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320" r:id="rId4"/>
    <p:sldId id="324" r:id="rId5"/>
    <p:sldId id="326" r:id="rId6"/>
    <p:sldId id="330" r:id="rId7"/>
    <p:sldId id="342" r:id="rId8"/>
    <p:sldId id="349" r:id="rId9"/>
    <p:sldId id="350" r:id="rId10"/>
    <p:sldId id="351" r:id="rId11"/>
    <p:sldId id="258" r:id="rId12"/>
    <p:sldId id="327" r:id="rId13"/>
    <p:sldId id="298" r:id="rId14"/>
    <p:sldId id="348" r:id="rId15"/>
    <p:sldId id="289" r:id="rId16"/>
    <p:sldId id="29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9F9FD"/>
    <a:srgbClr val="FAFAFD"/>
    <a:srgbClr val="0048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78274"/>
  </p:normalViewPr>
  <p:slideViewPr>
    <p:cSldViewPr snapToGrid="0" snapToObjects="1">
      <p:cViewPr>
        <p:scale>
          <a:sx n="85" d="100"/>
          <a:sy n="85" d="100"/>
        </p:scale>
        <p:origin x="392" y="272"/>
      </p:cViewPr>
      <p:guideLst/>
    </p:cSldViewPr>
  </p:slideViewPr>
  <p:notesTextViewPr>
    <p:cViewPr>
      <p:scale>
        <a:sx n="110" d="100"/>
        <a:sy n="11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B8C27-4EA0-7247-87A3-872976A07B51}" type="datetimeFigureOut">
              <a:rPr lang="en-US" smtClean="0"/>
              <a:t>1/20/18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CF59C2-7033-4B4D-ACA3-71A130EDE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29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92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97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6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44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Observation</a:t>
            </a:r>
            <a:r>
              <a:rPr lang="en-US" dirty="0" smtClean="0"/>
              <a:t>: cheap, ethical (sometimes treatments are unethical),</a:t>
            </a:r>
            <a:r>
              <a:rPr lang="en-US" baseline="0" dirty="0" smtClean="0"/>
              <a:t> natural</a:t>
            </a:r>
          </a:p>
          <a:p>
            <a:r>
              <a:rPr lang="en-US" b="1" baseline="0" dirty="0" smtClean="0"/>
              <a:t>Experimentation</a:t>
            </a:r>
            <a:r>
              <a:rPr lang="en-US" baseline="0" dirty="0" smtClean="0"/>
              <a:t>: causal, more controlled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81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82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8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smtClean="0"/>
              <a:t>If</a:t>
            </a:r>
            <a:r>
              <a:rPr lang="en-US" sz="1800" baseline="0" dirty="0" smtClean="0"/>
              <a:t> the data are so far from what the null hypothesis would predict, we are going to think that maybe the null is wrong.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30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11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00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F6D73-E719-D849-B192-46101C5BDE90}" type="datetime1">
              <a:rPr lang="en-US" smtClean="0"/>
              <a:t>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7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9701-0A79-F944-95C4-63D074BCD5FE}" type="datetime1">
              <a:rPr lang="en-US" smtClean="0"/>
              <a:t>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2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E0CA4-DAFA-6D46-8CB2-2C9884C33B19}" type="datetime1">
              <a:rPr lang="en-US" smtClean="0"/>
              <a:t>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2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969C-4E88-FD4D-B0FD-C205835C558E}" type="datetime1">
              <a:rPr lang="en-US" smtClean="0"/>
              <a:t>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86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2FD85-1BA6-C144-9430-792891429B46}" type="datetime1">
              <a:rPr lang="en-US" smtClean="0"/>
              <a:t>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3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BD6FA-46B1-AB4D-BA89-52D1F1EDB7DC}" type="datetime1">
              <a:rPr lang="en-US" smtClean="0"/>
              <a:t>1/20/18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19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0F6F-40DD-C041-8CA9-F3B7FE603DF0}" type="datetime1">
              <a:rPr lang="en-US" smtClean="0"/>
              <a:t>1/20/18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55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8225-12C7-9541-8776-7D580B3D5DF4}" type="datetime1">
              <a:rPr lang="en-US" smtClean="0"/>
              <a:t>1/20/18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48ADA-5976-EF4F-970E-AF67408D4544}" type="datetime1">
              <a:rPr lang="en-US" smtClean="0"/>
              <a:t>1/20/18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40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50B1-E69C-BF40-8DA9-7B6511B1163C}" type="datetime1">
              <a:rPr lang="en-US" smtClean="0"/>
              <a:t>1/20/18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66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AA9B4-0EE4-FC4D-BE81-EA98845A0C10}" type="datetime1">
              <a:rPr lang="en-US" smtClean="0"/>
              <a:t>1/20/18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21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F6ACF-BE73-1A41-A391-5F549B566778}" type="datetime1">
              <a:rPr lang="en-US" smtClean="0"/>
              <a:t>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96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561" y="1214437"/>
            <a:ext cx="11602995" cy="2387600"/>
          </a:xfrm>
        </p:spPr>
        <p:txBody>
          <a:bodyPr>
            <a:noAutofit/>
          </a:bodyPr>
          <a:lstStyle/>
          <a:p>
            <a:r>
              <a:rPr lang="en-US" sz="80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Applied Statistical Analysis</a:t>
            </a:r>
            <a:endParaRPr lang="en-US" sz="8000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19382"/>
            <a:ext cx="9144000" cy="1383957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EDUC 6050</a:t>
            </a:r>
          </a:p>
          <a:p>
            <a:r>
              <a:rPr lang="en-US" sz="36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Week </a:t>
            </a:r>
            <a:r>
              <a:rPr lang="en-US" sz="36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4</a:t>
            </a:r>
            <a:endParaRPr lang="en-US" sz="3600" b="1" dirty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40259" y="5857102"/>
            <a:ext cx="10515600" cy="6403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Finding clarity using data</a:t>
            </a:r>
            <a:endParaRPr lang="en-US" sz="3200" dirty="0">
              <a:solidFill>
                <a:schemeClr val="accent4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20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Hypothesis Testing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199" y="1744096"/>
            <a:ext cx="10515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“P-Values”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6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Reading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2578101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Questions from Chapter </a:t>
            </a:r>
            <a:r>
              <a:rPr lang="en-US" sz="72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4, 5, and 6?</a:t>
            </a:r>
            <a:endParaRPr lang="en-US" sz="7200" b="1" dirty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Review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199" y="1744096"/>
            <a:ext cx="109673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36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The figure to the right is reliable/unreliable and valid/invalid.</a:t>
            </a:r>
          </a:p>
          <a:p>
            <a:pPr marL="742950" indent="-742950">
              <a:buAutoNum type="arabicPeriod"/>
            </a:pPr>
            <a:r>
              <a:rPr lang="en-US" sz="36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When should you use the mean? What about the median?</a:t>
            </a:r>
          </a:p>
          <a:p>
            <a:pPr marL="742950" indent="-742950">
              <a:buAutoNum type="arabicPeriod"/>
            </a:pPr>
            <a:r>
              <a:rPr lang="en-US" sz="36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What does the standard deviation tell us?</a:t>
            </a:r>
          </a:p>
          <a:p>
            <a:pPr marL="742950" indent="-742950">
              <a:buAutoNum type="arabicPeriod"/>
            </a:pPr>
            <a:r>
              <a:rPr lang="en-US" sz="36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Can we obtain a standard deviation with nominal data?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12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8909325" y="504273"/>
            <a:ext cx="1689101" cy="1679575"/>
            <a:chOff x="838199" y="4859337"/>
            <a:chExt cx="1689101" cy="1679575"/>
          </a:xfrm>
        </p:grpSpPr>
        <p:sp>
          <p:nvSpPr>
            <p:cNvPr id="8" name="Oval 7"/>
            <p:cNvSpPr/>
            <p:nvPr/>
          </p:nvSpPr>
          <p:spPr>
            <a:xfrm>
              <a:off x="838199" y="4859337"/>
              <a:ext cx="1689101" cy="1679575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003298" y="5026817"/>
              <a:ext cx="1358901" cy="1344613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203322" y="5218903"/>
              <a:ext cx="958852" cy="960439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352547" y="5369319"/>
              <a:ext cx="660401" cy="659605"/>
            </a:xfrm>
            <a:prstGeom prst="ellipse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558920" y="5577080"/>
              <a:ext cx="247653" cy="244081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Oval 12"/>
          <p:cNvSpPr/>
          <p:nvPr/>
        </p:nvSpPr>
        <p:spPr>
          <a:xfrm>
            <a:off x="9861824" y="1102358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9529569" y="1444275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9670392" y="1338500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9524341" y="1238473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9624354" y="1105372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9745004" y="1163701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9845016" y="1347627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9636534" y="1518855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9815786" y="1496839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9948060" y="1257934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1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8586" y="2560978"/>
            <a:ext cx="109673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Break Time</a:t>
            </a:r>
            <a:endParaRPr lang="en-US" sz="8000" b="1" dirty="0" smtClean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0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3927" y="940585"/>
            <a:ext cx="11413671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Another look at</a:t>
            </a:r>
          </a:p>
          <a:p>
            <a:pPr algn="ctr"/>
            <a:r>
              <a:rPr lang="en-US" sz="8800" b="1" dirty="0" err="1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Jamovi</a:t>
            </a:r>
            <a:endParaRPr lang="en-US" sz="8800" dirty="0">
              <a:solidFill>
                <a:schemeClr val="accent6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28950" y="4129635"/>
            <a:ext cx="614362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Plots</a:t>
            </a:r>
          </a:p>
          <a:p>
            <a:pPr algn="ctr"/>
            <a:r>
              <a:rPr lang="en-US" sz="4000" b="1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Central Tendency</a:t>
            </a:r>
          </a:p>
          <a:p>
            <a:pPr algn="ctr"/>
            <a:r>
              <a:rPr lang="en-US" sz="4000" b="1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Variability</a:t>
            </a:r>
            <a:endParaRPr lang="en-US" sz="4000" b="1" dirty="0" smtClean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7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8214" y="2754477"/>
            <a:ext cx="1141367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Questions?</a:t>
            </a:r>
            <a:endParaRPr lang="en-US" sz="8800" dirty="0">
              <a:solidFill>
                <a:schemeClr val="accent3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3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1499" y="354177"/>
            <a:ext cx="1141367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8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Next week:</a:t>
            </a:r>
            <a:endParaRPr lang="en-US" sz="8800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65411" y="2124157"/>
            <a:ext cx="1082584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0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Statistics terminology continued </a:t>
            </a:r>
            <a:r>
              <a:rPr lang="en-US" sz="32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(hypothesis testing, </a:t>
            </a:r>
            <a:r>
              <a:rPr lang="en-US" sz="3200" dirty="0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descriptive </a:t>
            </a:r>
            <a:r>
              <a:rPr lang="en-US" sz="32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and inferential statistics, effect sizes, confidence intervals, Type I and II errors) </a:t>
            </a:r>
            <a:endParaRPr lang="en-US" sz="4000" dirty="0">
              <a:solidFill>
                <a:schemeClr val="accent1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Chapters 4, 5, and 6 in Book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Statistical Organizer due</a:t>
            </a:r>
            <a:endParaRPr lang="en-US" sz="4000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805" y="172995"/>
            <a:ext cx="10997513" cy="3235281"/>
          </a:xfrm>
        </p:spPr>
        <p:txBody>
          <a:bodyPr>
            <a:noAutofit/>
          </a:bodyPr>
          <a:lstStyle/>
          <a:p>
            <a:pPr algn="ctr"/>
            <a:r>
              <a:rPr lang="en-US" sz="16600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Today</a:t>
            </a:r>
            <a:endParaRPr lang="en-US" sz="16600" b="1" dirty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65411" y="2940030"/>
            <a:ext cx="1082584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0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Statistics terminology continued </a:t>
            </a:r>
            <a:r>
              <a:rPr lang="en-US" sz="32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(hypothesis testing, </a:t>
            </a:r>
            <a:r>
              <a:rPr lang="en-US" sz="3200" b="1" dirty="0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descriptive </a:t>
            </a:r>
            <a:r>
              <a:rPr lang="en-US" sz="32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and inferential statistics, effect sizes, confidence intervals, Type I and II errors) </a:t>
            </a:r>
            <a:endParaRPr lang="en-US" sz="4000" b="1" dirty="0">
              <a:solidFill>
                <a:schemeClr val="accent1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40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Chapters 4, 5, and 6 in Book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b="1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Statistical Organizer due</a:t>
            </a:r>
            <a:endParaRPr lang="en-US" sz="4000" b="1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25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199" y="3097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mtClean="0">
                <a:latin typeface="Consolas" charset="0"/>
                <a:ea typeface="Consolas" charset="0"/>
                <a:cs typeface="Consolas" charset="0"/>
              </a:rPr>
              <a:t>Review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199" y="1744096"/>
            <a:ext cx="109673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36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The figure to the right is reliable/unreliable and valid/invalid.</a:t>
            </a:r>
          </a:p>
          <a:p>
            <a:pPr marL="742950" indent="-742950">
              <a:buAutoNum type="arabicPeriod"/>
            </a:pPr>
            <a:r>
              <a:rPr lang="en-US" sz="36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When should you use the mean? What about the median?</a:t>
            </a:r>
          </a:p>
          <a:p>
            <a:pPr marL="742950" indent="-742950">
              <a:buAutoNum type="arabicPeriod"/>
            </a:pPr>
            <a:r>
              <a:rPr lang="en-US" sz="36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What does the standard deviation tell us?</a:t>
            </a:r>
          </a:p>
          <a:p>
            <a:pPr marL="742950" indent="-742950">
              <a:buAutoNum type="arabicPeriod"/>
            </a:pPr>
            <a:r>
              <a:rPr lang="en-US" sz="36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Can we obtain a standard deviation with nominal data?</a:t>
            </a:r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55F2EB-082D-1A4D-B2FA-EA5F6FE60629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09325" y="504273"/>
            <a:ext cx="1689101" cy="1679575"/>
            <a:chOff x="838199" y="4859337"/>
            <a:chExt cx="1689101" cy="1679575"/>
          </a:xfrm>
        </p:grpSpPr>
        <p:sp>
          <p:nvSpPr>
            <p:cNvPr id="9" name="Oval 8"/>
            <p:cNvSpPr/>
            <p:nvPr/>
          </p:nvSpPr>
          <p:spPr>
            <a:xfrm>
              <a:off x="838199" y="4859337"/>
              <a:ext cx="1689101" cy="1679575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003298" y="5026817"/>
              <a:ext cx="1358901" cy="1344613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203322" y="5218903"/>
              <a:ext cx="958852" cy="960439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352547" y="5369319"/>
              <a:ext cx="660401" cy="659605"/>
            </a:xfrm>
            <a:prstGeom prst="ellipse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558920" y="5577080"/>
              <a:ext cx="247653" cy="244081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Oval 13"/>
          <p:cNvSpPr/>
          <p:nvPr/>
        </p:nvSpPr>
        <p:spPr>
          <a:xfrm>
            <a:off x="10038855" y="627301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9249048" y="1643947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9831661" y="1203404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9318242" y="1222016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9626519" y="736366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9250739" y="897287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0195198" y="1581228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9618141" y="2034978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9831661" y="1688397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0410996" y="1172581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4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Reliability and Validity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199" y="1744096"/>
            <a:ext cx="10967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Reliability</a:t>
            </a:r>
            <a:r>
              <a:rPr lang="en-US" sz="36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: the consistency of the measure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199" y="2824385"/>
            <a:ext cx="10967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Validity</a:t>
            </a:r>
            <a:r>
              <a:rPr lang="en-US" sz="36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: does it measure what we think it measures?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797298" y="4876598"/>
            <a:ext cx="1689101" cy="1679575"/>
            <a:chOff x="838199" y="4859337"/>
            <a:chExt cx="1689101" cy="1679575"/>
          </a:xfrm>
        </p:grpSpPr>
        <p:sp>
          <p:nvSpPr>
            <p:cNvPr id="7" name="Oval 6"/>
            <p:cNvSpPr/>
            <p:nvPr/>
          </p:nvSpPr>
          <p:spPr>
            <a:xfrm>
              <a:off x="838199" y="4859337"/>
              <a:ext cx="1689101" cy="1679575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003298" y="5026817"/>
              <a:ext cx="1358901" cy="1344613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203322" y="5218903"/>
              <a:ext cx="958852" cy="960439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352547" y="5369319"/>
              <a:ext cx="660401" cy="659605"/>
            </a:xfrm>
            <a:prstGeom prst="ellipse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558920" y="5577080"/>
              <a:ext cx="247653" cy="244081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807197" y="4881557"/>
            <a:ext cx="1689101" cy="1679575"/>
            <a:chOff x="838199" y="4859337"/>
            <a:chExt cx="1689101" cy="1679575"/>
          </a:xfrm>
        </p:grpSpPr>
        <p:sp>
          <p:nvSpPr>
            <p:cNvPr id="14" name="Oval 13"/>
            <p:cNvSpPr/>
            <p:nvPr/>
          </p:nvSpPr>
          <p:spPr>
            <a:xfrm>
              <a:off x="838199" y="4859337"/>
              <a:ext cx="1689101" cy="1679575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003298" y="5026817"/>
              <a:ext cx="1358901" cy="1344613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203322" y="5218903"/>
              <a:ext cx="958852" cy="960439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352547" y="5369319"/>
              <a:ext cx="660401" cy="659605"/>
            </a:xfrm>
            <a:prstGeom prst="ellipse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558920" y="5577080"/>
              <a:ext cx="247653" cy="244081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9715498" y="4859337"/>
            <a:ext cx="1689101" cy="1679575"/>
            <a:chOff x="838199" y="4859337"/>
            <a:chExt cx="1689101" cy="1679575"/>
          </a:xfrm>
        </p:grpSpPr>
        <p:sp>
          <p:nvSpPr>
            <p:cNvPr id="20" name="Oval 19"/>
            <p:cNvSpPr/>
            <p:nvPr/>
          </p:nvSpPr>
          <p:spPr>
            <a:xfrm>
              <a:off x="838199" y="4859337"/>
              <a:ext cx="1689101" cy="1679575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003298" y="5026817"/>
              <a:ext cx="1358901" cy="1344613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203322" y="5218903"/>
              <a:ext cx="958852" cy="960439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1352547" y="5369319"/>
              <a:ext cx="660401" cy="659605"/>
            </a:xfrm>
            <a:prstGeom prst="ellipse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1558920" y="5577080"/>
              <a:ext cx="247653" cy="244081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003297" y="4881159"/>
            <a:ext cx="1689101" cy="1679575"/>
            <a:chOff x="838199" y="4859337"/>
            <a:chExt cx="1689101" cy="1679575"/>
          </a:xfrm>
        </p:grpSpPr>
        <p:sp>
          <p:nvSpPr>
            <p:cNvPr id="26" name="Oval 25"/>
            <p:cNvSpPr/>
            <p:nvPr/>
          </p:nvSpPr>
          <p:spPr>
            <a:xfrm>
              <a:off x="838199" y="4859337"/>
              <a:ext cx="1689101" cy="1679575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1003298" y="5026817"/>
              <a:ext cx="1358901" cy="1344613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203322" y="5218903"/>
              <a:ext cx="958852" cy="960439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1352547" y="5369319"/>
              <a:ext cx="660401" cy="659605"/>
            </a:xfrm>
            <a:prstGeom prst="ellipse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1558920" y="5577080"/>
              <a:ext cx="247653" cy="244081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Oval 30"/>
          <p:cNvSpPr/>
          <p:nvPr/>
        </p:nvSpPr>
        <p:spPr>
          <a:xfrm>
            <a:off x="1955796" y="5479244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623541" y="5821161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764364" y="5715386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618313" y="5615359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718326" y="5482258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838976" y="5540587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938988" y="5724513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730506" y="5895741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909758" y="5873725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042032" y="5634820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457491" y="4938450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633631" y="4878111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611683" y="5078087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688575" y="4993651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751696" y="5115168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809772" y="4859337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481454" y="5109570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818698" y="4980854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579833" y="4982900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611683" y="5188517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7191887" y="5783842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8204195" y="5282706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7775571" y="5813413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7052501" y="5458842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7462834" y="5238256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821609" y="5010682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7605706" y="6241042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8085134" y="6059355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8035920" y="5629487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7158938" y="6211310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10344143" y="4882605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0650947" y="4752151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10049427" y="5311666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0034583" y="4952907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0390181" y="5396162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10383240" y="5126357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10682281" y="5382090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10743023" y="5134965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11048204" y="5374376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10947397" y="5019524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1018777" y="4008998"/>
            <a:ext cx="17324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Reliable Valid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837522" y="3978037"/>
            <a:ext cx="17324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Reliable </a:t>
            </a:r>
            <a:r>
              <a:rPr lang="en-US" sz="2400" b="1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Not </a:t>
            </a:r>
            <a:r>
              <a:rPr lang="en-US" sz="2400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Valid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540976" y="4004019"/>
            <a:ext cx="2221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Not Reliable </a:t>
            </a:r>
            <a:r>
              <a:rPr lang="en-US" sz="2400" b="1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Valid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9449277" y="3926821"/>
            <a:ext cx="2221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Not Reliable Not Valid</a:t>
            </a:r>
          </a:p>
        </p:txBody>
      </p:sp>
    </p:spTree>
    <p:extLst>
      <p:ext uri="{BB962C8B-B14F-4D97-AF65-F5344CB8AC3E}">
        <p14:creationId xmlns:p14="http://schemas.microsoft.com/office/powerpoint/2010/main" val="155228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Correlation and Experimentation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9073" y="1744096"/>
            <a:ext cx="58954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Correlation</a:t>
            </a:r>
          </a:p>
          <a:p>
            <a:pPr algn="ctr"/>
            <a:endParaRPr lang="en-US" b="1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ctr"/>
            <a:r>
              <a:rPr lang="en-US" sz="28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observational, no treatment/intervention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83179" y="1744096"/>
            <a:ext cx="589805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Experimentation</a:t>
            </a:r>
          </a:p>
          <a:p>
            <a:pPr algn="ctr"/>
            <a:endParaRPr lang="en-US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ctr"/>
            <a:r>
              <a:rPr lang="en-US" sz="28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treatment/intervention (best if groups are randomized)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13872" y="4355941"/>
            <a:ext cx="109673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Correlation does not imply </a:t>
            </a:r>
            <a:r>
              <a:rPr lang="en-US" sz="3600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causation</a:t>
            </a:r>
            <a:r>
              <a:rPr lang="en-US" sz="36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sz="36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 AND </a:t>
            </a:r>
          </a:p>
          <a:p>
            <a:r>
              <a:rPr lang="en-US" sz="36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lang="en-US" sz="3600" b="1" dirty="0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orrelation </a:t>
            </a:r>
            <a:r>
              <a:rPr lang="en-US" sz="36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does not imply it isn’t </a:t>
            </a:r>
            <a:r>
              <a:rPr lang="en-US" sz="3600" b="1" dirty="0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causal</a:t>
            </a:r>
            <a:endParaRPr lang="en-US" sz="3600" b="1" dirty="0">
              <a:solidFill>
                <a:schemeClr val="accent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50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Central Tendency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991612"/>
              </p:ext>
            </p:extLst>
          </p:nvPr>
        </p:nvGraphicFramePr>
        <p:xfrm>
          <a:off x="838200" y="1690688"/>
          <a:ext cx="10515600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0188"/>
                <a:gridCol w="780541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Measure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When to use it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Mean</a:t>
                      </a:r>
                      <a:endParaRPr lang="en-US" sz="3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With</a:t>
                      </a:r>
                      <a:r>
                        <a:rPr lang="en-US" sz="3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 interval/ratio data that are ~normally distributed</a:t>
                      </a:r>
                      <a:endParaRPr lang="en-US" sz="3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Median</a:t>
                      </a:r>
                      <a:endParaRPr lang="en-US" sz="32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With ordinal data</a:t>
                      </a:r>
                    </a:p>
                    <a:p>
                      <a:r>
                        <a:rPr lang="en-US" sz="3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With interval/ratio data that are skewed or have outliers</a:t>
                      </a:r>
                      <a:endParaRPr lang="en-US" sz="3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Mode</a:t>
                      </a:r>
                      <a:endParaRPr lang="en-US" sz="3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With nominal data</a:t>
                      </a:r>
                      <a:endParaRPr lang="en-US" sz="32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38200" y="5790100"/>
            <a:ext cx="99036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Outliers</a:t>
            </a:r>
            <a:r>
              <a:rPr lang="en-US" sz="32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= points far from the other points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4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076738" y="693361"/>
            <a:ext cx="49256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Variability</a:t>
            </a:r>
            <a:endParaRPr lang="en-US" sz="4800" b="1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817003"/>
              </p:ext>
            </p:extLst>
          </p:nvPr>
        </p:nvGraphicFramePr>
        <p:xfrm>
          <a:off x="1076738" y="1862894"/>
          <a:ext cx="10277062" cy="4229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1592"/>
                <a:gridCol w="3266505"/>
                <a:gridCol w="3978965"/>
              </a:tblGrid>
              <a:tr h="1059210">
                <a:tc>
                  <a:txBody>
                    <a:bodyPr/>
                    <a:lstStyle/>
                    <a:p>
                      <a:pPr algn="l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Measure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When to Use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Possible</a:t>
                      </a:r>
                      <a:r>
                        <a:rPr lang="en-US" sz="36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Values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 smtClean="0">
                          <a:solidFill>
                            <a:schemeClr val="accent6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Range</a:t>
                      </a:r>
                      <a:endParaRPr lang="en-US" sz="3600" b="1" dirty="0">
                        <a:solidFill>
                          <a:schemeClr val="accent6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 smtClean="0">
                          <a:solidFill>
                            <a:schemeClr val="accent6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Ordinal, Interval, Ratio</a:t>
                      </a:r>
                      <a:endParaRPr lang="en-US" sz="3600" dirty="0">
                        <a:solidFill>
                          <a:schemeClr val="accent6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 smtClean="0">
                          <a:solidFill>
                            <a:schemeClr val="accent6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0+</a:t>
                      </a:r>
                      <a:endParaRPr lang="en-US" sz="3600" dirty="0">
                        <a:solidFill>
                          <a:schemeClr val="accent6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432922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Standard </a:t>
                      </a:r>
                    </a:p>
                    <a:p>
                      <a:pPr algn="l"/>
                      <a:r>
                        <a:rPr lang="en-US" sz="36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Deviation</a:t>
                      </a:r>
                      <a:endParaRPr lang="en-US" sz="36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Interval, Ratio</a:t>
                      </a:r>
                      <a:endParaRPr lang="en-US" sz="36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0+</a:t>
                      </a:r>
                      <a:endParaRPr lang="en-US" sz="36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71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Hypothesis Testing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9072" y="1971899"/>
            <a:ext cx="589547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Null Hypothesis</a:t>
            </a:r>
            <a:endParaRPr lang="en-US" sz="3600" b="1" dirty="0" smtClean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ctr"/>
            <a:endParaRPr lang="en-US" b="1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ctr"/>
            <a:r>
              <a:rPr lang="en-US" sz="28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No effect</a:t>
            </a:r>
            <a:endParaRPr lang="en-US" sz="2800" b="1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83179" y="1971898"/>
            <a:ext cx="589805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Alternative Hypothesis</a:t>
            </a:r>
            <a:endParaRPr lang="en-US" sz="3600" b="1" dirty="0" smtClean="0">
              <a:solidFill>
                <a:schemeClr val="accent1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ctr"/>
            <a:endParaRPr lang="en-US" b="1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ctr"/>
            <a:r>
              <a:rPr lang="en-US" sz="28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Effect exists</a:t>
            </a:r>
            <a:endParaRPr lang="en-US" sz="2800" b="1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0869" y="3676590"/>
            <a:ext cx="1096735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Essentially, analyze data and see if null hypothesis seems plausible</a:t>
            </a:r>
          </a:p>
          <a:p>
            <a:endParaRPr lang="en-US" sz="1200" b="1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200" b="1" dirty="0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If not plausible</a:t>
            </a:r>
            <a:r>
              <a:rPr lang="en-US" sz="32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, we believe the </a:t>
            </a:r>
            <a:r>
              <a:rPr lang="en-US" sz="3200" b="1" dirty="0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alternative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2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If plausible</a:t>
            </a:r>
            <a:r>
              <a:rPr lang="en-US" sz="32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, we assume there is </a:t>
            </a:r>
            <a:r>
              <a:rPr lang="en-US" sz="32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no effect</a:t>
            </a:r>
            <a:endParaRPr lang="en-US" sz="3200" b="1" dirty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8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Hypothesis Testing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199" y="1744096"/>
            <a:ext cx="1051560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“P-Values”</a:t>
            </a:r>
            <a:endParaRPr lang="en-US" sz="3600" b="1" dirty="0" smtClean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b="1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The probability of observing an effect that large or larger, given the null hypothesis is true.</a:t>
            </a:r>
          </a:p>
          <a:p>
            <a:pPr marL="457200" indent="-457200">
              <a:buFont typeface="Arial" charset="0"/>
              <a:buChar char="•"/>
            </a:pPr>
            <a:endParaRPr lang="en-US" sz="1400" b="1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It is trying to tell us if an effect exists in the population</a:t>
            </a:r>
            <a:endParaRPr lang="en-US" sz="2800" b="1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38199" y="5053286"/>
            <a:ext cx="105156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Usually a p-value &lt; .05 is considered “statistically significant”</a:t>
            </a:r>
            <a:endParaRPr lang="en-US" sz="3600" b="1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211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1787</TotalTime>
  <Words>480</Words>
  <Application>Microsoft Macintosh PowerPoint</Application>
  <PresentationFormat>Widescreen</PresentationFormat>
  <Paragraphs>119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Calibri Light</vt:lpstr>
      <vt:lpstr>Consolas</vt:lpstr>
      <vt:lpstr>Arial</vt:lpstr>
      <vt:lpstr>Office Theme</vt:lpstr>
      <vt:lpstr>Applied Statistical Analysis</vt:lpstr>
      <vt:lpstr>Today</vt:lpstr>
      <vt:lpstr>PowerPoint Presentation</vt:lpstr>
      <vt:lpstr>Reliability and Validity</vt:lpstr>
      <vt:lpstr>Correlation and Experimentation</vt:lpstr>
      <vt:lpstr>Central Tendency</vt:lpstr>
      <vt:lpstr>PowerPoint Presentation</vt:lpstr>
      <vt:lpstr>Hypothesis Testing</vt:lpstr>
      <vt:lpstr>Hypothesis Testing</vt:lpstr>
      <vt:lpstr>Hypothesis Testing</vt:lpstr>
      <vt:lpstr>Reading</vt:lpstr>
      <vt:lpstr>Review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Statistical Analysis</dc:title>
  <dc:creator>Tyson Barrett</dc:creator>
  <cp:lastModifiedBy>Tyson Barrett</cp:lastModifiedBy>
  <cp:revision>167</cp:revision>
  <cp:lastPrinted>2018-01-21T06:24:32Z</cp:lastPrinted>
  <dcterms:created xsi:type="dcterms:W3CDTF">2017-12-29T23:46:42Z</dcterms:created>
  <dcterms:modified xsi:type="dcterms:W3CDTF">2018-01-21T07:12:48Z</dcterms:modified>
</cp:coreProperties>
</file>