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320" r:id="rId4"/>
    <p:sldId id="327" r:id="rId5"/>
    <p:sldId id="388" r:id="rId6"/>
    <p:sldId id="407" r:id="rId7"/>
    <p:sldId id="390" r:id="rId8"/>
    <p:sldId id="426" r:id="rId9"/>
    <p:sldId id="425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7" r:id="rId26"/>
    <p:sldId id="423" r:id="rId27"/>
    <p:sldId id="424" r:id="rId28"/>
    <p:sldId id="289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8296"/>
  </p:normalViewPr>
  <p:slideViewPr>
    <p:cSldViewPr snapToGrid="0" snapToObjects="1">
      <p:cViewPr varScale="1">
        <p:scale>
          <a:sx n="101" d="100"/>
          <a:sy n="101" d="100"/>
        </p:scale>
        <p:origin x="1544" y="192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9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t-test, DV needs to be interval/ratio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13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99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27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7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and research hypotheses are mutually exclusive (they cover all possible outcomes)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27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3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0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our computed t value is beyond 2.05 OR our p-value is below .05, then we REJECT the null (the findings are statistically significant)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67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If our computed t value is beyond 2.05 OR our p-value is below .05, then we REJECT the null (the findings are statistically significant)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4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6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our computed t value is beyond 2.05 OR our p-value is below .05, then we REJECT the null (the findings are statistically significant)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9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59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64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260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45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97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your sample size increases, the t gets closer and closer to the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57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81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3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12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36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92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6D73-E719-D849-B192-46101C5BDE90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9701-0A79-F944-95C4-63D074BCD5FE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0CA4-DAFA-6D46-8CB2-2C9884C33B19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969C-4E88-FD4D-B0FD-C205835C558E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D85-1BA6-C144-9430-792891429B46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D6FA-46B1-AB4D-BA89-52D1F1EDB7DC}" type="datetime1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F6F-40DD-C041-8CA9-F3B7FE603DF0}" type="datetime1">
              <a:rPr lang="en-US" smtClean="0"/>
              <a:t>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8225-12C7-9541-8776-7D580B3D5DF4}" type="datetime1">
              <a:rPr lang="en-US" smtClean="0"/>
              <a:t>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8ADA-5976-EF4F-970E-AF67408D4544}" type="datetime1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50B1-E69C-BF40-8DA9-7B6511B1163C}" type="datetime1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A9B4-0EE4-FC4D-BE81-EA98845A0C10}" type="datetime1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6ACF-BE73-1A41-A391-5F549B566778}" type="datetime1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Q_classification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6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</a:p>
        </p:txBody>
      </p:sp>
    </p:spTree>
    <p:extLst>
      <p:ext uri="{BB962C8B-B14F-4D97-AF65-F5344CB8AC3E}">
        <p14:creationId xmlns:p14="http://schemas.microsoft.com/office/powerpoint/2010/main" val="64120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Homogeneity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variance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8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Homogeneity of variance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A2AE59-7DF8-0D44-9E88-92B8B5D75359}"/>
              </a:ext>
            </a:extLst>
          </p:cNvPr>
          <p:cNvSpPr/>
          <p:nvPr/>
        </p:nvSpPr>
        <p:spPr>
          <a:xfrm>
            <a:off x="3988877" y="3687911"/>
            <a:ext cx="736492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Individuals are independent of each other (one person’s scores does not affect another’s)</a:t>
            </a:r>
          </a:p>
        </p:txBody>
      </p:sp>
      <p:sp>
        <p:nvSpPr>
          <p:cNvPr id="3" name="Bent-Up Arrow 2">
            <a:extLst>
              <a:ext uri="{FF2B5EF4-FFF2-40B4-BE49-F238E27FC236}">
                <a16:creationId xmlns:a16="http://schemas.microsoft.com/office/drawing/2014/main" id="{50A25689-570B-BD49-972E-8E45FE19DD9D}"/>
              </a:ext>
            </a:extLst>
          </p:cNvPr>
          <p:cNvSpPr/>
          <p:nvPr/>
        </p:nvSpPr>
        <p:spPr>
          <a:xfrm rot="5400000">
            <a:off x="2761048" y="3789769"/>
            <a:ext cx="1054100" cy="850385"/>
          </a:xfrm>
          <a:prstGeom prst="bentUp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0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Homogeneity of variance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24A2D-88FA-4740-9B03-6AC58789A717}"/>
              </a:ext>
            </a:extLst>
          </p:cNvPr>
          <p:cNvSpPr/>
          <p:nvPr/>
        </p:nvSpPr>
        <p:spPr>
          <a:xfrm>
            <a:off x="3988877" y="4762907"/>
            <a:ext cx="7364923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 we need two interval/ratio DVs (one for each time point)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EE85762-44DB-7F48-994F-FD34F24F484A}"/>
              </a:ext>
            </a:extLst>
          </p:cNvPr>
          <p:cNvSpPr/>
          <p:nvPr/>
        </p:nvSpPr>
        <p:spPr>
          <a:xfrm rot="5400000">
            <a:off x="2761048" y="4698802"/>
            <a:ext cx="1054100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1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Homogeneity of variance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B3FFB4-DEAD-FE4C-8A8C-D7AE343CDADB}"/>
              </a:ext>
            </a:extLst>
          </p:cNvPr>
          <p:cNvSpPr/>
          <p:nvPr/>
        </p:nvSpPr>
        <p:spPr>
          <a:xfrm>
            <a:off x="3823777" y="3296553"/>
            <a:ext cx="7364923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outcome needs to be normal (for small samples)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2C9E31F0-4B9F-2643-853B-DE67A7DC9527}"/>
              </a:ext>
            </a:extLst>
          </p:cNvPr>
          <p:cNvSpPr/>
          <p:nvPr/>
        </p:nvSpPr>
        <p:spPr>
          <a:xfrm rot="5400000" flipH="1">
            <a:off x="2818427" y="3702081"/>
            <a:ext cx="939342" cy="850385"/>
          </a:xfrm>
          <a:prstGeom prst="bent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1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Homogeneity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variance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D66D-DABE-6443-A731-A9C1FDB1DB62}"/>
              </a:ext>
            </a:extLst>
          </p:cNvPr>
          <p:cNvSpPr/>
          <p:nvPr/>
        </p:nvSpPr>
        <p:spPr>
          <a:xfrm>
            <a:off x="3696777" y="3835162"/>
            <a:ext cx="7364923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variances of the two time points should be equal</a:t>
            </a:r>
            <a:endParaRPr lang="en-US" sz="20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3BC553A-D5F3-9540-B68F-7E47A6A14E6F}"/>
              </a:ext>
            </a:extLst>
          </p:cNvPr>
          <p:cNvSpPr/>
          <p:nvPr/>
        </p:nvSpPr>
        <p:spPr>
          <a:xfrm rot="5400000" flipH="1">
            <a:off x="2664074" y="4159509"/>
            <a:ext cx="838197" cy="850385"/>
          </a:xfrm>
          <a:prstGeom prst="bentUp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21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4045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7191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Examining the 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6F0335-ADC9-BF44-84EC-18F8A781CF8A}"/>
              </a:ext>
            </a:extLst>
          </p:cNvPr>
          <p:cNvSpPr/>
          <p:nvPr/>
        </p:nvSpPr>
        <p:spPr>
          <a:xfrm>
            <a:off x="1321876" y="3096499"/>
            <a:ext cx="962552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Independence: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random sample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know what your variables are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: Histograms, skew and kurtosis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Homogeneity: </a:t>
            </a:r>
            <a:r>
              <a:rPr lang="en-US" sz="3200" b="1" dirty="0" err="1">
                <a:solidFill>
                  <a:schemeClr val="tx2"/>
                </a:solidFill>
                <a:latin typeface="Consolas" charset="0"/>
                <a:cs typeface="Consolas" charset="0"/>
              </a:rPr>
              <a:t>Levene’s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Test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9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142745"/>
            <a:ext cx="8744894" cy="18973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59961C-5DDD-964F-B465-83D657696EA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2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4448" y="2325944"/>
              <a:ext cx="10937952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829914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𝑔𝑟𝑜𝑢𝑝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 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𝑔𝑟𝑜𝑢𝑝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 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One</a:t>
                          </a:r>
                          <a:r>
                            <a:rPr lang="en-US" sz="2400" baseline="0" dirty="0"/>
                            <a:t> of the groups’ </a:t>
                          </a:r>
                          <a:r>
                            <a:rPr lang="en-US" sz="2400" dirty="0"/>
                            <a:t>means is different than the</a:t>
                          </a:r>
                          <a:r>
                            <a:rPr lang="en-US" sz="2400" baseline="0" dirty="0"/>
                            <a:t> other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differences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𝑔𝑟𝑜𝑢𝑝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 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𝑔𝑟𝑜𝑢𝑝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 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difference between the group 1 and the group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563A970-47AB-5240-8D7D-5CA9ADBBEFD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4448" y="2325944"/>
              <a:ext cx="10937952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46219663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53879072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500" t="-72449" r="-200605" b="-141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One</a:t>
                          </a:r>
                          <a:r>
                            <a:rPr lang="en-US" sz="2400" baseline="0" dirty="0" smtClean="0"/>
                            <a:t> of the groups’ </a:t>
                          </a:r>
                          <a:r>
                            <a:rPr lang="en-US" sz="2400" dirty="0" smtClean="0"/>
                            <a:t>means </a:t>
                          </a:r>
                          <a:r>
                            <a:rPr lang="en-US" sz="2400" dirty="0"/>
                            <a:t>is different than </a:t>
                          </a:r>
                          <a:r>
                            <a:rPr lang="en-US" sz="2400" dirty="0" smtClean="0"/>
                            <a:t>the</a:t>
                          </a:r>
                          <a:r>
                            <a:rPr lang="en-US" sz="2400" baseline="0" dirty="0" smtClean="0"/>
                            <a:t> other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differences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589195531"/>
                      </a:ext>
                    </a:extLst>
                  </a:tr>
                  <a:tr h="155448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500" t="-132549" r="-200605" b="-9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difference between the </a:t>
                          </a:r>
                          <a:r>
                            <a:rPr lang="en-US" sz="2400" dirty="0" smtClean="0"/>
                            <a:t>group 1 and </a:t>
                          </a:r>
                          <a:r>
                            <a:rPr lang="en-US" sz="2400" dirty="0"/>
                            <a:t>the </a:t>
                          </a:r>
                          <a:r>
                            <a:rPr lang="en-US" sz="2400" dirty="0" smtClean="0"/>
                            <a:t>group 2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4264634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7519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39800" y="2266727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How much evidence is enough to believe the null is not true?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8587-A1B4-254C-9577-8F13D20ACF57}"/>
              </a:ext>
            </a:extLst>
          </p:cNvPr>
          <p:cNvSpPr txBox="1"/>
          <p:nvPr/>
        </p:nvSpPr>
        <p:spPr>
          <a:xfrm>
            <a:off x="939800" y="3771026"/>
            <a:ext cx="5308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Before analyzing the data, we define the critical regions (generally based on an alpha = .05)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641BF-5204-D943-ADA1-8B3510361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858" y="3220834"/>
            <a:ext cx="4895494" cy="301059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FF30F44-F0BF-B44E-8D92-0576089E12D6}"/>
              </a:ext>
            </a:extLst>
          </p:cNvPr>
          <p:cNvGrpSpPr/>
          <p:nvPr/>
        </p:nvGrpSpPr>
        <p:grpSpPr>
          <a:xfrm>
            <a:off x="7404100" y="4812859"/>
            <a:ext cx="4051300" cy="1307449"/>
            <a:chOff x="7404100" y="4812859"/>
            <a:chExt cx="4051300" cy="130744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EACB965-EDD4-144F-B457-4B76AFFA7CD9}"/>
                </a:ext>
              </a:extLst>
            </p:cNvPr>
            <p:cNvCxnSpPr/>
            <p:nvPr/>
          </p:nvCxnSpPr>
          <p:spPr>
            <a:xfrm>
              <a:off x="8051800" y="4812859"/>
              <a:ext cx="0" cy="1307449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606A8A-B9B0-DC46-AD0F-C461285DCCE6}"/>
                </a:ext>
              </a:extLst>
            </p:cNvPr>
            <p:cNvCxnSpPr/>
            <p:nvPr/>
          </p:nvCxnSpPr>
          <p:spPr>
            <a:xfrm>
              <a:off x="10693400" y="4812859"/>
              <a:ext cx="0" cy="1307449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A029505-ECD9-D747-83AD-B60B39342FAF}"/>
                </a:ext>
              </a:extLst>
            </p:cNvPr>
            <p:cNvCxnSpPr/>
            <p:nvPr/>
          </p:nvCxnSpPr>
          <p:spPr>
            <a:xfrm flipH="1">
              <a:off x="7404100" y="5466583"/>
              <a:ext cx="546100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1E1FE6-AB1B-AC4D-8135-732760347ED8}"/>
                </a:ext>
              </a:extLst>
            </p:cNvPr>
            <p:cNvCxnSpPr>
              <a:cxnSpLocks/>
            </p:cNvCxnSpPr>
            <p:nvPr/>
          </p:nvCxnSpPr>
          <p:spPr>
            <a:xfrm>
              <a:off x="10845800" y="5466583"/>
              <a:ext cx="609600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39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90600" y="212398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 decide on an alpha level first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22A8B7-52ED-AE4F-B7DC-BAF11CD6864F}"/>
              </a:ext>
            </a:extLst>
          </p:cNvPr>
          <p:cNvSpPr/>
          <p:nvPr/>
        </p:nvSpPr>
        <p:spPr>
          <a:xfrm>
            <a:off x="2110752" y="2707833"/>
            <a:ext cx="8874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Then calculate the critical value (based on sample size)</a:t>
            </a:r>
            <a:endParaRPr lang="en-US" sz="3600" dirty="0"/>
          </a:p>
        </p:txBody>
      </p:sp>
      <p:sp>
        <p:nvSpPr>
          <p:cNvPr id="8" name="Bent-Up Arrow 7">
            <a:extLst>
              <a:ext uri="{FF2B5EF4-FFF2-40B4-BE49-F238E27FC236}">
                <a16:creationId xmlns:a16="http://schemas.microsoft.com/office/drawing/2014/main" id="{D257471F-D048-1E4A-BF69-57B6A7011981}"/>
              </a:ext>
            </a:extLst>
          </p:cNvPr>
          <p:cNvSpPr/>
          <p:nvPr/>
        </p:nvSpPr>
        <p:spPr>
          <a:xfrm rot="5400000">
            <a:off x="1321877" y="2786875"/>
            <a:ext cx="519623" cy="522622"/>
          </a:xfrm>
          <a:prstGeom prst="bentUp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56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90600" y="212398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We decide on an alpha level first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8587-A1B4-254C-9577-8F13D20ACF57}"/>
              </a:ext>
            </a:extLst>
          </p:cNvPr>
          <p:cNvSpPr txBox="1"/>
          <p:nvPr/>
        </p:nvSpPr>
        <p:spPr>
          <a:xfrm>
            <a:off x="990600" y="4011987"/>
            <a:ext cx="5676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I’ll provide a table for you for the t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Base on alpha and a specific </a:t>
            </a:r>
            <a:r>
              <a:rPr lang="en-US" sz="2800" b="1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df</a:t>
            </a:r>
            <a:endParaRPr lang="en-US" sz="28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22A8B7-52ED-AE4F-B7DC-BAF11CD6864F}"/>
              </a:ext>
            </a:extLst>
          </p:cNvPr>
          <p:cNvSpPr/>
          <p:nvPr/>
        </p:nvSpPr>
        <p:spPr>
          <a:xfrm>
            <a:off x="2110752" y="2707833"/>
            <a:ext cx="8874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Then calculate the critical value (based on sample size)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8" name="Bent-Up Arrow 7">
            <a:extLst>
              <a:ext uri="{FF2B5EF4-FFF2-40B4-BE49-F238E27FC236}">
                <a16:creationId xmlns:a16="http://schemas.microsoft.com/office/drawing/2014/main" id="{D257471F-D048-1E4A-BF69-57B6A7011981}"/>
              </a:ext>
            </a:extLst>
          </p:cNvPr>
          <p:cNvSpPr/>
          <p:nvPr/>
        </p:nvSpPr>
        <p:spPr>
          <a:xfrm rot="5400000">
            <a:off x="1321877" y="2786875"/>
            <a:ext cx="519623" cy="522622"/>
          </a:xfrm>
          <a:prstGeom prst="bentUp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B19899-03D0-594E-A69F-17CDEE5524C0}"/>
                  </a:ext>
                </a:extLst>
              </p:cNvPr>
              <p:cNvSpPr txBox="1"/>
              <p:nvPr/>
            </p:nvSpPr>
            <p:spPr>
              <a:xfrm>
                <a:off x="1999306" y="6094740"/>
                <a:ext cx="3352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𝒅𝒇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𝑵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𝑵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 −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𝟐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EB19899-03D0-594E-A69F-17CDEE552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306" y="6094740"/>
                <a:ext cx="335280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1A4C130-251F-A240-9F5C-5729A5F2F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816" y="-636676"/>
            <a:ext cx="5027836" cy="74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4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23BF1-B6D7-CF47-A0A4-F6DA0DABA294}"/>
              </a:ext>
            </a:extLst>
          </p:cNvPr>
          <p:cNvSpPr/>
          <p:nvPr/>
        </p:nvSpPr>
        <p:spPr>
          <a:xfrm>
            <a:off x="1106711" y="3229057"/>
            <a:ext cx="1082584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Hypothesis Testing </a:t>
            </a:r>
            <a:r>
              <a:rPr lang="en-US" sz="40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with Related Samples T-tests</a:t>
            </a:r>
          </a:p>
          <a:p>
            <a:pPr marL="742950" indent="-742950">
              <a:buFont typeface="+mj-lt"/>
              <a:buAutoNum type="arabicPeriod"/>
            </a:pPr>
            <a:endParaRPr lang="en-US" sz="12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Confidence Intervals</a:t>
            </a:r>
          </a:p>
          <a:p>
            <a:pPr marL="742950" indent="-742950">
              <a:buFont typeface="+mj-lt"/>
              <a:buAutoNum type="arabicPeriod"/>
            </a:pPr>
            <a:endParaRPr lang="en-US" sz="12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Chapters 7 and 8 in Book</a:t>
            </a:r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90600" y="212398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We decide on an alpha level first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8587-A1B4-254C-9577-8F13D20ACF57}"/>
              </a:ext>
            </a:extLst>
          </p:cNvPr>
          <p:cNvSpPr txBox="1"/>
          <p:nvPr/>
        </p:nvSpPr>
        <p:spPr>
          <a:xfrm>
            <a:off x="990600" y="4011987"/>
            <a:ext cx="5676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I’ll provide a table for you for the t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Base on alpha and a specific </a:t>
            </a:r>
            <a:r>
              <a:rPr lang="en-US" sz="2800" b="1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df</a:t>
            </a:r>
            <a:endParaRPr lang="en-US" sz="28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22A8B7-52ED-AE4F-B7DC-BAF11CD6864F}"/>
              </a:ext>
            </a:extLst>
          </p:cNvPr>
          <p:cNvSpPr/>
          <p:nvPr/>
        </p:nvSpPr>
        <p:spPr>
          <a:xfrm>
            <a:off x="2110752" y="2707833"/>
            <a:ext cx="8874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Then calculate the critical value (based on sample size)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8" name="Bent-Up Arrow 7">
            <a:extLst>
              <a:ext uri="{FF2B5EF4-FFF2-40B4-BE49-F238E27FC236}">
                <a16:creationId xmlns:a16="http://schemas.microsoft.com/office/drawing/2014/main" id="{D257471F-D048-1E4A-BF69-57B6A7011981}"/>
              </a:ext>
            </a:extLst>
          </p:cNvPr>
          <p:cNvSpPr/>
          <p:nvPr/>
        </p:nvSpPr>
        <p:spPr>
          <a:xfrm rot="5400000">
            <a:off x="1321877" y="2786875"/>
            <a:ext cx="519623" cy="522622"/>
          </a:xfrm>
          <a:prstGeom prst="bentUp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4C130-251F-A240-9F5C-5729A5F2F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816" y="-636676"/>
            <a:ext cx="5027836" cy="74946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2A4470-CB93-2B42-A638-EB9FC4F7DE82}"/>
              </a:ext>
            </a:extLst>
          </p:cNvPr>
          <p:cNvSpPr/>
          <p:nvPr/>
        </p:nvSpPr>
        <p:spPr>
          <a:xfrm>
            <a:off x="9646070" y="5996774"/>
            <a:ext cx="673100" cy="27957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A1644A-62B4-2F44-A523-8F0FB38AFD87}"/>
              </a:ext>
            </a:extLst>
          </p:cNvPr>
          <p:cNvCxnSpPr/>
          <p:nvPr/>
        </p:nvCxnSpPr>
        <p:spPr>
          <a:xfrm>
            <a:off x="7534334" y="6147998"/>
            <a:ext cx="205740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A54438-4AB6-4C47-90D2-C95BC0D47307}"/>
              </a:ext>
            </a:extLst>
          </p:cNvPr>
          <p:cNvCxnSpPr>
            <a:cxnSpLocks/>
          </p:cNvCxnSpPr>
          <p:nvPr/>
        </p:nvCxnSpPr>
        <p:spPr>
          <a:xfrm>
            <a:off x="9982200" y="812800"/>
            <a:ext cx="0" cy="50150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B19899-03D0-594E-A69F-17CDEE5524C0}"/>
                  </a:ext>
                </a:extLst>
              </p:cNvPr>
              <p:cNvSpPr txBox="1"/>
              <p:nvPr/>
            </p:nvSpPr>
            <p:spPr>
              <a:xfrm>
                <a:off x="1999306" y="6094740"/>
                <a:ext cx="3352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𝒅𝒇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𝑵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𝑵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 −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𝟐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EB19899-03D0-594E-A69F-17CDEE552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306" y="6094740"/>
                <a:ext cx="335280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55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90600" y="212398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 decide on an alpha level first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22A8B7-52ED-AE4F-B7DC-BAF11CD6864F}"/>
              </a:ext>
            </a:extLst>
          </p:cNvPr>
          <p:cNvSpPr/>
          <p:nvPr/>
        </p:nvSpPr>
        <p:spPr>
          <a:xfrm>
            <a:off x="2110752" y="2707833"/>
            <a:ext cx="8874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Then calculate the critical value (based on sample size)</a:t>
            </a:r>
            <a:endParaRPr lang="en-US" sz="3600" dirty="0"/>
          </a:p>
        </p:txBody>
      </p:sp>
      <p:sp>
        <p:nvSpPr>
          <p:cNvPr id="8" name="Bent-Up Arrow 7">
            <a:extLst>
              <a:ext uri="{FF2B5EF4-FFF2-40B4-BE49-F238E27FC236}">
                <a16:creationId xmlns:a16="http://schemas.microsoft.com/office/drawing/2014/main" id="{D257471F-D048-1E4A-BF69-57B6A7011981}"/>
              </a:ext>
            </a:extLst>
          </p:cNvPr>
          <p:cNvSpPr/>
          <p:nvPr/>
        </p:nvSpPr>
        <p:spPr>
          <a:xfrm rot="5400000">
            <a:off x="1321877" y="2786875"/>
            <a:ext cx="519623" cy="522622"/>
          </a:xfrm>
          <a:prstGeom prst="bentUp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59C593-0A2A-F446-8958-62BF8AE58024}"/>
                  </a:ext>
                </a:extLst>
              </p:cNvPr>
              <p:cNvSpPr txBox="1"/>
              <p:nvPr/>
            </p:nvSpPr>
            <p:spPr>
              <a:xfrm>
                <a:off x="4371503" y="4230399"/>
                <a:ext cx="3352800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𝒕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𝒄𝒓𝒊𝒕𝒊𝒄𝒂𝒍</m:t>
                          </m:r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,   </m:t>
                          </m:r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𝟐𝟗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𝟐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𝟎𝟓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59C593-0A2A-F446-8958-62BF8AE58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503" y="4230399"/>
                <a:ext cx="3352800" cy="542136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992B36-EAD2-D649-B2E9-3701DA3B545B}"/>
                  </a:ext>
                </a:extLst>
              </p:cNvPr>
              <p:cNvSpPr txBox="1"/>
              <p:nvPr/>
            </p:nvSpPr>
            <p:spPr>
              <a:xfrm>
                <a:off x="990600" y="5153046"/>
                <a:ext cx="9994900" cy="14039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So our critical regions is defined as: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𝜶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= .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𝟎𝟓</m:t>
                      </m:r>
                    </m:oMath>
                  </m:oMathPara>
                </a14:m>
                <a:endParaRPr lang="en-US" sz="2800" b="1" i="1" dirty="0">
                  <a:solidFill>
                    <a:schemeClr val="accent6"/>
                  </a:solidFill>
                  <a:latin typeface="Cambria Math" panose="02040503050406030204" pitchFamily="18" charset="0"/>
                  <a:ea typeface="Consolas" charset="0"/>
                  <a:cs typeface="Consolas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𝒕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𝒄𝒓𝒊𝒕𝒊𝒄𝒂𝒍</m:t>
                          </m:r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,   </m:t>
                          </m:r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onsolas" charset="0"/>
                              <a:cs typeface="Consolas" charset="0"/>
                            </a:rPr>
                            <m:t>𝟐𝟗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𝟐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onsolas" charset="0"/>
                          <a:cs typeface="Consolas" charset="0"/>
                        </a:rPr>
                        <m:t>𝟎𝟓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992B36-EAD2-D649-B2E9-3701DA3B5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53046"/>
                <a:ext cx="9994900" cy="1403910"/>
              </a:xfrm>
              <a:prstGeom prst="rect">
                <a:avLst/>
              </a:prstGeom>
              <a:blipFill>
                <a:blip r:embed="rId4"/>
                <a:stretch>
                  <a:fillRect t="-4505" b="-6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41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/>
              <p:nvPr/>
            </p:nvSpPr>
            <p:spPr>
              <a:xfrm>
                <a:off x="2286000" y="3660309"/>
                <a:ext cx="7785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The SEM,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𝝁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, and M will be given to you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660309"/>
                <a:ext cx="7785100" cy="523220"/>
              </a:xfrm>
              <a:prstGeom prst="rect">
                <a:avLst/>
              </a:prstGeom>
              <a:blipFill>
                <a:blip r:embed="rId3"/>
                <a:stretch>
                  <a:fillRect l="-653" t="-12195" r="-653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A27781-6779-CA48-96CD-3E7F6E6F6CAC}"/>
                  </a:ext>
                </a:extLst>
              </p:cNvPr>
              <p:cNvSpPr txBox="1"/>
              <p:nvPr/>
            </p:nvSpPr>
            <p:spPr>
              <a:xfrm>
                <a:off x="3204113" y="1690688"/>
                <a:ext cx="5948873" cy="1637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𝑆𝐷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√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9A27781-6779-CA48-96CD-3E7F6E6F6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113" y="1690688"/>
                <a:ext cx="5948873" cy="16378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402F19-A5A0-3542-B759-AE038D4FA4E7}"/>
                  </a:ext>
                </a:extLst>
              </p:cNvPr>
              <p:cNvSpPr txBox="1"/>
              <p:nvPr/>
            </p:nvSpPr>
            <p:spPr>
              <a:xfrm>
                <a:off x="2286000" y="4515329"/>
                <a:ext cx="77851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Calculate it and compare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𝑐𝑟𝑖𝑡𝑖𝑐𝑎𝑙</m:t>
                        </m:r>
                      </m:sub>
                    </m:sSub>
                  </m:oMath>
                </a14:m>
                <a:endParaRPr lang="en-US" sz="2800" b="1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Or</a:t>
                </a:r>
              </a:p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Calculate it, look up its p-value, and compare to our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𝜶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level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8402F19-A5A0-3542-B759-AE038D4FA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515329"/>
                <a:ext cx="7785100" cy="1815882"/>
              </a:xfrm>
              <a:prstGeom prst="rect">
                <a:avLst/>
              </a:prstGeom>
              <a:blipFill rotWithShape="0">
                <a:blip r:embed="rId5"/>
                <a:stretch>
                  <a:fillRect l="-392" t="-3356" r="-297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74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217414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One of the main effect size estimates is 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Cohen’s d</a:t>
            </a:r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A9FB1-CC4C-2949-843D-D8D012B694A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5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/>
              <p:nvPr/>
            </p:nvSpPr>
            <p:spPr>
              <a:xfrm>
                <a:off x="4941902" y="2758923"/>
                <a:ext cx="2788648" cy="11932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𝑑𝑖𝑓𝑓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87BE456-96CB-BC4C-B6B3-4AD36BD17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902" y="2758923"/>
                <a:ext cx="2788648" cy="11932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60F6F4-904B-5E4C-BA9A-6719B53D6AF3}"/>
              </a:ext>
            </a:extLst>
          </p:cNvPr>
          <p:cNvGraphicFramePr>
            <a:graphicFrameLocks noGrp="1"/>
          </p:cNvGraphicFramePr>
          <p:nvPr/>
        </p:nvGraphicFramePr>
        <p:xfrm>
          <a:off x="2273300" y="4185770"/>
          <a:ext cx="76454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4006104"/>
                    </a:ext>
                  </a:extLst>
                </a:gridCol>
                <a:gridCol w="5359400">
                  <a:extLst>
                    <a:ext uri="{9D8B030D-6E8A-4147-A177-3AD203B41FA5}">
                      <a16:colId xmlns:a16="http://schemas.microsoft.com/office/drawing/2014/main" val="2605256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Estimated Size of the 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9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Close to 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Small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86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Close to 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990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Close to 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851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85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1003300" y="2641529"/>
            <a:ext cx="1035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Put your results into words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B028F-F67A-D147-BB84-EBBFC34336ED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6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1F116-D28F-334E-893D-8C3EF434488B}"/>
              </a:ext>
            </a:extLst>
          </p:cNvPr>
          <p:cNvSpPr txBox="1"/>
          <p:nvPr/>
        </p:nvSpPr>
        <p:spPr>
          <a:xfrm>
            <a:off x="1003300" y="4033370"/>
            <a:ext cx="1035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Use the example on </a:t>
            </a:r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page XX </a:t>
            </a:r>
            <a:r>
              <a:rPr lang="en-US" sz="4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as a template</a:t>
            </a:r>
          </a:p>
        </p:txBody>
      </p:sp>
    </p:spTree>
    <p:extLst>
      <p:ext uri="{BB962C8B-B14F-4D97-AF65-F5344CB8AC3E}">
        <p14:creationId xmlns:p14="http://schemas.microsoft.com/office/powerpoint/2010/main" val="10542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065" y="2340760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Break Time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36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T-tests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/>
              <p:nvPr/>
            </p:nvSpPr>
            <p:spPr>
              <a:xfrm>
                <a:off x="838200" y="2575620"/>
                <a:ext cx="10515600" cy="357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Study about height and our “Creation of Super-Tall Humans” intervention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𝝁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𝒑𝒐𝒑</m:t>
                        </m:r>
                      </m:sub>
                    </m:sSub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𝟔𝟑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𝝈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=</m:t>
                    </m:r>
                    <m:r>
                      <a:rPr lang="en-US" sz="28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 ? </m:t>
                    </m:r>
                  </m:oMath>
                </a14:m>
                <a:r>
                  <a:rPr lang="en-US" sz="1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(</a:t>
                </a:r>
                <a:r>
                  <a:rPr lang="en-US" sz="1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  <a:hlinkClick r:id="rId3"/>
                  </a:rPr>
                  <a:t>https://en.wikipedia.org/wiki/IQ_classification</a:t>
                </a:r>
                <a:r>
                  <a:rPr lang="en-US" sz="1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𝑴</m:t>
                    </m:r>
                    <m:r>
                      <a:rPr lang="en-US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𝟕𝟎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𝑺𝑫</m:t>
                    </m:r>
                    <m:r>
                      <a:rPr lang="en-US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𝟏𝟎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with a N = 36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We think our intervention works so we want to test it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accent6"/>
                    </a:solidFill>
                    <a:latin typeface="Consolas" charset="0"/>
                    <a:ea typeface="Consolas" charset="0"/>
                    <a:cs typeface="Consolas" charset="0"/>
                  </a:rPr>
                  <a:t>Can we say that it does work?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E219FA-28DD-894F-B184-C72CAF77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75620"/>
                <a:ext cx="10515600" cy="3578031"/>
              </a:xfrm>
              <a:prstGeom prst="rect">
                <a:avLst/>
              </a:prstGeom>
              <a:blipFill>
                <a:blip r:embed="rId4"/>
                <a:stretch>
                  <a:fillRect l="-965" t="-1767" r="-1930" b="-3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190B6BE-E3DE-924F-85E2-4454C0BEA015}"/>
              </a:ext>
            </a:extLst>
          </p:cNvPr>
          <p:cNvSpPr/>
          <p:nvPr/>
        </p:nvSpPr>
        <p:spPr>
          <a:xfrm>
            <a:off x="3887703" y="1519308"/>
            <a:ext cx="44165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Let’s practice!</a:t>
            </a:r>
            <a:endParaRPr lang="en-US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742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927" y="940585"/>
            <a:ext cx="1141367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Let’s use</a:t>
            </a:r>
          </a:p>
          <a:p>
            <a:pPr algn="ctr"/>
            <a:r>
              <a:rPr lang="en-US" sz="8800" b="1" dirty="0" err="1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Jamovi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28950" y="4387131"/>
            <a:ext cx="61436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Paired Samples T-test</a:t>
            </a:r>
          </a:p>
        </p:txBody>
      </p:sp>
    </p:spTree>
    <p:extLst>
      <p:ext uri="{BB962C8B-B14F-4D97-AF65-F5344CB8AC3E}">
        <p14:creationId xmlns:p14="http://schemas.microsoft.com/office/powerpoint/2010/main" val="62957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4" y="27544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  <a:endParaRPr lang="en-US" sz="8800" dirty="0">
              <a:solidFill>
                <a:schemeClr val="accent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37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Next week:</a:t>
            </a:r>
            <a:endParaRPr lang="en-US" sz="88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5411" y="2124157"/>
            <a:ext cx="1082584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Hypothesis Testing </a:t>
            </a:r>
            <a:r>
              <a:rPr lang="en-US" sz="40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with T-tests and </a:t>
            </a:r>
            <a:r>
              <a:rPr lang="en-US" sz="40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Confidence Intervals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Chapters 7 and 8 in Book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Keep updating your Statistical Organizer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199" y="309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Consolas" charset="0"/>
                <a:ea typeface="Consolas" charset="0"/>
                <a:cs typeface="Consolas" charset="0"/>
              </a:rPr>
              <a:t>Review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199" y="2010659"/>
            <a:ext cx="94869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test is this for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situations can be do hypothesis testing for (before what we are talking about today)?</a:t>
            </a:r>
          </a:p>
          <a:p>
            <a:pPr marL="742950" indent="-742950"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types of t-tests did you read about this week?</a:t>
            </a: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55F2EB-082D-1A4D-B2FA-EA5F6FE60629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F2810B-44FD-F144-AC2C-A6ECE866F541}"/>
                  </a:ext>
                </a:extLst>
              </p:cNvPr>
              <p:cNvSpPr txBox="1"/>
              <p:nvPr/>
            </p:nvSpPr>
            <p:spPr>
              <a:xfrm>
                <a:off x="7813675" y="767838"/>
                <a:ext cx="2788199" cy="1617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?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  <m:t>𝑆𝐷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  <m:t>√</m:t>
                              </m:r>
                              <m:r>
                                <a:rPr lang="en-US" sz="40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FF2810B-44FD-F144-AC2C-A6ECE866F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675" y="767838"/>
                <a:ext cx="2788199" cy="16177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7186613" y="1828800"/>
            <a:ext cx="1128712" cy="4000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04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Independent Samples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T-test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807014C-46E6-304C-8B27-B66CB2B249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1762569"/>
                  </p:ext>
                </p:extLst>
              </p:nvPr>
            </p:nvGraphicFramePr>
            <p:xfrm>
              <a:off x="838198" y="1824566"/>
              <a:ext cx="10806114" cy="40446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2038">
                      <a:extLst>
                        <a:ext uri="{9D8B030D-6E8A-4147-A177-3AD203B41FA5}">
                          <a16:colId xmlns:a16="http://schemas.microsoft.com/office/drawing/2014/main" val="2554903296"/>
                        </a:ext>
                      </a:extLst>
                    </a:gridCol>
                    <a:gridCol w="3217864">
                      <a:extLst>
                        <a:ext uri="{9D8B030D-6E8A-4147-A177-3AD203B41FA5}">
                          <a16:colId xmlns:a16="http://schemas.microsoft.com/office/drawing/2014/main" val="2875875809"/>
                        </a:ext>
                      </a:extLst>
                    </a:gridCol>
                    <a:gridCol w="3986212">
                      <a:extLst>
                        <a:ext uri="{9D8B030D-6E8A-4147-A177-3AD203B41FA5}">
                          <a16:colId xmlns:a16="http://schemas.microsoft.com/office/drawing/2014/main" val="889513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Situation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Test to Use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Formulas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7367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Know population mean and</a:t>
                          </a:r>
                          <a:r>
                            <a:rPr lang="en-US" sz="2400" baseline="0" dirty="0"/>
                            <a:t> want to </a:t>
                          </a:r>
                          <a:r>
                            <a:rPr lang="en-US" sz="2400" b="1" baseline="0" dirty="0"/>
                            <a:t>compare our single sample </a:t>
                          </a:r>
                          <a:r>
                            <a:rPr lang="en-US" sz="2400" baseline="0" dirty="0"/>
                            <a:t>to it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One-Sample T-Test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f>
                                      <m:fPr>
                                        <m:type m:val="skw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𝑆𝐷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√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542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Have </a:t>
                          </a:r>
                          <a:r>
                            <a:rPr lang="en-US" sz="2400" b="1" dirty="0"/>
                            <a:t>two independent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dirty="0"/>
                            <a:t>groups that you want to compare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Independent</a:t>
                          </a:r>
                          <a:r>
                            <a:rPr lang="en-US" sz="2400" baseline="0" dirty="0"/>
                            <a:t> Samples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 T-Test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f>
                                      <m:fPr>
                                        <m:type m:val="skw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√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charset="0"/>
                                  </a:rPr>
                                  <m:t>is</m:t>
                                </m:r>
                                <m:r>
                                  <a:rPr lang="en-US" sz="2400" b="0" i="0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charset="0"/>
                                  </a:rPr>
                                  <m:t>a</m:t>
                                </m:r>
                                <m:r>
                                  <a:rPr lang="en-US" sz="2400" b="0" i="0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charset="0"/>
                                  </a:rPr>
                                  <m:t>pooled</m:t>
                                </m:r>
                                <m:r>
                                  <a:rPr lang="en-US" sz="2400" b="0" i="0" smtClean="0">
                                    <a:latin typeface="Cambria Math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0" i="0" dirty="0">
                            <a:latin typeface="Cambria Math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charset="0"/>
                                  </a:rPr>
                                  <m:t>standard</m:t>
                                </m:r>
                                <m:r>
                                  <a:rPr lang="en-US" sz="2400" b="0" i="0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charset="0"/>
                                  </a:rPr>
                                  <m:t>deviation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596658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807014C-46E6-304C-8B27-B66CB2B249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1762569"/>
                  </p:ext>
                </p:extLst>
              </p:nvPr>
            </p:nvGraphicFramePr>
            <p:xfrm>
              <a:off x="838198" y="1824566"/>
              <a:ext cx="10806114" cy="40446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203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554903296"/>
                        </a:ext>
                      </a:extLst>
                    </a:gridCol>
                    <a:gridCol w="321786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875875809"/>
                        </a:ext>
                      </a:extLst>
                    </a:gridCol>
                    <a:gridCol w="398621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88951333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Situation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Test to Use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Formulas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477367643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Know population mean </a:t>
                          </a:r>
                          <a:r>
                            <a:rPr lang="en-US" sz="2400" dirty="0" smtClean="0"/>
                            <a:t>and</a:t>
                          </a:r>
                          <a:r>
                            <a:rPr lang="en-US" sz="2400" baseline="0" dirty="0" smtClean="0"/>
                            <a:t> want to </a:t>
                          </a:r>
                          <a:r>
                            <a:rPr lang="en-US" sz="2400" b="1" baseline="0" dirty="0" smtClean="0"/>
                            <a:t>compare our single sample </a:t>
                          </a:r>
                          <a:r>
                            <a:rPr lang="en-US" sz="2400" baseline="0" dirty="0" smtClean="0"/>
                            <a:t>to it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One-Sample T-Test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1407" t="-42564" r="-612" b="-2528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735426621"/>
                      </a:ext>
                    </a:extLst>
                  </a:tr>
                  <a:tr h="2398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Have </a:t>
                          </a:r>
                          <a:r>
                            <a:rPr lang="en-US" sz="2400" b="1" dirty="0" smtClean="0"/>
                            <a:t>two independent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en-US" sz="2400" dirty="0" smtClean="0"/>
                            <a:t>groups that you want to compare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Independent</a:t>
                          </a:r>
                          <a:r>
                            <a:rPr lang="en-US" sz="2400" baseline="0" dirty="0" smtClean="0"/>
                            <a:t> Samples</a:t>
                          </a:r>
                        </a:p>
                        <a:p>
                          <a:pPr algn="ctr"/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/>
                            <a:t>T-Test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1407" t="-70558" r="-612" b="-251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7596658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9401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3288" cy="1325563"/>
          </a:xfrm>
        </p:spPr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Still using the </a:t>
            </a:r>
            <a:r>
              <a:rPr lang="en-US" b="1">
                <a:latin typeface="Consolas" charset="0"/>
                <a:ea typeface="Consolas" charset="0"/>
                <a:cs typeface="Consolas" charset="0"/>
              </a:rPr>
              <a:t>same t-distribution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AB5463-F60C-AA44-AA86-7F28AA0BC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4" y="2277109"/>
            <a:ext cx="7648576" cy="407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1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B2763-F698-DD42-A9C1-C33304C189D7}"/>
              </a:ext>
            </a:extLst>
          </p:cNvPr>
          <p:cNvSpPr/>
          <p:nvPr/>
        </p:nvSpPr>
        <p:spPr>
          <a:xfrm>
            <a:off x="838201" y="2167036"/>
            <a:ext cx="549116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Need a DV on an interval/ratio scale,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IV defines two different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The groups are independent (not repeated measures)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7F9C6-98E9-014F-960A-C15A15421568}"/>
              </a:ext>
            </a:extLst>
          </p:cNvPr>
          <p:cNvSpPr/>
          <p:nvPr/>
        </p:nvSpPr>
        <p:spPr>
          <a:xfrm>
            <a:off x="838201" y="601146"/>
            <a:ext cx="52629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Requirements</a:t>
            </a:r>
            <a:endParaRPr lang="en-US" sz="4000" dirty="0">
              <a:solidFill>
                <a:schemeClr val="accent6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66037"/>
              </p:ext>
            </p:extLst>
          </p:nvPr>
        </p:nvGraphicFramePr>
        <p:xfrm>
          <a:off x="6672263" y="682674"/>
          <a:ext cx="5091112" cy="5342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002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02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T-Tests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2816920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2209800" y="1846032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same 6 step approach!</a:t>
            </a:r>
            <a:endParaRPr lang="en-US" sz="2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43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Paired Samples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T-test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807014C-46E6-304C-8B27-B66CB2B249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8450513"/>
                  </p:ext>
                </p:extLst>
              </p:nvPr>
            </p:nvGraphicFramePr>
            <p:xfrm>
              <a:off x="838200" y="1806099"/>
              <a:ext cx="10806114" cy="4434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2038">
                      <a:extLst>
                        <a:ext uri="{9D8B030D-6E8A-4147-A177-3AD203B41FA5}">
                          <a16:colId xmlns:a16="http://schemas.microsoft.com/office/drawing/2014/main" val="2554903296"/>
                        </a:ext>
                      </a:extLst>
                    </a:gridCol>
                    <a:gridCol w="3217864">
                      <a:extLst>
                        <a:ext uri="{9D8B030D-6E8A-4147-A177-3AD203B41FA5}">
                          <a16:colId xmlns:a16="http://schemas.microsoft.com/office/drawing/2014/main" val="2875875809"/>
                        </a:ext>
                      </a:extLst>
                    </a:gridCol>
                    <a:gridCol w="3986212">
                      <a:extLst>
                        <a:ext uri="{9D8B030D-6E8A-4147-A177-3AD203B41FA5}">
                          <a16:colId xmlns:a16="http://schemas.microsoft.com/office/drawing/2014/main" val="889513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Situation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Test to Use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Formulas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7367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Have </a:t>
                          </a:r>
                          <a:r>
                            <a:rPr lang="en-US" sz="2400" b="1" dirty="0"/>
                            <a:t>two independent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dirty="0"/>
                            <a:t>groups that you want to compare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Independent</a:t>
                          </a:r>
                          <a:r>
                            <a:rPr lang="en-US" sz="2400" baseline="0" dirty="0"/>
                            <a:t> Samples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 T-Test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f>
                                      <m:fPr>
                                        <m:type m:val="skw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√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542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Have </a:t>
                          </a:r>
                          <a:r>
                            <a:rPr lang="en-US" sz="2400" b="1" dirty="0"/>
                            <a:t>same individuals</a:t>
                          </a:r>
                          <a:r>
                            <a:rPr lang="en-US" sz="2400" b="1" baseline="0" dirty="0"/>
                            <a:t> measured two times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Paired </a:t>
                          </a:r>
                          <a:r>
                            <a:rPr lang="en-US" sz="2400" baseline="0" dirty="0"/>
                            <a:t>Samples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 T-Test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(Dependent Samples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T-Test)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𝑑𝑖𝑓𝑓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𝑑𝑖𝑓𝑓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f>
                                      <m:fPr>
                                        <m:type m:val="skw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𝑆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  <m:t>𝐷𝐼𝐹𝐹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√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𝐷𝐼𝐹𝐹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charset="0"/>
                                  </a:rPr>
                                  <m:t>is</m:t>
                                </m:r>
                                <m:r>
                                  <a:rPr lang="en-US" sz="2400" b="0" i="0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charset="0"/>
                                  </a:rPr>
                                  <m:t>the</m:t>
                                </m:r>
                                <m:r>
                                  <a:rPr lang="en-US" sz="2400" b="0" i="0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charset="0"/>
                                  </a:rPr>
                                  <m:t>standard</m:t>
                                </m:r>
                                <m:r>
                                  <a:rPr lang="en-US" sz="2400" b="0" i="0" smtClean="0">
                                    <a:latin typeface="Cambria Math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0" i="0" dirty="0">
                            <a:latin typeface="Cambria Math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charset="0"/>
                                  </a:rPr>
                                  <m:t>devation</m:t>
                                </m:r>
                                <m:r>
                                  <a:rPr lang="en-US" sz="2400" b="0" i="0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charset="0"/>
                                  </a:rPr>
                                  <m:t>of</m:t>
                                </m:r>
                                <m:r>
                                  <a:rPr lang="en-US" sz="2400" b="0" i="0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charset="0"/>
                                  </a:rPr>
                                  <m:t>the</m:t>
                                </m:r>
                                <m:r>
                                  <a:rPr lang="en-US" sz="2400" b="0" i="0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charset="0"/>
                                  </a:rPr>
                                  <m:t>difference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596658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807014C-46E6-304C-8B27-B66CB2B249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8450513"/>
                  </p:ext>
                </p:extLst>
              </p:nvPr>
            </p:nvGraphicFramePr>
            <p:xfrm>
              <a:off x="838200" y="1806099"/>
              <a:ext cx="10806114" cy="4434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203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554903296"/>
                        </a:ext>
                      </a:extLst>
                    </a:gridCol>
                    <a:gridCol w="321786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875875809"/>
                        </a:ext>
                      </a:extLst>
                    </a:gridCol>
                    <a:gridCol w="398621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88951333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Situation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Test to Use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Formulas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477367643"/>
                      </a:ext>
                    </a:extLst>
                  </a:tr>
                  <a:tr h="16389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Have </a:t>
                          </a:r>
                          <a:r>
                            <a:rPr lang="en-US" sz="2400" b="1" dirty="0" smtClean="0"/>
                            <a:t>two independent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en-US" sz="2400" dirty="0" smtClean="0"/>
                            <a:t>groups that you want to compare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Independent</a:t>
                          </a:r>
                          <a:r>
                            <a:rPr lang="en-US" sz="2400" baseline="0" dirty="0" smtClean="0"/>
                            <a:t> Samples</a:t>
                          </a:r>
                        </a:p>
                        <a:p>
                          <a:pPr algn="ctr"/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dirty="0"/>
                            <a:t>T-Test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1407" t="-30855" r="-612" b="-1799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735426621"/>
                      </a:ext>
                    </a:extLst>
                  </a:tr>
                  <a:tr h="23387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Have </a:t>
                          </a:r>
                          <a:r>
                            <a:rPr lang="en-US" sz="2400" b="1" dirty="0" smtClean="0"/>
                            <a:t>same individuals</a:t>
                          </a:r>
                          <a:r>
                            <a:rPr lang="en-US" sz="2400" b="1" baseline="0" dirty="0" smtClean="0"/>
                            <a:t> measured two times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Paired </a:t>
                          </a:r>
                          <a:r>
                            <a:rPr lang="en-US" sz="2400" baseline="0" dirty="0" smtClean="0"/>
                            <a:t>Samples</a:t>
                          </a:r>
                        </a:p>
                        <a:p>
                          <a:pPr algn="ctr"/>
                          <a:r>
                            <a:rPr lang="en-US" sz="2400" dirty="0" smtClean="0"/>
                            <a:t> T-Test</a:t>
                          </a:r>
                        </a:p>
                        <a:p>
                          <a:pPr algn="ctr"/>
                          <a:r>
                            <a:rPr lang="en-US" sz="2400" dirty="0" smtClean="0"/>
                            <a:t>(Dependent Samples</a:t>
                          </a:r>
                        </a:p>
                        <a:p>
                          <a:pPr algn="ctr"/>
                          <a:r>
                            <a:rPr lang="en-US" sz="2400" dirty="0" smtClean="0"/>
                            <a:t>T-Test)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1407" t="-91667" r="-612" b="-260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7596658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6791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B2763-F698-DD42-A9C1-C33304C189D7}"/>
              </a:ext>
            </a:extLst>
          </p:cNvPr>
          <p:cNvSpPr/>
          <p:nvPr/>
        </p:nvSpPr>
        <p:spPr>
          <a:xfrm>
            <a:off x="838201" y="2167036"/>
            <a:ext cx="54911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Need a DV on an interval/ratio scale,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IV defines two time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Same individuals measured twice 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7F9C6-98E9-014F-960A-C15A15421568}"/>
              </a:ext>
            </a:extLst>
          </p:cNvPr>
          <p:cNvSpPr/>
          <p:nvPr/>
        </p:nvSpPr>
        <p:spPr>
          <a:xfrm>
            <a:off x="838201" y="601146"/>
            <a:ext cx="52629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Requirements</a:t>
            </a:r>
            <a:endParaRPr lang="en-US" sz="4000" dirty="0">
              <a:solidFill>
                <a:schemeClr val="accent6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56329"/>
              </p:ext>
            </p:extLst>
          </p:nvPr>
        </p:nvGraphicFramePr>
        <p:xfrm>
          <a:off x="6672263" y="682674"/>
          <a:ext cx="5091113" cy="5342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0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002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Time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Time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10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2485</TotalTime>
  <Words>1162</Words>
  <Application>Microsoft Macintosh PowerPoint</Application>
  <PresentationFormat>Widescreen</PresentationFormat>
  <Paragraphs>309</Paragraphs>
  <Slides>29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Consolas</vt:lpstr>
      <vt:lpstr>Office Theme</vt:lpstr>
      <vt:lpstr>Applied Statistical Analysis</vt:lpstr>
      <vt:lpstr>Today</vt:lpstr>
      <vt:lpstr>PowerPoint Presentation</vt:lpstr>
      <vt:lpstr>Independent Samples T-test</vt:lpstr>
      <vt:lpstr>Still using the same t-distribution</vt:lpstr>
      <vt:lpstr>PowerPoint Presentation</vt:lpstr>
      <vt:lpstr>Hypothesis Testing with T-Tests</vt:lpstr>
      <vt:lpstr>Paired Samples T-test</vt:lpstr>
      <vt:lpstr>PowerPoint Presentation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State the Null and Research Hypotheses (symbolically and verbally)</vt:lpstr>
      <vt:lpstr>Define Critical Regions</vt:lpstr>
      <vt:lpstr>Define Critical Regions</vt:lpstr>
      <vt:lpstr>Define Critical Regions</vt:lpstr>
      <vt:lpstr>Define Critical Regions</vt:lpstr>
      <vt:lpstr>Define Critical Regions</vt:lpstr>
      <vt:lpstr>Compute the Test Statistic</vt:lpstr>
      <vt:lpstr>Compute an Effect Size and Describe it</vt:lpstr>
      <vt:lpstr>Interpreting the results</vt:lpstr>
      <vt:lpstr>PowerPoint Presentation</vt:lpstr>
      <vt:lpstr>Hypothesis Testing with T-tests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259</cp:revision>
  <cp:lastPrinted>2018-01-24T21:23:57Z</cp:lastPrinted>
  <dcterms:created xsi:type="dcterms:W3CDTF">2017-12-29T23:46:42Z</dcterms:created>
  <dcterms:modified xsi:type="dcterms:W3CDTF">2018-02-14T20:58:18Z</dcterms:modified>
</cp:coreProperties>
</file>