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446" r:id="rId2"/>
    <p:sldId id="513" r:id="rId3"/>
    <p:sldId id="514" r:id="rId4"/>
    <p:sldId id="515" r:id="rId5"/>
    <p:sldId id="516" r:id="rId6"/>
    <p:sldId id="517" r:id="rId7"/>
    <p:sldId id="5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88043"/>
  </p:normalViewPr>
  <p:slideViewPr>
    <p:cSldViewPr snapToGrid="0" snapToObjects="1">
      <p:cViewPr varScale="1">
        <p:scale>
          <a:sx n="95" d="100"/>
          <a:sy n="95" d="100"/>
        </p:scale>
        <p:origin x="200" y="22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92418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13½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“What Are The Odds?”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43" y="1811359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What are odds?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BCCEA-9677-3D4E-B4F1-DA376B34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592896"/>
            <a:ext cx="6726518" cy="517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8ECAF-AA50-6F4C-A435-B7390BD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47" y="1365924"/>
            <a:ext cx="4550335" cy="4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9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797645" y="143929"/>
                <a:ext cx="8031286" cy="3235281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𝐏𝐫𝐨𝐛𝐚𝐛𝐢𝐥𝐢𝐭𝐲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𝐨𝐟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𝐘𝐞𝐬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𝑷𝒓𝒐𝒃𝒂𝒃𝒊𝒍𝒊𝒕𝒚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𝒐𝒇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𝑵𝒐</m:t>
                          </m:r>
                        </m:den>
                      </m:f>
                    </m:oMath>
                  </m:oMathPara>
                </a14:m>
                <a:endParaRPr lang="en-US" sz="80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97645" y="143929"/>
                <a:ext cx="8031286" cy="3235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0A2F4-5449-8D49-91AE-B510D316413E}"/>
              </a:ext>
            </a:extLst>
          </p:cNvPr>
          <p:cNvSpPr/>
          <p:nvPr/>
        </p:nvSpPr>
        <p:spPr>
          <a:xfrm>
            <a:off x="775740" y="1207571"/>
            <a:ext cx="3438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odds = 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8E434-EE4D-8342-9667-A69E6E75E057}"/>
              </a:ext>
            </a:extLst>
          </p:cNvPr>
          <p:cNvSpPr/>
          <p:nvPr/>
        </p:nvSpPr>
        <p:spPr>
          <a:xfrm>
            <a:off x="775740" y="3478791"/>
            <a:ext cx="10122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What are the odds of getting heads with a fair coin?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A1563-8695-5844-A187-FD8698C621ED}"/>
              </a:ext>
            </a:extLst>
          </p:cNvPr>
          <p:cNvSpPr/>
          <p:nvPr/>
        </p:nvSpPr>
        <p:spPr>
          <a:xfrm>
            <a:off x="775740" y="5111820"/>
            <a:ext cx="10122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What are the odds of something that happens 66% of the time?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797645" y="143929"/>
                <a:ext cx="8031286" cy="3235281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𝐏𝐫𝐨𝐛𝐚𝐛𝐢𝐥𝐢𝐭𝐲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𝐨𝐟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𝐘𝐞𝐬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𝑷𝒓𝒐𝒃𝒂𝒃𝒊𝒍𝒊𝒕𝒚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𝒐𝒇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sz="6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𝑵𝒐</m:t>
                          </m:r>
                        </m:den>
                      </m:f>
                    </m:oMath>
                  </m:oMathPara>
                </a14:m>
                <a:endParaRPr lang="en-US" sz="80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97645" y="143929"/>
                <a:ext cx="8031286" cy="3235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0A2F4-5449-8D49-91AE-B510D316413E}"/>
              </a:ext>
            </a:extLst>
          </p:cNvPr>
          <p:cNvSpPr/>
          <p:nvPr/>
        </p:nvSpPr>
        <p:spPr>
          <a:xfrm>
            <a:off x="775740" y="1207571"/>
            <a:ext cx="3438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odds = 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8E434-EE4D-8342-9667-A69E6E75E057}"/>
              </a:ext>
            </a:extLst>
          </p:cNvPr>
          <p:cNvSpPr/>
          <p:nvPr/>
        </p:nvSpPr>
        <p:spPr>
          <a:xfrm>
            <a:off x="775740" y="3478791"/>
            <a:ext cx="10122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Big Odds = High probability of yes compared to no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A1563-8695-5844-A187-FD8698C621ED}"/>
              </a:ext>
            </a:extLst>
          </p:cNvPr>
          <p:cNvSpPr/>
          <p:nvPr/>
        </p:nvSpPr>
        <p:spPr>
          <a:xfrm>
            <a:off x="775740" y="5111820"/>
            <a:ext cx="10122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Small Odds = Low probability of yes compared to no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0A2F4-5449-8D49-91AE-B510D316413E}"/>
              </a:ext>
            </a:extLst>
          </p:cNvPr>
          <p:cNvSpPr/>
          <p:nvPr/>
        </p:nvSpPr>
        <p:spPr>
          <a:xfrm>
            <a:off x="363070" y="684351"/>
            <a:ext cx="297389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Odds </a:t>
            </a:r>
          </a:p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 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8E434-EE4D-8342-9667-A69E6E75E057}"/>
              </a:ext>
            </a:extLst>
          </p:cNvPr>
          <p:cNvSpPr/>
          <p:nvPr/>
        </p:nvSpPr>
        <p:spPr>
          <a:xfrm>
            <a:off x="1230977" y="3478791"/>
            <a:ext cx="10122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Often, we are looking at the odds of something happening </a:t>
            </a:r>
            <a:r>
              <a:rPr lang="en-US" sz="3600" b="1" i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when one condition is happening </a:t>
            </a:r>
            <a:r>
              <a:rPr lang="en-US" sz="3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vs. the odds of something happening </a:t>
            </a:r>
            <a:r>
              <a:rPr lang="en-US" sz="3600" b="1" i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when another condition is happening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6EAC8-5B72-464E-BDEE-0552E1587BE5}"/>
              </a:ext>
            </a:extLst>
          </p:cNvPr>
          <p:cNvSpPr/>
          <p:nvPr/>
        </p:nvSpPr>
        <p:spPr>
          <a:xfrm>
            <a:off x="2838980" y="1192182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06C34CA-F2E8-1449-A4DD-C861D3A36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8929" y="143929"/>
                <a:ext cx="7539319" cy="32352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b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𝐎𝐝𝐝𝐬</m:t>
                          </m:r>
                          <m:r>
                            <a:rPr lang="en-US" b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𝒘𝒉𝒆𝒏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𝒄𝒐𝒏𝒅𝒊𝒕𝒊𝒐𝒏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𝑶𝒅𝒅𝒔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(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𝒘𝒉𝒆𝒏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𝒂𝒏𝒐𝒕𝒉𝒆𝒓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𝒄𝒐𝒏𝒅𝒊𝒕𝒊𝒐𝒏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06C34CA-F2E8-1449-A4DD-C861D3A3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29" y="143929"/>
                <a:ext cx="7539319" cy="3235281"/>
              </a:xfrm>
              <a:prstGeom prst="rect">
                <a:avLst/>
              </a:prstGeom>
              <a:blipFill>
                <a:blip r:embed="rId2"/>
                <a:stretch>
                  <a:fillRect l="-11429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08929" y="143929"/>
                <a:ext cx="7539319" cy="3235281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𝐎𝐝𝐝𝐬</m:t>
                          </m:r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𝒘𝒉𝒆𝒏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𝒄𝒐𝒏𝒅𝒊𝒕𝒊𝒐𝒏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𝑶𝒅𝒅𝒔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(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𝒘𝒉𝒆𝒏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𝒂𝒏𝒐𝒕𝒉𝒆𝒓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𝒄𝒐𝒏𝒅𝒊𝒕𝒊𝒐𝒏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08929" y="143929"/>
                <a:ext cx="7539319" cy="3235281"/>
              </a:xfrm>
              <a:blipFill>
                <a:blip r:embed="rId2"/>
                <a:stretch>
                  <a:fillRect l="-11429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0A2F4-5449-8D49-91AE-B510D316413E}"/>
              </a:ext>
            </a:extLst>
          </p:cNvPr>
          <p:cNvSpPr/>
          <p:nvPr/>
        </p:nvSpPr>
        <p:spPr>
          <a:xfrm>
            <a:off x="363070" y="684351"/>
            <a:ext cx="297389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Odds </a:t>
            </a:r>
          </a:p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 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8E434-EE4D-8342-9667-A69E6E75E057}"/>
              </a:ext>
            </a:extLst>
          </p:cNvPr>
          <p:cNvSpPr/>
          <p:nvPr/>
        </p:nvSpPr>
        <p:spPr>
          <a:xfrm>
            <a:off x="1230977" y="3478791"/>
            <a:ext cx="10122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Odds Ratio of lung cancer when smoker vs. not a smoker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6EAC8-5B72-464E-BDEE-0552E1587BE5}"/>
              </a:ext>
            </a:extLst>
          </p:cNvPr>
          <p:cNvSpPr/>
          <p:nvPr/>
        </p:nvSpPr>
        <p:spPr>
          <a:xfrm>
            <a:off x="2838980" y="1192182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6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01907-C2C3-2549-9D9A-EDF106D11807}"/>
              </a:ext>
            </a:extLst>
          </p:cNvPr>
          <p:cNvSpPr/>
          <p:nvPr/>
        </p:nvSpPr>
        <p:spPr>
          <a:xfrm>
            <a:off x="1230977" y="5056440"/>
            <a:ext cx="101228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One estimate = 103!!</a:t>
            </a:r>
            <a:endParaRPr lang="en-US" sz="6600" i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B625D-0F10-3D4A-B141-F476CB0928F6}"/>
              </a:ext>
            </a:extLst>
          </p:cNvPr>
          <p:cNvSpPr/>
          <p:nvPr/>
        </p:nvSpPr>
        <p:spPr>
          <a:xfrm>
            <a:off x="-10646" y="6506224"/>
            <a:ext cx="6131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www.ncbi.nlm.nih.gov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pmc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/articles/PMC3296911/</a:t>
            </a:r>
          </a:p>
        </p:txBody>
      </p:sp>
    </p:spTree>
    <p:extLst>
      <p:ext uri="{BB962C8B-B14F-4D97-AF65-F5344CB8AC3E}">
        <p14:creationId xmlns:p14="http://schemas.microsoft.com/office/powerpoint/2010/main" val="25903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152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What are odds?</vt:lpstr>
      <vt:lpstr>PowerPoint Presentation</vt:lpstr>
      <vt:lpstr>(Probability of Yes)/(Probability of No)</vt:lpstr>
      <vt:lpstr>(Probability of Yes)/(Probability of No)</vt:lpstr>
      <vt:lpstr>PowerPoint Presentation</vt:lpstr>
      <vt:lpstr>(Odds (when condition))/(Odds (when another condition))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423</cp:revision>
  <cp:lastPrinted>2018-03-24T23:33:15Z</cp:lastPrinted>
  <dcterms:created xsi:type="dcterms:W3CDTF">2017-12-29T23:46:42Z</dcterms:created>
  <dcterms:modified xsi:type="dcterms:W3CDTF">2020-03-21T20:23:09Z</dcterms:modified>
</cp:coreProperties>
</file>