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319" r:id="rId5"/>
    <p:sldId id="320" r:id="rId6"/>
    <p:sldId id="321" r:id="rId7"/>
    <p:sldId id="292" r:id="rId8"/>
    <p:sldId id="296" r:id="rId9"/>
    <p:sldId id="297" r:id="rId10"/>
    <p:sldId id="300" r:id="rId11"/>
    <p:sldId id="302" r:id="rId12"/>
    <p:sldId id="303" r:id="rId13"/>
    <p:sldId id="305" r:id="rId14"/>
    <p:sldId id="307" r:id="rId15"/>
    <p:sldId id="308" r:id="rId16"/>
    <p:sldId id="298" r:id="rId17"/>
    <p:sldId id="323" r:id="rId18"/>
    <p:sldId id="324" r:id="rId19"/>
    <p:sldId id="325" r:id="rId20"/>
    <p:sldId id="326" r:id="rId21"/>
    <p:sldId id="328" r:id="rId22"/>
    <p:sldId id="329" r:id="rId23"/>
    <p:sldId id="330" r:id="rId24"/>
    <p:sldId id="331" r:id="rId25"/>
    <p:sldId id="333" r:id="rId26"/>
    <p:sldId id="334" r:id="rId27"/>
    <p:sldId id="335" r:id="rId28"/>
    <p:sldId id="336" r:id="rId29"/>
    <p:sldId id="337" r:id="rId30"/>
    <p:sldId id="332" r:id="rId31"/>
    <p:sldId id="338" r:id="rId32"/>
    <p:sldId id="339" r:id="rId33"/>
    <p:sldId id="342" r:id="rId34"/>
    <p:sldId id="343" r:id="rId35"/>
    <p:sldId id="346" r:id="rId36"/>
    <p:sldId id="347" r:id="rId37"/>
    <p:sldId id="345" r:id="rId38"/>
    <p:sldId id="344" r:id="rId39"/>
    <p:sldId id="327" r:id="rId40"/>
    <p:sldId id="348" r:id="rId41"/>
    <p:sldId id="289" r:id="rId42"/>
    <p:sldId id="29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9F9FD"/>
    <a:srgbClr val="FAFAFD"/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5095"/>
  </p:normalViewPr>
  <p:slideViewPr>
    <p:cSldViewPr snapToGrid="0" snapToObjects="1">
      <p:cViewPr>
        <p:scale>
          <a:sx n="64" d="100"/>
          <a:sy n="64" d="100"/>
        </p:scale>
        <p:origin x="1192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B8C27-4EA0-7247-87A3-872976A07B51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59C2-7033-4B4D-ACA3-71A130EDE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07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this </a:t>
            </a:r>
            <a:r>
              <a:rPr lang="en-US" b="1" dirty="0" smtClean="0"/>
              <a:t>mean</a:t>
            </a:r>
            <a:r>
              <a:rPr lang="en-US" dirty="0" smtClean="0"/>
              <a:t>? Pun-</a:t>
            </a:r>
            <a:r>
              <a:rPr lang="en-US" dirty="0" err="1" smtClean="0"/>
              <a:t>ny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75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82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45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5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51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82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6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91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8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Population is any group (all individuals/things included) that share a set of characteristics (pg.</a:t>
            </a:r>
            <a:r>
              <a:rPr lang="en-US" baseline="0" dirty="0" smtClean="0"/>
              <a:t> 7)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Things about the population are often unknown (e.g., how many people have depression?)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Usually not possible to collect data on the entire population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Sample is a subset of the population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 purpose of any</a:t>
            </a:r>
            <a:r>
              <a:rPr lang="en-US" baseline="0" dirty="0" smtClean="0"/>
              <a:t> sample is to represent the population from which it came (pg. 5)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Examples of Both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75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71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46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8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88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won’t need to compute this by hand in this class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But I think it is useful to understand what the standard deviation is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Also it is good to know all the pieces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X </a:t>
            </a:r>
            <a:r>
              <a:rPr lang="mr-IN" dirty="0" smtClean="0"/>
              <a:t>–</a:t>
            </a:r>
            <a:r>
              <a:rPr lang="en-US" dirty="0" smtClean="0"/>
              <a:t> M is the deviation from the mean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dirty="0" smtClean="0"/>
              <a:t>Bigger</a:t>
            </a:r>
            <a:r>
              <a:rPr lang="en-US" baseline="0" dirty="0" smtClean="0"/>
              <a:t> deviations from the mean = bigger SD</a:t>
            </a:r>
            <a:endParaRPr lang="en-US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N is the number of observations so a bigger N</a:t>
            </a:r>
            <a:r>
              <a:rPr lang="en-US" baseline="0" dirty="0" smtClean="0"/>
              <a:t> can make the SD smaller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39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won’t need to compute this by hand in this class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But I think it is useful to understand what the standard deviation is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Also it is good to know all the pieces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X </a:t>
            </a:r>
            <a:r>
              <a:rPr lang="mr-IN" dirty="0" smtClean="0"/>
              <a:t>–</a:t>
            </a:r>
            <a:r>
              <a:rPr lang="en-US" dirty="0" smtClean="0"/>
              <a:t> M is the deviation from the mean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dirty="0" smtClean="0"/>
              <a:t>Bigger</a:t>
            </a:r>
            <a:r>
              <a:rPr lang="en-US" baseline="0" dirty="0" smtClean="0"/>
              <a:t> deviations from the mean = bigger SD</a:t>
            </a:r>
            <a:endParaRPr lang="en-US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dirty="0" smtClean="0"/>
              <a:t>N is the number of observations so a bigger N</a:t>
            </a:r>
            <a:r>
              <a:rPr lang="en-US" baseline="0" dirty="0" smtClean="0"/>
              <a:t> can make the SD smaller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6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348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46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97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Descriptive</a:t>
            </a:r>
            <a:r>
              <a:rPr lang="en-US" baseline="0" dirty="0" smtClean="0"/>
              <a:t> statistics</a:t>
            </a:r>
            <a:r>
              <a:rPr lang="en-US" dirty="0" smtClean="0"/>
              <a:t> describe your data</a:t>
            </a:r>
          </a:p>
          <a:p>
            <a:r>
              <a:rPr lang="en-US" dirty="0" smtClean="0"/>
              <a:t>Inferential statistics allow you to infer about the population</a:t>
            </a:r>
          </a:p>
          <a:p>
            <a:endParaRPr lang="en-US" dirty="0" smtClean="0"/>
          </a:p>
          <a:p>
            <a:r>
              <a:rPr lang="en-US" dirty="0" smtClean="0"/>
              <a:t>These will make more sense as we discuss more vocabulary</a:t>
            </a:r>
            <a:r>
              <a:rPr lang="en-US" baseline="0" dirty="0" smtClean="0"/>
              <a:t> and think about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63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NHST</a:t>
            </a:r>
            <a:r>
              <a:rPr lang="en-US" baseline="0" dirty="0" smtClean="0"/>
              <a:t> (null hypothesis significance testing) and effect sizes work together to tell a more complete 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14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way of categorizing variables is by discrete</a:t>
            </a:r>
            <a:r>
              <a:rPr lang="en-US" baseline="0" dirty="0" smtClean="0"/>
              <a:t> vs.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19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require multiple measures of the same construct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E.g., Depression scale includes many questions relating to the same depression</a:t>
            </a:r>
            <a:r>
              <a:rPr lang="en-US" baseline="0" dirty="0" smtClean="0"/>
              <a:t> measure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01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44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Observation</a:t>
            </a:r>
            <a:r>
              <a:rPr lang="en-US" dirty="0" smtClean="0"/>
              <a:t>: cheap, ethical (sometimes treatments are unethical),</a:t>
            </a:r>
            <a:r>
              <a:rPr lang="en-US" baseline="0" dirty="0" smtClean="0"/>
              <a:t> natural</a:t>
            </a:r>
          </a:p>
          <a:p>
            <a:r>
              <a:rPr lang="en-US" b="1" baseline="0" dirty="0" smtClean="0"/>
              <a:t>Experimentation</a:t>
            </a:r>
            <a:r>
              <a:rPr lang="en-US" baseline="0" dirty="0" smtClean="0"/>
              <a:t>: causal, more controlled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F59C2-7033-4B4D-ACA3-71A130EDE9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D73-E719-D849-B192-46101C5BDE90}" type="datetime1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9701-0A79-F944-95C4-63D074BCD5FE}" type="datetime1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0CA4-DAFA-6D46-8CB2-2C9884C33B19}" type="datetime1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969C-4E88-FD4D-B0FD-C205835C558E}" type="datetime1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FD85-1BA6-C144-9430-792891429B46}" type="datetime1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D6FA-46B1-AB4D-BA89-52D1F1EDB7DC}" type="datetime1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0F6F-40DD-C041-8CA9-F3B7FE603DF0}" type="datetime1">
              <a:rPr lang="en-US" smtClean="0"/>
              <a:t>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8225-12C7-9541-8776-7D580B3D5DF4}" type="datetime1">
              <a:rPr lang="en-US" smtClean="0"/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8ADA-5976-EF4F-970E-AF67408D4544}" type="datetime1">
              <a:rPr lang="en-US" smtClean="0"/>
              <a:t>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50B1-E69C-BF40-8DA9-7B6511B1163C}" type="datetime1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A9B4-0EE4-FC4D-BE81-EA98845A0C10}" type="datetime1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6ACF-BE73-1A41-A391-5F549B566778}" type="datetime1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F2EB-082D-1A4D-B2FA-EA5F6FE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9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61" y="1214437"/>
            <a:ext cx="11602995" cy="2387600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Applied Statistical Analysis</a:t>
            </a:r>
            <a:endParaRPr lang="en-US" sz="8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9382"/>
            <a:ext cx="9144000" cy="138395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EDUC 6050</a:t>
            </a:r>
          </a:p>
          <a:p>
            <a:r>
              <a:rPr lang="en-US" sz="3600" b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Week </a:t>
            </a:r>
            <a:r>
              <a:rPr lang="en-US" sz="3600" b="1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40259" y="5857102"/>
            <a:ext cx="10515600" cy="6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chemeClr val="accent4"/>
                </a:solidFill>
                <a:latin typeface="Consolas" charset="0"/>
                <a:ea typeface="Consolas" charset="0"/>
                <a:cs typeface="Consolas" charset="0"/>
              </a:rPr>
              <a:t>Finding clarity using data</a:t>
            </a:r>
            <a:endParaRPr lang="en-US" sz="3200" dirty="0">
              <a:solidFill>
                <a:schemeClr val="accent4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850988"/>
            <a:ext cx="1051560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Hypothesis Testing (Inferential Statistics)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3297538"/>
            <a:ext cx="8109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“Null </a:t>
            </a:r>
            <a:r>
              <a:rPr lang="en-US" sz="28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Hypothesis </a:t>
            </a:r>
            <a:r>
              <a:rPr lang="en-US" sz="28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Significance Testing”</a:t>
            </a:r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4308547"/>
            <a:ext cx="1051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Gives us an idea about what the population may look like based on our sample (accounts for </a:t>
            </a:r>
            <a:r>
              <a:rPr lang="en-US" sz="28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sampling error</a:t>
            </a:r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) = “significance”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>Review: Vocabulary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4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850988"/>
            <a:ext cx="1051560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Hypothesis Testing (Inferential Statistics)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5828510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Tells us how big the effect is = “meaningfulness”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227290"/>
            <a:ext cx="105156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Effect Sizes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4996731"/>
            <a:ext cx="8109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“Magnitude of the effect”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297538"/>
            <a:ext cx="81098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“Null </a:t>
            </a:r>
            <a:r>
              <a:rPr 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Hypothesis </a:t>
            </a:r>
            <a:r>
              <a:rPr lang="en-US" sz="2800" b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Significance Testing”</a:t>
            </a:r>
            <a:endParaRPr lang="en-US" sz="28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>Review: Vocabulary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87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Review: 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320" y="1715862"/>
            <a:ext cx="10967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4 General Types (see pg. 11)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04693"/>
              </p:ext>
            </p:extLst>
          </p:nvPr>
        </p:nvGraphicFramePr>
        <p:xfrm>
          <a:off x="838200" y="2264256"/>
          <a:ext cx="1091837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/>
                <a:gridCol w="4327072"/>
                <a:gridCol w="4882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Scale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Definition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What the scale allows you to do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Nominal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Categories based on qualitative similarity (no order to the categories)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the categories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Ordinal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Like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nominal, but the categories can be ranked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 and rank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each category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Interval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 how much of something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(zero does not mean there’s nothing)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Ratio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how much of something (zero means there is none of that 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with a meaningful zero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Review: 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320" y="1715862"/>
            <a:ext cx="10967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4 General Types (see pg. 11)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04693"/>
              </p:ext>
            </p:extLst>
          </p:nvPr>
        </p:nvGraphicFramePr>
        <p:xfrm>
          <a:off x="838200" y="2264256"/>
          <a:ext cx="10918371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/>
                <a:gridCol w="4327072"/>
                <a:gridCol w="4882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Scale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Definition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What the scale allows you to do</a:t>
                      </a:r>
                      <a:endParaRPr lang="en-US" sz="2400" i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Nominal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Categories based on qualitative similarity (no order to the categories)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the categories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Ordinal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Like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nominal, but the categories can be ranked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 and rank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the number of things in each category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Interval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 how much of something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(zero does not mean there’s nothing)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Ratio</a:t>
                      </a:r>
                      <a:endParaRPr lang="en-US" sz="2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Quantify</a:t>
                      </a:r>
                      <a:r>
                        <a:rPr lang="en-US" sz="18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how much of something (zero means there is none of that thing)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Count, rank, and quantify how much of something there is with a meaningful zero</a:t>
                      </a:r>
                      <a:endParaRPr lang="en-US" sz="18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47257" y="2264256"/>
            <a:ext cx="9209314" cy="4216539"/>
          </a:xfrm>
          <a:prstGeom prst="rect">
            <a:avLst/>
          </a:prstGeom>
          <a:solidFill>
            <a:srgbClr val="F2F2F2">
              <a:alpha val="96863"/>
            </a:srgb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Increasing degree of information</a:t>
            </a:r>
          </a:p>
          <a:p>
            <a:pPr algn="ctr"/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28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endParaRPr lang="en-US" sz="12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16729" y="2775857"/>
            <a:ext cx="0" cy="316774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Review: 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715862"/>
            <a:ext cx="10741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These lie on a </a:t>
            </a:r>
            <a:r>
              <a:rPr lang="en-US" sz="3600" b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spectrum from qualitative to quantitative</a:t>
            </a:r>
            <a:endParaRPr lang="en-US" sz="36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320" y="5199291"/>
            <a:ext cx="10967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Qualitative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                  </a:t>
            </a:r>
            <a:r>
              <a:rPr lang="en-US" sz="32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Quantitative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25976" y="4963885"/>
            <a:ext cx="10140043" cy="0"/>
          </a:xfrm>
          <a:prstGeom prst="straightConnector1">
            <a:avLst/>
          </a:prstGeom>
          <a:ln w="762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2318" y="4066122"/>
            <a:ext cx="10967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Nominal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3200" b="1" dirty="0" smtClean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Ordinal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32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Interval</a:t>
            </a: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32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Ratio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Review: Scales of Measurement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5257" y="1715861"/>
            <a:ext cx="244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Discrete</a:t>
            </a:r>
            <a:endParaRPr lang="en-US" sz="3600" b="1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7473" y="1715861"/>
            <a:ext cx="274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Continuous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514" y="2729402"/>
            <a:ext cx="5192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Cannot be broken down </a:t>
            </a:r>
            <a:r>
              <a:rPr lang="en-US" sz="3600" b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into smaller units</a:t>
            </a:r>
            <a:endParaRPr lang="en-US" sz="36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5551" y="2729402"/>
            <a:ext cx="5192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Can be broken into smaller units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513" y="5045388"/>
            <a:ext cx="51924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Number of siblings, racial groups, have the disease or not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05551" y="5045388"/>
            <a:ext cx="5192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Time to finish an exam, height of a person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943600" y="1894114"/>
            <a:ext cx="0" cy="4536269"/>
          </a:xfrm>
          <a:prstGeom prst="line">
            <a:avLst/>
          </a:prstGeom>
          <a:ln w="762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8586" y="2560978"/>
            <a:ext cx="10967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Break Time</a:t>
            </a:r>
            <a:endParaRPr lang="en-US" sz="80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Reliability and Validity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38199" y="1744096"/>
            <a:ext cx="10967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Reliability</a:t>
            </a: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: the consistency of the measure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38199" y="2824385"/>
            <a:ext cx="10967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Validity</a:t>
            </a: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: does it measure what we think it measures? </a:t>
            </a:r>
          </a:p>
        </p:txBody>
      </p:sp>
      <p:sp>
        <p:nvSpPr>
          <p:cNvPr id="7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655F2EB-082D-1A4D-B2FA-EA5F6FE60629}" type="slidenum">
              <a:rPr lang="en-US" smtClean="0"/>
              <a:t>17</a:t>
            </a:fld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3797298" y="4876598"/>
            <a:ext cx="1689101" cy="1679575"/>
            <a:chOff x="838199" y="4859337"/>
            <a:chExt cx="1689101" cy="1679575"/>
          </a:xfrm>
        </p:grpSpPr>
        <p:sp>
          <p:nvSpPr>
            <p:cNvPr id="80" name="Oval 79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807197" y="4881557"/>
            <a:ext cx="1689101" cy="1679575"/>
            <a:chOff x="838199" y="4859337"/>
            <a:chExt cx="1689101" cy="1679575"/>
          </a:xfrm>
        </p:grpSpPr>
        <p:sp>
          <p:nvSpPr>
            <p:cNvPr id="86" name="Oval 85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9715498" y="4859337"/>
            <a:ext cx="1689101" cy="1679575"/>
            <a:chOff x="838199" y="4859337"/>
            <a:chExt cx="1689101" cy="1679575"/>
          </a:xfrm>
        </p:grpSpPr>
        <p:sp>
          <p:nvSpPr>
            <p:cNvPr id="92" name="Oval 91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003297" y="4881159"/>
            <a:ext cx="1689101" cy="1679575"/>
            <a:chOff x="838199" y="4859337"/>
            <a:chExt cx="1689101" cy="1679575"/>
          </a:xfrm>
        </p:grpSpPr>
        <p:sp>
          <p:nvSpPr>
            <p:cNvPr id="98" name="Oval 97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Oval 102"/>
          <p:cNvSpPr/>
          <p:nvPr/>
        </p:nvSpPr>
        <p:spPr>
          <a:xfrm>
            <a:off x="1955796" y="547924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623541" y="582116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764364" y="571538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618313" y="5615359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718326" y="5482258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838976" y="55405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938988" y="5724513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730506" y="589574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909758" y="587372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2042032" y="563482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457491" y="493845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4633631" y="487811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611683" y="50780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688575" y="499365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4751696" y="5115168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4809772" y="485933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4481454" y="510957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4818698" y="498085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4579833" y="498290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4611683" y="518851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7191887" y="578384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8204195" y="528270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7775571" y="5813413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7052501" y="545884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7462834" y="523825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7821609" y="501068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7605706" y="624104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8085134" y="605935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8035920" y="56294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7158938" y="621131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0344143" y="488260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0650947" y="475215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0049427" y="531166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0034583" y="495290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10390181" y="539616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0383240" y="512635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0682281" y="538209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0743023" y="513496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1048204" y="537437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0947397" y="501952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3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Reliability and Validity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967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Reliability</a:t>
            </a: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: the consistency of the measure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199" y="2824385"/>
            <a:ext cx="10967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Validity</a:t>
            </a: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: does it measure what we think it measures?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7298" y="4876598"/>
            <a:ext cx="1689101" cy="1679575"/>
            <a:chOff x="838199" y="4859337"/>
            <a:chExt cx="1689101" cy="1679575"/>
          </a:xfrm>
        </p:grpSpPr>
        <p:sp>
          <p:nvSpPr>
            <p:cNvPr id="7" name="Oval 6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807197" y="4881557"/>
            <a:ext cx="1689101" cy="1679575"/>
            <a:chOff x="838199" y="4859337"/>
            <a:chExt cx="1689101" cy="1679575"/>
          </a:xfrm>
        </p:grpSpPr>
        <p:sp>
          <p:nvSpPr>
            <p:cNvPr id="14" name="Oval 13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715498" y="4859337"/>
            <a:ext cx="1689101" cy="1679575"/>
            <a:chOff x="838199" y="4859337"/>
            <a:chExt cx="1689101" cy="1679575"/>
          </a:xfrm>
        </p:grpSpPr>
        <p:sp>
          <p:nvSpPr>
            <p:cNvPr id="20" name="Oval 19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03297" y="4881159"/>
            <a:ext cx="1689101" cy="1679575"/>
            <a:chOff x="838199" y="4859337"/>
            <a:chExt cx="1689101" cy="1679575"/>
          </a:xfrm>
        </p:grpSpPr>
        <p:sp>
          <p:nvSpPr>
            <p:cNvPr id="26" name="Oval 25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/>
          <p:cNvSpPr/>
          <p:nvPr/>
        </p:nvSpPr>
        <p:spPr>
          <a:xfrm>
            <a:off x="1955796" y="547924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23541" y="582116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764364" y="571538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18313" y="5615359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718326" y="5482258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838976" y="55405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938988" y="5724513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730506" y="589574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909758" y="587372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42032" y="563482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457491" y="493845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33631" y="487811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611683" y="50780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688575" y="499365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51696" y="5115168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809772" y="485933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481454" y="510957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818698" y="498085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579833" y="498290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11683" y="518851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191887" y="578384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204195" y="528270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775571" y="5813413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052501" y="545884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462834" y="523825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821609" y="501068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605706" y="624104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085134" y="605935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035920" y="562948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158938" y="621131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0344143" y="488260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650947" y="475215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0049427" y="531166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034583" y="495290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390181" y="539616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0383240" y="512635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0682281" y="538209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0743023" y="513496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1048204" y="5374376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0947397" y="501952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18777" y="4008998"/>
            <a:ext cx="1732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Reliable Valid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837522" y="3978037"/>
            <a:ext cx="1732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Reliable </a:t>
            </a:r>
            <a:r>
              <a:rPr lang="en-US" sz="2400" b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Not </a:t>
            </a:r>
            <a:r>
              <a:rPr lang="en-US" sz="2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Valid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40976" y="4004019"/>
            <a:ext cx="222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Not Reliable </a:t>
            </a:r>
            <a:r>
              <a:rPr lang="en-US" sz="2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Valid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449277" y="3926821"/>
            <a:ext cx="2221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Not Reliable Not Valid</a:t>
            </a:r>
          </a:p>
        </p:txBody>
      </p:sp>
    </p:spTree>
    <p:extLst>
      <p:ext uri="{BB962C8B-B14F-4D97-AF65-F5344CB8AC3E}">
        <p14:creationId xmlns:p14="http://schemas.microsoft.com/office/powerpoint/2010/main" val="15522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Reliability and Validity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9673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Reliability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Compare with factor analyses (not covered in the class)</a:t>
            </a:r>
            <a:endParaRPr lang="en-US" sz="28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38198" y="3859607"/>
            <a:ext cx="1096735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Validity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Compare with correlations with things that should correlate or shouldn’t</a:t>
            </a:r>
          </a:p>
          <a:p>
            <a:endParaRPr lang="en-US" sz="105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Often based on theory</a:t>
            </a:r>
            <a:endParaRPr lang="en-US" sz="28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9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05" y="172995"/>
            <a:ext cx="10997513" cy="3235281"/>
          </a:xfrm>
        </p:spPr>
        <p:txBody>
          <a:bodyPr>
            <a:noAutofit/>
          </a:bodyPr>
          <a:lstStyle/>
          <a:p>
            <a:pPr algn="ctr"/>
            <a:r>
              <a:rPr lang="en-US" sz="16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Today</a:t>
            </a:r>
            <a:endParaRPr lang="en-US" sz="166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4631" y="3408276"/>
            <a:ext cx="1031568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4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More Statistical </a:t>
            </a:r>
            <a:r>
              <a:rPr lang="en-US" sz="44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Terminology</a:t>
            </a:r>
            <a:endParaRPr lang="en-US" sz="4400" dirty="0" smtClean="0">
              <a:solidFill>
                <a:schemeClr val="accent1"/>
              </a:solidFill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44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Central Tendency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4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Variability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Correlation and Experimentation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073" y="1744096"/>
            <a:ext cx="58954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Correlation</a:t>
            </a:r>
          </a:p>
          <a:p>
            <a:pPr algn="ctr"/>
            <a:endParaRPr lang="en-US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observational, no treatment/intervention</a:t>
            </a:r>
            <a:endParaRPr lang="en-US" sz="28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3179" y="1744096"/>
            <a:ext cx="58980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Experimentation</a:t>
            </a:r>
          </a:p>
          <a:p>
            <a:pPr algn="ctr"/>
            <a:endParaRPr lang="en-US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treatment/intervention (best if groups are randomized)</a:t>
            </a:r>
            <a:endParaRPr lang="en-US" sz="28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148262" y="4459224"/>
            <a:ext cx="5895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What are the pro’s and con’s of each?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0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Correlation and Experimentation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967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Depends on the field how often each are used</a:t>
            </a:r>
            <a:endParaRPr lang="en-US" sz="36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0516" y="2997833"/>
            <a:ext cx="89996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Possible, but difficult, to convince of causation with correlational (observational) data</a:t>
            </a:r>
            <a:endParaRPr lang="en-US" sz="28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321" y="4625764"/>
            <a:ext cx="10967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Correlation does not imply </a:t>
            </a:r>
            <a:r>
              <a:rPr lang="en-US" sz="36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causation</a:t>
            </a: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AND </a:t>
            </a:r>
          </a:p>
          <a:p>
            <a:r>
              <a:rPr lang="en-US" sz="36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sz="36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orrelation </a:t>
            </a:r>
            <a:r>
              <a:rPr lang="en-US" sz="36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does not imply it isn’t </a:t>
            </a:r>
            <a:r>
              <a:rPr lang="en-US" sz="36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causal</a:t>
            </a:r>
            <a:endParaRPr lang="en-US" sz="36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9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Central Tendency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967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What does this mean?</a:t>
            </a:r>
            <a:endParaRPr lang="en-US" sz="36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5663" y="3221424"/>
            <a:ext cx="2237876" cy="769441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Mean</a:t>
            </a:r>
            <a:endParaRPr lang="en-US" sz="4400" b="1" dirty="0" smtClean="0">
              <a:solidFill>
                <a:schemeClr val="bg1">
                  <a:lumMod val="9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6449" y="3221424"/>
            <a:ext cx="2237876" cy="76944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Median</a:t>
            </a:r>
            <a:endParaRPr lang="en-US" sz="4400" b="1" dirty="0" smtClean="0">
              <a:solidFill>
                <a:schemeClr val="bg1">
                  <a:lumMod val="9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7236" y="3221425"/>
            <a:ext cx="2237876" cy="769441"/>
          </a:xfrm>
          <a:prstGeom prst="rect">
            <a:avLst/>
          </a:prstGeom>
          <a:solidFill>
            <a:schemeClr val="accent5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Mode</a:t>
            </a:r>
            <a:endParaRPr lang="en-US" sz="4400" b="1" dirty="0" smtClean="0">
              <a:solidFill>
                <a:schemeClr val="bg1">
                  <a:lumMod val="9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091" y="4374472"/>
            <a:ext cx="35730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“arithmetic average”</a:t>
            </a:r>
          </a:p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Sum of scores divided by number of scores</a:t>
            </a:r>
            <a:endParaRPr lang="en-US" sz="24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8877" y="4374472"/>
            <a:ext cx="3573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“the middle score”</a:t>
            </a:r>
          </a:p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number where half of the scores are above and half are below</a:t>
            </a:r>
            <a:endParaRPr lang="en-US" sz="24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69664" y="4374472"/>
            <a:ext cx="3573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“most common score”</a:t>
            </a:r>
          </a:p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most common score</a:t>
            </a:r>
            <a:endParaRPr lang="en-US" sz="24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5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  <p:bldP spid="8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Central Tendency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991612"/>
              </p:ext>
            </p:extLst>
          </p:nvPr>
        </p:nvGraphicFramePr>
        <p:xfrm>
          <a:off x="838200" y="1690688"/>
          <a:ext cx="10515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188"/>
                <a:gridCol w="78054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Measure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When to use it</a:t>
                      </a:r>
                      <a:endParaRPr lang="en-US" sz="32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Mean</a:t>
                      </a:r>
                      <a:endParaRPr lang="en-US" sz="3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With</a:t>
                      </a:r>
                      <a:r>
                        <a:rPr lang="en-US" sz="3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interval/ratio data that are ~normally distributed</a:t>
                      </a:r>
                      <a:endParaRPr lang="en-US" sz="3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Median</a:t>
                      </a:r>
                      <a:endParaRPr lang="en-US" sz="32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With ordinal data</a:t>
                      </a:r>
                    </a:p>
                    <a:p>
                      <a:r>
                        <a:rPr lang="en-US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With interval/ratio data that are skewed or have </a:t>
                      </a:r>
                      <a:r>
                        <a:rPr lang="en-US" sz="3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outliers</a:t>
                      </a:r>
                      <a:endParaRPr lang="en-US" sz="3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Mode</a:t>
                      </a:r>
                      <a:endParaRPr lang="en-US" sz="3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With nominal data</a:t>
                      </a:r>
                      <a:endParaRPr lang="en-US" sz="3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5790100"/>
            <a:ext cx="99036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Outliers</a:t>
            </a:r>
            <a:r>
              <a:rPr lang="en-US" sz="3200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= points far from the other points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>Central Tendency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5607" y="3067569"/>
            <a:ext cx="868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See Figure 2.2 (page 42)</a:t>
            </a:r>
            <a:endParaRPr lang="en-US" sz="48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Computing the </a:t>
            </a:r>
            <a:r>
              <a:rPr lang="en-US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Mean</a:t>
            </a:r>
            <a:endParaRPr lang="en-US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5607" y="2093011"/>
            <a:ext cx="8680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 Sum of scores</a:t>
            </a:r>
            <a:r>
              <a:rPr lang="en-US" sz="4800" b="1" u="sng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4800" b="1" u="sng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pPr algn="ctr"/>
            <a:r>
              <a:rPr lang="en-US" sz="48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Number of scores</a:t>
            </a:r>
            <a:endParaRPr lang="en-US" sz="48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55606" y="4185309"/>
                <a:ext cx="8680785" cy="153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m:t>𝑴</m:t>
                      </m:r>
                      <m:r>
                        <a:rPr lang="en-US" sz="4800" b="1" i="1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m:t>=</m:t>
                      </m:r>
                      <m:f>
                        <m:fPr>
                          <m:ctrlPr>
                            <a:rPr lang="mr-IN" sz="4800" b="1" i="1" smtClean="0">
                              <a:solidFill>
                                <a:schemeClr val="tx2"/>
                              </a:solidFill>
                              <a:latin typeface="Consolas" charset="0"/>
                              <a:ea typeface="Consolas" charset="0"/>
                              <a:cs typeface="Consolas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800" b="1" i="1">
                                  <a:solidFill>
                                    <a:schemeClr val="tx2"/>
                                  </a:solidFill>
                                  <a:latin typeface="Consolas" charset="0"/>
                                  <a:ea typeface="Consolas" charset="0"/>
                                  <a:cs typeface="Consolas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4800" b="1" i="1" smtClean="0">
                                  <a:solidFill>
                                    <a:schemeClr val="tx2"/>
                                  </a:solidFill>
                                  <a:latin typeface="Consolas" charset="0"/>
                                  <a:ea typeface="Consolas" charset="0"/>
                                  <a:cs typeface="Consolas" charset="0"/>
                                </a:rPr>
                                <m:t>𝑿</m:t>
                              </m:r>
                            </m:e>
                          </m:nary>
                        </m:num>
                        <m:den>
                          <m:r>
                            <a:rPr lang="en-US" sz="4800" b="1" i="1" smtClean="0">
                              <a:solidFill>
                                <a:schemeClr val="tx2"/>
                              </a:solidFill>
                              <a:latin typeface="Consolas" charset="0"/>
                              <a:ea typeface="Consolas" charset="0"/>
                              <a:cs typeface="Consolas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US" sz="4800" b="1" dirty="0" smtClean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06" y="4185309"/>
                <a:ext cx="8680785" cy="15389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Computing the </a:t>
            </a:r>
            <a:r>
              <a:rPr lang="en-US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Median</a:t>
            </a:r>
            <a:endParaRPr lang="en-US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911548"/>
            <a:ext cx="10515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Order the values from lowest to highest</a:t>
            </a:r>
          </a:p>
          <a:p>
            <a:pPr marL="914400" indent="-914400">
              <a:buAutoNum type="arabicPeriod"/>
            </a:pP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Find the middle value</a:t>
            </a:r>
          </a:p>
          <a:p>
            <a:pPr marL="914400" indent="-914400">
              <a:buAutoNum type="arabicPeriod"/>
            </a:pPr>
            <a:r>
              <a:rPr lang="en-US" sz="4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If two are in the middle, take the average of those two</a:t>
            </a:r>
            <a:endParaRPr lang="en-US" sz="44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Computing the </a:t>
            </a:r>
            <a:r>
              <a:rPr lang="en-US" b="1" dirty="0" smtClean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Mode</a:t>
            </a:r>
            <a:endParaRPr lang="en-US" b="1" dirty="0">
              <a:solidFill>
                <a:schemeClr val="accent5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5607" y="3067569"/>
            <a:ext cx="8680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Find the value that is the most common</a:t>
            </a:r>
            <a:endParaRPr lang="en-US" sz="48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6936"/>
              </p:ext>
            </p:extLst>
          </p:nvPr>
        </p:nvGraphicFramePr>
        <p:xfrm>
          <a:off x="8067842" y="487530"/>
          <a:ext cx="3285958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126"/>
                <a:gridCol w="1840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Age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Degree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21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MS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25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MEd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34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PhD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21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PhD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22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MEd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28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MS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33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MS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29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MS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2105" y="487530"/>
            <a:ext cx="6777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Mean, Median, and Mode for Age?</a:t>
            </a:r>
          </a:p>
        </p:txBody>
      </p:sp>
      <p:sp>
        <p:nvSpPr>
          <p:cNvPr id="8" name="Rectangle 7"/>
          <p:cNvSpPr/>
          <p:nvPr/>
        </p:nvSpPr>
        <p:spPr>
          <a:xfrm>
            <a:off x="802105" y="3539979"/>
            <a:ext cx="6777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Mean, Median, and Mode for Degree?</a:t>
            </a:r>
            <a:endParaRPr lang="en-US" sz="36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7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6936"/>
              </p:ext>
            </p:extLst>
          </p:nvPr>
        </p:nvGraphicFramePr>
        <p:xfrm>
          <a:off x="8067842" y="487530"/>
          <a:ext cx="3285958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126"/>
                <a:gridCol w="1840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Age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Degree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21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MS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25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MEd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34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PhD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21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PhD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22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MEd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28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MS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33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MS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29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MS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2105" y="487530"/>
            <a:ext cx="6777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Mean, Median, and Mode for Age?</a:t>
            </a:r>
          </a:p>
        </p:txBody>
      </p:sp>
      <p:sp>
        <p:nvSpPr>
          <p:cNvPr id="8" name="Rectangle 7"/>
          <p:cNvSpPr/>
          <p:nvPr/>
        </p:nvSpPr>
        <p:spPr>
          <a:xfrm>
            <a:off x="802105" y="3539979"/>
            <a:ext cx="6777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Mean, Median, and Mode for Degree?</a:t>
            </a:r>
            <a:endParaRPr lang="en-US" sz="36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9411" y="1798230"/>
            <a:ext cx="62804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Mean = 213/8 = 26.6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Median = </a:t>
            </a:r>
            <a:r>
              <a:rPr lang="en-US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21 21 22 25 28 29 33 34 </a:t>
            </a:r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= 26.5</a:t>
            </a:r>
            <a:endParaRPr lang="en-US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Mode = 21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9411" y="4740308"/>
            <a:ext cx="62804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Mean = ...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Median = ...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Mode = 21</a:t>
            </a:r>
          </a:p>
        </p:txBody>
      </p:sp>
      <p:sp>
        <p:nvSpPr>
          <p:cNvPr id="2" name="Rectangle 1"/>
          <p:cNvSpPr/>
          <p:nvPr/>
        </p:nvSpPr>
        <p:spPr>
          <a:xfrm>
            <a:off x="4211053" y="2322094"/>
            <a:ext cx="745958" cy="39704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5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Reading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5123" y="2578101"/>
            <a:ext cx="74217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 from Chapter 1</a:t>
            </a:r>
            <a:endParaRPr lang="en-US" sz="72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114570" y="644055"/>
            <a:ext cx="7971216" cy="5850664"/>
            <a:chOff x="1293474" y="683813"/>
            <a:chExt cx="7971216" cy="5850664"/>
          </a:xfrm>
        </p:grpSpPr>
        <p:sp>
          <p:nvSpPr>
            <p:cNvPr id="6" name="TextBox 5"/>
            <p:cNvSpPr txBox="1"/>
            <p:nvPr/>
          </p:nvSpPr>
          <p:spPr>
            <a:xfrm>
              <a:off x="5322023" y="4536856"/>
              <a:ext cx="975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3"/>
                  </a:solidFill>
                  <a:latin typeface="Consolas" charset="0"/>
                  <a:ea typeface="Consolas" charset="0"/>
                  <a:cs typeface="Consolas" charset="0"/>
                </a:rPr>
                <a:t>Median</a:t>
              </a:r>
            </a:p>
            <a:p>
              <a:pPr algn="ctr"/>
              <a:r>
                <a:rPr lang="en-US" b="1" dirty="0" smtClean="0">
                  <a:solidFill>
                    <a:schemeClr val="accent3"/>
                  </a:solidFill>
                  <a:latin typeface="Consolas" charset="0"/>
                  <a:ea typeface="Consolas" charset="0"/>
                  <a:cs typeface="Consolas" charset="0"/>
                </a:rPr>
                <a:t>Mode</a:t>
              </a:r>
              <a:endPara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093110" y="2986639"/>
              <a:ext cx="385010" cy="1227221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72078" y="2509795"/>
              <a:ext cx="385010" cy="170848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54153" y="1753232"/>
              <a:ext cx="385010" cy="2464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241088" y="2411134"/>
              <a:ext cx="385010" cy="1807145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17316" y="1085571"/>
              <a:ext cx="385010" cy="313463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05142" y="1440887"/>
              <a:ext cx="385010" cy="277739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92173" y="2016498"/>
              <a:ext cx="385010" cy="220177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79134" y="2789750"/>
              <a:ext cx="385010" cy="142852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61257" y="2509795"/>
              <a:ext cx="385010" cy="17084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46267" y="3135437"/>
              <a:ext cx="385010" cy="108284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09917" y="3569839"/>
              <a:ext cx="385010" cy="648437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31277" y="3569840"/>
              <a:ext cx="385010" cy="648437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515614" y="4312442"/>
              <a:ext cx="5749076" cy="544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331995" y="739461"/>
              <a:ext cx="0" cy="4198971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8316287" y="3568867"/>
              <a:ext cx="385010" cy="648437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701297" y="3856611"/>
              <a:ext cx="385010" cy="36109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5814063" y="731905"/>
              <a:ext cx="4540" cy="384196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896867" y="4950039"/>
              <a:ext cx="975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6"/>
                  </a:solidFill>
                  <a:latin typeface="Consolas" charset="0"/>
                  <a:ea typeface="Consolas" charset="0"/>
                  <a:cs typeface="Consolas" charset="0"/>
                </a:rPr>
                <a:t>Mean</a:t>
              </a:r>
              <a:endParaRPr lang="en-US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3696470" y="5693333"/>
              <a:ext cx="5376390" cy="3324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878782" y="5826591"/>
              <a:ext cx="3026782" cy="707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>
                  <a:solidFill>
                    <a:schemeClr val="accent2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What about the spread of the data?</a:t>
              </a:r>
              <a:endParaRPr lang="en-US" sz="2000" b="1" dirty="0" smtClean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93474" y="683813"/>
              <a:ext cx="36913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smtClean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The distribution of jump heights</a:t>
              </a:r>
              <a:endParaRPr lang="en-US" sz="2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1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23398 -0.006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3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79279" y="597020"/>
            <a:ext cx="7971216" cy="5850664"/>
            <a:chOff x="3959401" y="537386"/>
            <a:chExt cx="7971216" cy="5850664"/>
          </a:xfrm>
        </p:grpSpPr>
        <p:sp>
          <p:nvSpPr>
            <p:cNvPr id="6" name="TextBox 5"/>
            <p:cNvSpPr txBox="1"/>
            <p:nvPr/>
          </p:nvSpPr>
          <p:spPr>
            <a:xfrm>
              <a:off x="7987950" y="4390429"/>
              <a:ext cx="975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3"/>
                  </a:solidFill>
                  <a:latin typeface="Consolas" charset="0"/>
                  <a:ea typeface="Consolas" charset="0"/>
                  <a:cs typeface="Consolas" charset="0"/>
                </a:rPr>
                <a:t>Median</a:t>
              </a:r>
            </a:p>
            <a:p>
              <a:pPr algn="ctr"/>
              <a:r>
                <a:rPr lang="en-US" b="1" dirty="0" smtClean="0">
                  <a:solidFill>
                    <a:schemeClr val="accent3"/>
                  </a:solidFill>
                  <a:latin typeface="Consolas" charset="0"/>
                  <a:ea typeface="Consolas" charset="0"/>
                  <a:cs typeface="Consolas" charset="0"/>
                </a:rPr>
                <a:t>Mode</a:t>
              </a:r>
              <a:endParaRPr lang="en-US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6759037" y="2840212"/>
              <a:ext cx="385010" cy="1227221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138005" y="2363368"/>
              <a:ext cx="385010" cy="1708484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520080" y="1606805"/>
              <a:ext cx="385010" cy="2464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907015" y="2264707"/>
              <a:ext cx="385010" cy="1807145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283243" y="939144"/>
              <a:ext cx="385010" cy="313463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671069" y="1294460"/>
              <a:ext cx="385010" cy="277739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58100" y="1870071"/>
              <a:ext cx="385010" cy="220177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445061" y="2643323"/>
              <a:ext cx="385010" cy="142852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827184" y="2363368"/>
              <a:ext cx="385010" cy="170848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212194" y="2989010"/>
              <a:ext cx="385010" cy="108284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75844" y="3423412"/>
              <a:ext cx="385010" cy="648437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597204" y="3423413"/>
              <a:ext cx="385010" cy="648437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6181541" y="4166015"/>
              <a:ext cx="5749076" cy="5446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997922" y="593034"/>
              <a:ext cx="0" cy="4198971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0982214" y="3422440"/>
              <a:ext cx="385010" cy="648437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367224" y="3710184"/>
              <a:ext cx="385010" cy="36109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8479990" y="585478"/>
              <a:ext cx="4540" cy="384196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562794" y="4803612"/>
              <a:ext cx="975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6"/>
                  </a:solidFill>
                  <a:latin typeface="Consolas" charset="0"/>
                  <a:ea typeface="Consolas" charset="0"/>
                  <a:cs typeface="Consolas" charset="0"/>
                </a:rPr>
                <a:t>Mean</a:t>
              </a:r>
              <a:endParaRPr lang="en-US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6362397" y="5546906"/>
              <a:ext cx="5376390" cy="3324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544709" y="5680164"/>
              <a:ext cx="3026782" cy="70788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mtClean="0">
                  <a:solidFill>
                    <a:schemeClr val="accent2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What about the spread of the data?</a:t>
              </a:r>
              <a:endParaRPr lang="en-US" sz="2000" b="1" dirty="0" smtClean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59401" y="537386"/>
              <a:ext cx="36913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smtClean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rPr>
                <a:t>The distribution of jump heights</a:t>
              </a:r>
              <a:endParaRPr lang="en-US" sz="24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07003" y="2383012"/>
            <a:ext cx="49256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This is what </a:t>
            </a:r>
            <a:r>
              <a:rPr lang="en-US" sz="48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variability </a:t>
            </a:r>
            <a:r>
              <a:rPr lang="en-US" sz="4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is all about</a:t>
            </a:r>
            <a:endParaRPr lang="en-US" sz="48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76738" y="693361"/>
            <a:ext cx="4925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Variability</a:t>
            </a:r>
            <a:endParaRPr lang="en-US" sz="48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6738" y="1685632"/>
            <a:ext cx="4925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“spread”</a:t>
            </a:r>
            <a:endParaRPr lang="en-US" sz="4800" b="1" dirty="0" smtClean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12795"/>
              </p:ext>
            </p:extLst>
          </p:nvPr>
        </p:nvGraphicFramePr>
        <p:xfrm>
          <a:off x="1076738" y="2677903"/>
          <a:ext cx="10277062" cy="3613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210"/>
                <a:gridCol w="7099852"/>
              </a:tblGrid>
              <a:tr h="880306"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Measure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What is It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</a:tr>
              <a:tr h="99560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Range</a:t>
                      </a:r>
                      <a:endParaRPr lang="en-US" sz="3600" b="1" dirty="0">
                        <a:solidFill>
                          <a:schemeClr val="accent6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Max - Min</a:t>
                      </a:r>
                      <a:endParaRPr lang="en-US" sz="3600" dirty="0">
                        <a:solidFill>
                          <a:schemeClr val="accent6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Standard </a:t>
                      </a:r>
                    </a:p>
                    <a:p>
                      <a:pPr algn="l"/>
                      <a:r>
                        <a:rPr lang="en-US" sz="3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Deviation</a:t>
                      </a:r>
                      <a:endParaRPr lang="en-US" sz="36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The typical (or standard) distance each score is from the mean</a:t>
                      </a:r>
                      <a:endParaRPr lang="en-US" sz="36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76738" y="693361"/>
            <a:ext cx="4925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Variability</a:t>
            </a:r>
            <a:endParaRPr lang="en-US" sz="48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817003"/>
              </p:ext>
            </p:extLst>
          </p:nvPr>
        </p:nvGraphicFramePr>
        <p:xfrm>
          <a:off x="1076738" y="1862894"/>
          <a:ext cx="10277062" cy="422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1592"/>
                <a:gridCol w="3266505"/>
                <a:gridCol w="3978965"/>
              </a:tblGrid>
              <a:tr h="1059210"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Measure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When to Use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Possible</a:t>
                      </a:r>
                      <a:r>
                        <a:rPr lang="en-US" sz="36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Values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Range</a:t>
                      </a:r>
                      <a:endParaRPr lang="en-US" sz="3600" b="1" dirty="0">
                        <a:solidFill>
                          <a:schemeClr val="accent6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Ordinal, Interval, Ratio</a:t>
                      </a:r>
                      <a:endParaRPr lang="en-US" sz="3600" dirty="0">
                        <a:solidFill>
                          <a:schemeClr val="accent6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0+</a:t>
                      </a:r>
                      <a:endParaRPr lang="en-US" sz="3600" dirty="0">
                        <a:solidFill>
                          <a:schemeClr val="accent6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432922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Standard </a:t>
                      </a:r>
                    </a:p>
                    <a:p>
                      <a:pPr algn="l"/>
                      <a:r>
                        <a:rPr lang="en-US" sz="3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Deviation</a:t>
                      </a:r>
                      <a:endParaRPr lang="en-US" sz="36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Interval, Ratio</a:t>
                      </a:r>
                      <a:endParaRPr lang="en-US" sz="36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0+</a:t>
                      </a:r>
                      <a:endParaRPr lang="en-US" sz="36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76738" y="693361"/>
            <a:ext cx="1027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Computing </a:t>
            </a:r>
            <a:r>
              <a:rPr lang="en-US" sz="48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Range</a:t>
            </a:r>
            <a:endParaRPr lang="en-US" sz="4800" b="1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6738" y="2832358"/>
            <a:ext cx="102770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Two approaches:</a:t>
            </a:r>
          </a:p>
          <a:p>
            <a:endParaRPr lang="en-US" sz="24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AutoNum type="arabicPeriod"/>
            </a:pPr>
            <a:r>
              <a:rPr lang="en-US" sz="4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Max </a:t>
            </a:r>
            <a:r>
              <a:rPr lang="mr-IN" sz="4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sz="4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Min</a:t>
            </a:r>
          </a:p>
          <a:p>
            <a:pPr marL="742950" indent="-742950">
              <a:buAutoNum type="arabicPeriod"/>
            </a:pPr>
            <a:r>
              <a:rPr lang="en-US" sz="4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“[Min] to [Max]”</a:t>
            </a:r>
            <a:endParaRPr lang="en-US" sz="48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2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76738" y="693361"/>
            <a:ext cx="1027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Computing </a:t>
            </a:r>
            <a:r>
              <a:rPr lang="en-US" sz="48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Standard Deviation</a:t>
            </a:r>
            <a:endParaRPr lang="en-US" sz="4800" b="1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6737" y="2193114"/>
            <a:ext cx="9359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Essentially it is </a:t>
            </a:r>
            <a:r>
              <a:rPr lang="en-US" sz="40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the deviation from the mean</a:t>
            </a:r>
            <a:r>
              <a:rPr lang="en-US" sz="40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(X </a:t>
            </a:r>
            <a:r>
              <a:rPr lang="mr-IN" sz="40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sz="40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M)</a:t>
            </a:r>
            <a:endParaRPr lang="en-US" sz="40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16170" y="4081688"/>
                <a:ext cx="8680785" cy="2274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solidFill>
                            <a:schemeClr val="tx2"/>
                          </a:solidFill>
                          <a:latin typeface="Cambria Math" charset="0"/>
                          <a:ea typeface="Consolas" charset="0"/>
                          <a:cs typeface="Consolas" charset="0"/>
                        </a:rPr>
                        <m:t>𝑺𝑫</m:t>
                      </m:r>
                      <m:r>
                        <a:rPr lang="en-US" sz="4800" b="1" i="1" smtClean="0">
                          <a:solidFill>
                            <a:schemeClr val="tx2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4800" b="1" i="1" smtClean="0">
                              <a:solidFill>
                                <a:schemeClr val="tx2"/>
                              </a:solidFill>
                              <a:latin typeface="Cambria Math" charset="0"/>
                              <a:ea typeface="Consolas" charset="0"/>
                              <a:cs typeface="Consolas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mr-IN" sz="4800" b="1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mr-IN" sz="4800" b="1" i="1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  <a:ea typeface="Consolas" charset="0"/>
                                      <a:cs typeface="Consolas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4800" b="1" i="1">
                                          <a:solidFill>
                                            <a:schemeClr val="tx2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4800" b="1" i="1">
                                          <a:solidFill>
                                            <a:schemeClr val="tx2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  <m:t>(</m:t>
                                      </m:r>
                                      <m:r>
                                        <a:rPr lang="en-US" sz="4800" b="1" i="1">
                                          <a:solidFill>
                                            <a:schemeClr val="tx2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  <m:t>𝑿</m:t>
                                      </m:r>
                                      <m:r>
                                        <a:rPr lang="en-US" sz="4800" b="1" i="1">
                                          <a:solidFill>
                                            <a:schemeClr val="tx2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  <m:t>−</m:t>
                                      </m:r>
                                      <m:r>
                                        <a:rPr lang="en-US" sz="4800" b="1" i="1">
                                          <a:solidFill>
                                            <a:schemeClr val="tx2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  <m:t>𝑴</m:t>
                                      </m:r>
                                      <m:r>
                                        <a:rPr lang="en-US" sz="4800" b="1" i="1">
                                          <a:solidFill>
                                            <a:schemeClr val="tx2"/>
                                          </a:solidFill>
                                          <a:latin typeface="Cambria Math" charset="0"/>
                                          <a:ea typeface="Consolas" charset="0"/>
                                          <a:cs typeface="Consolas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  <m:sup>
                                  <m:r>
                                    <a:rPr lang="en-US" sz="4800" b="1" i="1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  <a:ea typeface="Consolas" charset="0"/>
                                      <a:cs typeface="Consolas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800" b="1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  <m:t>𝑵</m:t>
                              </m:r>
                              <m:r>
                                <a:rPr lang="en-US" sz="4800" b="1" i="1" smtClean="0">
                                  <a:solidFill>
                                    <a:schemeClr val="tx2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  <m:t> −</m:t>
                              </m:r>
                              <m:r>
                                <a:rPr lang="en-US" sz="4800" b="1" i="1" smtClean="0">
                                  <a:solidFill>
                                    <a:schemeClr val="tx2"/>
                                  </a:solidFill>
                                  <a:latin typeface="Cambria Math" charset="0"/>
                                  <a:ea typeface="Consolas" charset="0"/>
                                  <a:cs typeface="Consolas" charset="0"/>
                                </a:rPr>
                                <m:t>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4800" b="1" dirty="0" smtClean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170" y="4081688"/>
                <a:ext cx="8680785" cy="22746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39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76738" y="693361"/>
            <a:ext cx="10277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Other Stuff about </a:t>
            </a:r>
            <a:r>
              <a:rPr lang="en-US" sz="48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Standard Deviation</a:t>
            </a:r>
            <a:endParaRPr lang="en-US" sz="4800" b="1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076738" y="2593063"/>
                <a:ext cx="935965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 smtClean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There is a population standard deviation denoted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chemeClr val="tx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𝝈</m:t>
                    </m:r>
                  </m:oMath>
                </a14:m>
                <a:r>
                  <a:rPr lang="en-US" sz="4000" b="1" dirty="0" smtClean="0">
                    <a:solidFill>
                      <a:schemeClr val="tx2"/>
                    </a:solidFill>
                    <a:latin typeface="Consolas" charset="0"/>
                    <a:ea typeface="Consolas" charset="0"/>
                    <a:cs typeface="Consolas" charset="0"/>
                  </a:rPr>
                  <a:t> but is usually unknown</a:t>
                </a:r>
                <a:endParaRPr lang="en-US" sz="4000" b="1" dirty="0" smtClean="0">
                  <a:solidFill>
                    <a:schemeClr val="tx2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38" y="2593063"/>
                <a:ext cx="9359653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2345" t="-5975" b="-12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76738" y="4782483"/>
            <a:ext cx="9359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Our SD is an estimate of the population standard deviation</a:t>
            </a:r>
            <a:endParaRPr lang="en-US" sz="4000" b="1" dirty="0" smtClean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0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76738" y="693361"/>
            <a:ext cx="4925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Variability</a:t>
            </a:r>
            <a:endParaRPr lang="en-US" sz="48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493667"/>
              </p:ext>
            </p:extLst>
          </p:nvPr>
        </p:nvGraphicFramePr>
        <p:xfrm>
          <a:off x="8067842" y="487530"/>
          <a:ext cx="3285958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126"/>
                <a:gridCol w="1840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Age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Grade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21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25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34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21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22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28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33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29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76738" y="2044451"/>
            <a:ext cx="5758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is </a:t>
            </a:r>
            <a:r>
              <a:rPr lang="en-US" sz="4000" b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range of Age?</a:t>
            </a:r>
            <a:endParaRPr lang="en-US" sz="40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6738" y="4317307"/>
            <a:ext cx="5758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is </a:t>
            </a:r>
            <a:r>
              <a:rPr lang="en-US" sz="4000" b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range of Grade?</a:t>
            </a:r>
            <a:endParaRPr lang="en-US" sz="40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076738" y="693361"/>
            <a:ext cx="4925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Variability</a:t>
            </a:r>
            <a:endParaRPr lang="en-US" sz="48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493667"/>
              </p:ext>
            </p:extLst>
          </p:nvPr>
        </p:nvGraphicFramePr>
        <p:xfrm>
          <a:off x="8067842" y="487530"/>
          <a:ext cx="3285958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126"/>
                <a:gridCol w="18408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Age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Grade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21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25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34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21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22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C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28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33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29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endParaRPr lang="en-US" sz="36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76738" y="2044451"/>
            <a:ext cx="5758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is the range of Age?</a:t>
            </a:r>
            <a:endParaRPr lang="en-US" sz="40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6738" y="4317307"/>
            <a:ext cx="5758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is </a:t>
            </a:r>
            <a:r>
              <a:rPr lang="en-US" sz="4000" b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range of Grade?</a:t>
            </a:r>
            <a:endParaRPr lang="en-US" sz="40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3102" y="3364763"/>
            <a:ext cx="5758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Range = 34 </a:t>
            </a:r>
            <a:r>
              <a:rPr lang="mr-IN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–</a:t>
            </a:r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21 = 13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    = 21 to 34</a:t>
            </a:r>
            <a:endParaRPr lang="en-US" sz="28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3102" y="5639182"/>
            <a:ext cx="575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Range = A to C</a:t>
            </a:r>
            <a:endParaRPr lang="en-US" sz="28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4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Review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1744096"/>
            <a:ext cx="109673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The figure to the right is reliable/unreliable and valid/invalid.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When should you use the mean? What about the median?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does the standard deviation tell us?</a:t>
            </a:r>
          </a:p>
          <a:p>
            <a:pPr marL="742950" indent="-742950">
              <a:buAutoNum type="arabicPeriod"/>
            </a:pPr>
            <a:r>
              <a:rPr lang="en-US" sz="36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Can we obtain a standard deviation with nominal data?</a:t>
            </a:r>
            <a:endParaRPr lang="en-US" sz="3600" b="1" dirty="0" smtClean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909325" y="504273"/>
            <a:ext cx="1689101" cy="1679575"/>
            <a:chOff x="838199" y="4859337"/>
            <a:chExt cx="1689101" cy="1679575"/>
          </a:xfrm>
        </p:grpSpPr>
        <p:sp>
          <p:nvSpPr>
            <p:cNvPr id="8" name="Oval 7"/>
            <p:cNvSpPr/>
            <p:nvPr/>
          </p:nvSpPr>
          <p:spPr>
            <a:xfrm>
              <a:off x="838199" y="4859337"/>
              <a:ext cx="1689101" cy="1679575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003298" y="5026817"/>
              <a:ext cx="1358901" cy="1344613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203322" y="5218903"/>
              <a:ext cx="958852" cy="96043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52547" y="5369319"/>
              <a:ext cx="660401" cy="659605"/>
            </a:xfrm>
            <a:prstGeom prst="ellips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558920" y="5577080"/>
              <a:ext cx="247653" cy="244081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9861824" y="1102358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529569" y="144427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670392" y="1338500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524341" y="1238473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624354" y="1105372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745004" y="1163701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845016" y="1347627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636534" y="1518855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815786" y="1496839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948060" y="1257934"/>
            <a:ext cx="92076" cy="8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Reading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578101"/>
            <a:ext cx="10515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Quick, Quiet, Qualifying </a:t>
            </a:r>
            <a:r>
              <a:rPr lang="en-US" sz="72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Quiz</a:t>
            </a:r>
            <a:endParaRPr lang="en-US" sz="7200" b="1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3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4" y="2197885"/>
            <a:ext cx="1141367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Another look at</a:t>
            </a:r>
          </a:p>
          <a:p>
            <a:pPr algn="ctr"/>
            <a:r>
              <a:rPr lang="en-US" sz="8800" b="1" dirty="0" err="1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Jamovi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4" y="27544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  <a:endParaRPr lang="en-US" sz="8800" dirty="0">
              <a:solidFill>
                <a:schemeClr val="accent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99" y="354177"/>
            <a:ext cx="114136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Next week:</a:t>
            </a:r>
            <a:endParaRPr lang="en-US" sz="88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5411" y="2124157"/>
            <a:ext cx="10825845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Statistics terminology continued </a:t>
            </a:r>
            <a:r>
              <a:rPr lang="en-US" sz="3200" dirty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(hypothesis testing, populations and samples, descriptive and inferential statistics, effect sizes, confidence intervals, Type I and II errors) </a:t>
            </a:r>
            <a:endParaRPr lang="en-US" sz="4000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Chapters 4, 5, and 6 in </a:t>
            </a:r>
            <a:r>
              <a:rPr lang="en-US" sz="40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Book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Statistical Organizer due</a:t>
            </a:r>
            <a:endParaRPr lang="en-US" sz="4000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Reading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522154"/>
            <a:ext cx="105155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is the difference between a sample and a population?</a:t>
            </a:r>
          </a:p>
          <a:p>
            <a:pPr marL="514350" indent="-514350">
              <a:buAutoNum type="arabicPeriod"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are descriptive statistics?</a:t>
            </a:r>
          </a:p>
          <a:p>
            <a:pPr marL="514350" indent="-514350">
              <a:buAutoNum type="arabicPeriod"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True or False. Inferential statistics help us use our sample to understand the population.</a:t>
            </a:r>
          </a:p>
          <a:p>
            <a:pPr marL="514350" indent="-514350">
              <a:buAutoNum type="arabicPeriod"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True or False. Independent Variables are also known as outcomes.</a:t>
            </a:r>
          </a:p>
          <a:p>
            <a:pPr marL="514350" indent="-514350">
              <a:buAutoNum type="arabicPeriod"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Hypothesis tests inform us about the ___________ of our findings.</a:t>
            </a:r>
            <a:endParaRPr lang="en-US" sz="32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4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Reading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522154"/>
            <a:ext cx="105155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True or False. Hypothesis testing informs us about the population.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is the difference between qualitative and quantitative?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Is a nominal variable more qualitative or quantitative?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What is the difference between ratio and interval levels of measurement?</a:t>
            </a:r>
            <a:endParaRPr lang="en-US" sz="32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How satisfied are you with your answers?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474977" y="1690688"/>
            <a:ext cx="9290958" cy="46209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Review: Vocabulary 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302829" y="2940250"/>
            <a:ext cx="3690257" cy="21218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25964" y="2876694"/>
            <a:ext cx="32944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Population</a:t>
            </a:r>
            <a:endParaRPr lang="en-US" sz="44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22676" y="3616459"/>
            <a:ext cx="2050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Sample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942" y="2255100"/>
            <a:ext cx="7026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Descriptive Statistics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4327518" y="4403663"/>
            <a:ext cx="70262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Inferential Statistics</a:t>
            </a:r>
            <a:endParaRPr lang="en-US" sz="44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2121" y="3024541"/>
            <a:ext cx="52559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  <a:latin typeface="Consolas" charset="0"/>
                <a:ea typeface="Consolas" charset="0"/>
                <a:cs typeface="Consolas" charset="0"/>
              </a:rPr>
              <a:t>Describing the data that you have (your sample)</a:t>
            </a:r>
            <a:endParaRPr lang="en-US" sz="2800" b="1" dirty="0">
              <a:solidFill>
                <a:schemeClr val="accent3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6828" y="5173104"/>
            <a:ext cx="59876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Understanding what your data say about the population</a:t>
            </a:r>
            <a:endParaRPr lang="en-US" sz="2800" b="1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8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>Review: Vocabulary 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9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104258"/>
            <a:ext cx="4269886" cy="144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Independent Variables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596743" y="2104258"/>
            <a:ext cx="5001986" cy="1446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Dependent</a:t>
            </a:r>
          </a:p>
          <a:p>
            <a:pPr algn="ctr"/>
            <a:r>
              <a:rPr lang="en-US" sz="44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Variables</a:t>
            </a:r>
            <a:endParaRPr lang="en-US" sz="44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55771" y="2827533"/>
            <a:ext cx="1077686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4936" y="3849725"/>
            <a:ext cx="505641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“predictors” or “IV”</a:t>
            </a:r>
          </a:p>
          <a:p>
            <a:pPr algn="ctr"/>
            <a:endParaRPr lang="en-US" sz="1200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These are the variables that we think are causing or influencing the outcome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569529" y="3849724"/>
            <a:ext cx="505641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“outcomes” or “DV”</a:t>
            </a:r>
          </a:p>
          <a:p>
            <a:pPr algn="ctr"/>
            <a:endParaRPr lang="en-US" sz="1200" dirty="0" smtClean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2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These are the variables that we think are caused by an independent variable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F2EB-082D-1A4D-B2FA-EA5F6FE60629}" type="slidenum">
              <a:rPr lang="en-US" smtClean="0"/>
              <a:t>9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smtClean="0">
                <a:latin typeface="Consolas" charset="0"/>
                <a:ea typeface="Consolas" charset="0"/>
                <a:cs typeface="Consolas" charset="0"/>
              </a:rPr>
              <a:t>Review: Vocabulary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of Statistics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77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1729</Words>
  <Application>Microsoft Macintosh PowerPoint</Application>
  <PresentationFormat>Widescreen</PresentationFormat>
  <Paragraphs>416</Paragraphs>
  <Slides>42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Calibri</vt:lpstr>
      <vt:lpstr>Calibri Light</vt:lpstr>
      <vt:lpstr>Cambria Math</vt:lpstr>
      <vt:lpstr>Consolas</vt:lpstr>
      <vt:lpstr>Mangal</vt:lpstr>
      <vt:lpstr>Arial</vt:lpstr>
      <vt:lpstr>Office Theme</vt:lpstr>
      <vt:lpstr>Applied Statistical Analysis</vt:lpstr>
      <vt:lpstr>Today</vt:lpstr>
      <vt:lpstr>Reading</vt:lpstr>
      <vt:lpstr>Reading</vt:lpstr>
      <vt:lpstr>Reading</vt:lpstr>
      <vt:lpstr>Reading</vt:lpstr>
      <vt:lpstr>Review: Vocabulary of Statistics</vt:lpstr>
      <vt:lpstr>PowerPoint Presentation</vt:lpstr>
      <vt:lpstr>Review: Vocabulary of Statistics</vt:lpstr>
      <vt:lpstr>Review: Vocabulary of Statistics</vt:lpstr>
      <vt:lpstr>Review: Vocabulary of Statistics</vt:lpstr>
      <vt:lpstr>Review: Scales of Measurement</vt:lpstr>
      <vt:lpstr>Review: Scales of Measurement</vt:lpstr>
      <vt:lpstr>Review: Scales of Measurement</vt:lpstr>
      <vt:lpstr>Review: Scales of Measurement</vt:lpstr>
      <vt:lpstr>PowerPoint Presentation</vt:lpstr>
      <vt:lpstr>Reliability and Validity</vt:lpstr>
      <vt:lpstr>Reliability and Validity</vt:lpstr>
      <vt:lpstr>Reliability and Validity</vt:lpstr>
      <vt:lpstr>Correlation and Experimentation</vt:lpstr>
      <vt:lpstr>Correlation and Experimentation</vt:lpstr>
      <vt:lpstr>Central Tendency</vt:lpstr>
      <vt:lpstr>Central Tendency</vt:lpstr>
      <vt:lpstr>Central Tendency</vt:lpstr>
      <vt:lpstr>Computing the Mean</vt:lpstr>
      <vt:lpstr>Computing the Median</vt:lpstr>
      <vt:lpstr>Computing the Mode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Statistical Analysis</dc:title>
  <dc:creator>Tyson Barrett</dc:creator>
  <cp:lastModifiedBy>Tyson Barrett</cp:lastModifiedBy>
  <cp:revision>150</cp:revision>
  <cp:lastPrinted>2018-01-11T07:34:05Z</cp:lastPrinted>
  <dcterms:created xsi:type="dcterms:W3CDTF">2017-12-29T23:46:42Z</dcterms:created>
  <dcterms:modified xsi:type="dcterms:W3CDTF">2018-01-11T07:34:08Z</dcterms:modified>
</cp:coreProperties>
</file>