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32"/>
  </p:notesMasterIdLst>
  <p:handoutMasterIdLst>
    <p:handoutMasterId r:id="rId33"/>
  </p:handoutMasterIdLst>
  <p:sldIdLst>
    <p:sldId id="256" r:id="rId5"/>
    <p:sldId id="324" r:id="rId6"/>
    <p:sldId id="288" r:id="rId7"/>
    <p:sldId id="297" r:id="rId8"/>
    <p:sldId id="299" r:id="rId9"/>
    <p:sldId id="302" r:id="rId10"/>
    <p:sldId id="303" r:id="rId11"/>
    <p:sldId id="304" r:id="rId12"/>
    <p:sldId id="307" r:id="rId13"/>
    <p:sldId id="306" r:id="rId14"/>
    <p:sldId id="305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321" r:id="rId29"/>
    <p:sldId id="322" r:id="rId30"/>
    <p:sldId id="323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7B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5" autoAdjust="0"/>
    <p:restoredTop sz="71518" autoAdjust="0"/>
  </p:normalViewPr>
  <p:slideViewPr>
    <p:cSldViewPr>
      <p:cViewPr varScale="1">
        <p:scale>
          <a:sx n="86" d="100"/>
          <a:sy n="86" d="100"/>
        </p:scale>
        <p:origin x="225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1308"/>
    </p:cViewPr>
  </p:sorterViewPr>
  <p:notesViewPr>
    <p:cSldViewPr>
      <p:cViewPr>
        <p:scale>
          <a:sx n="150" d="100"/>
          <a:sy n="150" d="100"/>
        </p:scale>
        <p:origin x="-1104" y="334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6A929F-1AAA-47B7-A269-906688CFF97B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AECDE7-37C0-48C3-863A-905835A2AD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688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F8BA7-C0FF-46D8-91FF-02C5475D13CB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99FBB7-4B6C-4B5C-AB82-AA7608E49E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77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54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Objective: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 and interpret the mean, the median, and the mode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p. 44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 to the frequency distribution in Table 2.1, p. 43.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</a:t>
            </a:r>
            <a:r>
              <a:rPr lang="en-US" dirty="0" smtClean="0"/>
              <a:t>First you multiply each score by its frequency, then you add all those values together, and finally you divide by </a:t>
            </a:r>
            <a:r>
              <a:rPr lang="en-US" i="1" dirty="0" smtClean="0"/>
              <a:t>N.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 p.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44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11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Objective: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 and interpret the mean, the median, and the mode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“Greek letters are used to represent population parameters . . . while Arabic letters are used to represent sample statistics.” p. 45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353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Objective: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 and interpret the mean, the median, and the mode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166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Objective: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 and interpret the mean, the median, and the mode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the second example, the two middle scores are 70 and 80. Their average is 75, which is the median.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9021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Learning Objective: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 and interpret the mean, the median, and the mode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p. 46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Both middle scores are 70, so the median is 70 for this distribution.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721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Objective: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 and interpret the mean, the median, and the mode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7774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Learning Objective: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 and interpret the mean, the median, and the mode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p. 46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Both middle scores are 70, so the median is 70 for this distribution.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719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 Objective: </a:t>
            </a:r>
            <a:r>
              <a:rPr lang="en-US" dirty="0" smtClean="0">
                <a:solidFill>
                  <a:schemeClr val="tx1"/>
                </a:solidFill>
              </a:rPr>
              <a:t>Compute and interpret the mean, the median, and the mode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283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737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Learning Objective: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 and interpret the mean, the median, and the mode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p. 48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19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240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Learning Objective: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 and interpret the mean, the median, and the mode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p. 48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309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Learning Objective: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 and interpret the mean, the median, and the mode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208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Objective: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 and interpret the mean, the median, and the mode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084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Learning Objective: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 and interpret the mean, the median, and the mode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p. 49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947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Learning Objective: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 and interpret the mean, the median, and the mode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p. 49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0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Learning Objective: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 and interpret the mean, the median, and the mode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p. 50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209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Learning Objective: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 and interpret the mean, the median, and the mode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“Note that this data file had multiple modes because three different test scores each had a frequency of 2. SPSS only tells you one mode, but it does make a note that there are additional modes. To find the other modes, you need to look at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frequency distribution table.”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p. 51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1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Objective: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 and interpret the mean, the median, and the mode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782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Objective: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Identify when to use the mean, the median, or the mode when describing a distribution’s central tendency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2.1 from p. 41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74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Objective: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Identify when to use the mean, the median, or the mode when describing a distribution’s central tendency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2.2 from p. 42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50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Objective: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 and interpret the mean, the median, and the mode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p. 43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23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Objective: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 and interpret the mean, the median, and the mode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p. 43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53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Objective: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 and interpret the mean, the median, and the mode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p. 43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8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Objective: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 and interpret the mean, the median, and the mode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2.1 from p. 41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9FBB7-4B6C-4B5C-AB82-AA7608E49ED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873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133600"/>
            <a:ext cx="7010400" cy="146685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024" y="3886200"/>
            <a:ext cx="5898776" cy="1752600"/>
          </a:xfrm>
        </p:spPr>
        <p:txBody>
          <a:bodyPr/>
          <a:lstStyle>
            <a:lvl1pPr marL="0" indent="0" algn="ctr">
              <a:buNone/>
              <a:defRPr lang="en-US" sz="3200" kern="1200" dirty="0" smtClean="0">
                <a:solidFill>
                  <a:srgbClr val="1F497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65207"/>
            <a:ext cx="716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IN" dirty="0" smtClean="0"/>
              <a:t>Carlson and </a:t>
            </a:r>
            <a:r>
              <a:rPr lang="en-IN" dirty="0" err="1" smtClean="0"/>
              <a:t>Winquist</a:t>
            </a:r>
            <a:r>
              <a:rPr lang="en-IN" dirty="0" smtClean="0"/>
              <a:t>, An Introduction to Statistics: An Active Learning Approach, 4e, SAGE Publishing, 2018. 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61918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57791E2C-D482-4158-8F4A-4C0B354751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352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2514600" cy="8382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381000"/>
            <a:ext cx="4800600" cy="5745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1676400"/>
            <a:ext cx="2514600" cy="3383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65207"/>
            <a:ext cx="716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IN" dirty="0" smtClean="0"/>
              <a:t>Carlson and </a:t>
            </a:r>
            <a:r>
              <a:rPr lang="en-IN" dirty="0" err="1" smtClean="0"/>
              <a:t>Winquist</a:t>
            </a:r>
            <a:r>
              <a:rPr lang="en-IN" dirty="0" smtClean="0"/>
              <a:t>, An Introduction to Statistics: An Active Learning Approach, 4e, SAGE Publishing, 2018. 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61918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57791E2C-D482-4158-8F4A-4C0B354751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163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5334000"/>
            <a:ext cx="7543800" cy="457200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8800" y="152400"/>
            <a:ext cx="7543800" cy="5181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65207"/>
            <a:ext cx="716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IN" dirty="0" smtClean="0"/>
              <a:t>Carlson and </a:t>
            </a:r>
            <a:r>
              <a:rPr lang="en-IN" dirty="0" err="1" smtClean="0"/>
              <a:t>Winquist</a:t>
            </a:r>
            <a:r>
              <a:rPr lang="en-IN" dirty="0" smtClean="0"/>
              <a:t>, An Introduction to Statistics: An Active Learning Approach, 4e, SAGE Publishing, 2018. 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61918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57791E2C-D482-4158-8F4A-4C0B354751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592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65207"/>
            <a:ext cx="716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IN" dirty="0" smtClean="0"/>
              <a:t>Carlson and </a:t>
            </a:r>
            <a:r>
              <a:rPr lang="en-IN" dirty="0" err="1" smtClean="0"/>
              <a:t>Winquist</a:t>
            </a:r>
            <a:r>
              <a:rPr lang="en-IN" dirty="0" smtClean="0"/>
              <a:t>, An Introduction to Statistics: An Active Learning Approach, 4e, SAGE Publishing, 2018. 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61918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57791E2C-D482-4158-8F4A-4C0B354751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86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7630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48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65207"/>
            <a:ext cx="716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IN" dirty="0" smtClean="0"/>
              <a:t>Carlson and </a:t>
            </a:r>
            <a:r>
              <a:rPr lang="en-IN" dirty="0" err="1" smtClean="0"/>
              <a:t>Winquist</a:t>
            </a:r>
            <a:r>
              <a:rPr lang="en-IN" dirty="0" smtClean="0"/>
              <a:t>, An Introduction to Statistics: An Active Learning Approach, 4e, SAGE Publishing, 2018. 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61918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57791E2C-D482-4158-8F4A-4C0B354751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178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3176587"/>
            <a:ext cx="6970713" cy="1362075"/>
          </a:xfrm>
        </p:spPr>
        <p:txBody>
          <a:bodyPr anchor="t"/>
          <a:lstStyle>
            <a:lvl1pPr algn="ctr">
              <a:defRPr sz="4000" b="1" cap="none">
                <a:solidFill>
                  <a:srgbClr val="1F497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676400"/>
            <a:ext cx="6970713" cy="1500187"/>
          </a:xfrm>
        </p:spPr>
        <p:txBody>
          <a:bodyPr anchor="b"/>
          <a:lstStyle>
            <a:lvl1pPr marL="0" indent="0" algn="ctr">
              <a:buNone/>
              <a:defRPr lang="en-US" sz="2000" kern="1200" dirty="0" smtClean="0">
                <a:solidFill>
                  <a:srgbClr val="F47B4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65207"/>
            <a:ext cx="716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IN" dirty="0" smtClean="0"/>
              <a:t>Carlson and </a:t>
            </a:r>
            <a:r>
              <a:rPr lang="en-IN" dirty="0" err="1" smtClean="0"/>
              <a:t>Winquist</a:t>
            </a:r>
            <a:r>
              <a:rPr lang="en-IN" dirty="0" smtClean="0"/>
              <a:t>, An Introduction to Statistics: An Active Learning Approach, 4e, SAGE Publishing, 2018. 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61918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57791E2C-D482-4158-8F4A-4C0B354751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836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5700" y="1600200"/>
            <a:ext cx="37211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65207"/>
            <a:ext cx="716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IN" dirty="0" smtClean="0"/>
              <a:t>Carlson and </a:t>
            </a:r>
            <a:r>
              <a:rPr lang="en-IN" dirty="0" err="1" smtClean="0"/>
              <a:t>Winquist</a:t>
            </a:r>
            <a:r>
              <a:rPr lang="en-IN" dirty="0" smtClean="0"/>
              <a:t>, An Introduction to Statistics: An Active Learning Approach, 4e, SAGE Publishing, 2018. 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61918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57791E2C-D482-4158-8F4A-4C0B354751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246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7338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3733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1535113"/>
            <a:ext cx="3657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914400" y="6465207"/>
            <a:ext cx="716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IN" dirty="0" smtClean="0"/>
              <a:t>Carlson and </a:t>
            </a:r>
            <a:r>
              <a:rPr lang="en-IN" dirty="0" err="1" smtClean="0"/>
              <a:t>Winquist</a:t>
            </a:r>
            <a:r>
              <a:rPr lang="en-IN" dirty="0" smtClean="0"/>
              <a:t>, An Introduction to Statistics: An Active Learning Approach, 4e, SAGE Publishing, 2018. 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458200" y="6461918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57791E2C-D482-4158-8F4A-4C0B354751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812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65207"/>
            <a:ext cx="716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IN" dirty="0" smtClean="0"/>
              <a:t>Carlson and </a:t>
            </a:r>
            <a:r>
              <a:rPr lang="en-IN" dirty="0" err="1" smtClean="0"/>
              <a:t>Winquist</a:t>
            </a:r>
            <a:r>
              <a:rPr lang="en-IN" dirty="0" smtClean="0"/>
              <a:t>, An Introduction to Statistics: An Active Learning Approach, 4e, SAGE Publishing, 2018. 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61918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57791E2C-D482-4158-8F4A-4C0B354751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520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65207"/>
            <a:ext cx="716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IN" dirty="0" smtClean="0"/>
              <a:t>Carlson and </a:t>
            </a:r>
            <a:r>
              <a:rPr lang="en-IN" dirty="0" err="1" smtClean="0"/>
              <a:t>Winquist</a:t>
            </a:r>
            <a:r>
              <a:rPr lang="en-IN" dirty="0" smtClean="0"/>
              <a:t>, An Introduction to Statistics: An Active Learning Approach, 4e, SAGE Publishing, 2018.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61918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57791E2C-D482-4158-8F4A-4C0B354751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520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ou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3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430963"/>
            <a:ext cx="9144000" cy="427037"/>
          </a:xfrm>
          <a:prstGeom prst="rect">
            <a:avLst/>
          </a:prstGeom>
          <a:solidFill>
            <a:srgbClr val="F47B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1295400"/>
          </a:xfrm>
          <a:prstGeom prst="rect">
            <a:avLst/>
          </a:prstGeom>
          <a:solidFill>
            <a:srgbClr val="F47B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" y="114300"/>
            <a:ext cx="89916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8153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465207"/>
            <a:ext cx="716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IN" dirty="0" smtClean="0"/>
              <a:t>Carlson and </a:t>
            </a:r>
            <a:r>
              <a:rPr lang="en-IN" dirty="0" err="1" smtClean="0"/>
              <a:t>Winquist</a:t>
            </a:r>
            <a:r>
              <a:rPr lang="en-IN" dirty="0" smtClean="0"/>
              <a:t>, An Introduction to Statistics: An Active Learning Approach, 4e, SAGE Publishing, 2018.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61918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57791E2C-D482-4158-8F4A-4C0B354751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51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2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6400800" cy="365125"/>
          </a:xfrm>
        </p:spPr>
        <p:txBody>
          <a:bodyPr/>
          <a:lstStyle/>
          <a:p>
            <a:r>
              <a:rPr lang="en-US" smtClean="0"/>
              <a:t>Carlson &amp; Winquist, An Introduction to Statistics. © 2018, SAGE Publications.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>
          <a:xfrm>
            <a:off x="8534400" y="6356350"/>
            <a:ext cx="609600" cy="365125"/>
          </a:xfrm>
        </p:spPr>
        <p:txBody>
          <a:bodyPr/>
          <a:lstStyle/>
          <a:p>
            <a:fld id="{57791E2C-D482-4158-8F4A-4C0B3547514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45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2.1: Frequency Distribution Table of Variable Scores</a:t>
            </a:r>
            <a:endParaRPr lang="en-US" dirty="0"/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547" y="1624445"/>
            <a:ext cx="3821234" cy="3579379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3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Computing the Mean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the mean from a frequency distribution</a:t>
            </a:r>
          </a:p>
          <a:p>
            <a:r>
              <a:rPr lang="en-US" dirty="0" smtClean="0"/>
              <a:t>Example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4648200"/>
            <a:ext cx="330945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9200" y="3886200"/>
            <a:ext cx="770572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6015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Computing the Mean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the population mean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Statistical formula: </a:t>
            </a:r>
          </a:p>
          <a:p>
            <a:endParaRPr lang="en-US" dirty="0" smtClean="0"/>
          </a:p>
          <a:p>
            <a:r>
              <a:rPr lang="en-US" dirty="0" smtClean="0">
                <a:sym typeface="Symbol"/>
              </a:rPr>
              <a:t> - population mean; Greek letter “</a:t>
            </a:r>
            <a:r>
              <a:rPr lang="en-US" dirty="0" err="1" smtClean="0">
                <a:sym typeface="Symbol"/>
              </a:rPr>
              <a:t>myoo</a:t>
            </a:r>
            <a:r>
              <a:rPr lang="en-US" dirty="0" smtClean="0">
                <a:sym typeface="Symbol"/>
              </a:rPr>
              <a:t>”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3048000"/>
            <a:ext cx="151447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6015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Find the Median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median is the midpoint of a distribution of scores.</a:t>
            </a:r>
          </a:p>
          <a:p>
            <a:r>
              <a:rPr lang="en-US" dirty="0" smtClean="0"/>
              <a:t>Begin by putting scores in order from lowest to highest</a:t>
            </a:r>
            <a:r>
              <a:rPr lang="en-US" dirty="0" smtClean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5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Find the Median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When </a:t>
            </a:r>
            <a:r>
              <a:rPr lang="en-US" i="1" dirty="0" smtClean="0"/>
              <a:t>N</a:t>
            </a:r>
            <a:r>
              <a:rPr lang="en-US" dirty="0" smtClean="0"/>
              <a:t> is odd, there is one middle score.</a:t>
            </a:r>
          </a:p>
          <a:p>
            <a:endParaRPr lang="en-US" dirty="0" smtClean="0"/>
          </a:p>
          <a:p>
            <a:r>
              <a:rPr lang="en-US" dirty="0" smtClean="0"/>
              <a:t>7, 7, 6, 6, 6, 5, 4, 3, 1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When </a:t>
            </a:r>
            <a:r>
              <a:rPr lang="en-US" i="1" dirty="0" smtClean="0"/>
              <a:t>N</a:t>
            </a:r>
            <a:r>
              <a:rPr lang="en-US" dirty="0" smtClean="0"/>
              <a:t> is even, compute the average of the two middle scores. Add 70 and 80, then divide by 2. The median is 75.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40, 50, 60, 70, 70, 80, 80, 90, 90, 100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5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Table 2.3: Frequency Distribution Table for a Larger Set of Scores With Median Identified.</a:t>
            </a:r>
            <a:endParaRPr lang="en-US" dirty="0"/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723" y="1478085"/>
            <a:ext cx="5315907" cy="352797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3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Find the Mode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mode is the most frequently occurring score in the distribution. </a:t>
            </a:r>
          </a:p>
          <a:p>
            <a:r>
              <a:rPr lang="en-US" dirty="0" smtClean="0"/>
              <a:t>To locate the mode in the frequency distribution table, you look for the measurement category (</a:t>
            </a:r>
            <a:r>
              <a:rPr lang="en-US" i="1" dirty="0" smtClean="0"/>
              <a:t>X</a:t>
            </a:r>
            <a:r>
              <a:rPr lang="en-US" dirty="0" smtClean="0"/>
              <a:t> value) with the </a:t>
            </a:r>
            <a:r>
              <a:rPr lang="en-US" smtClean="0"/>
              <a:t>highest </a:t>
            </a:r>
            <a:r>
              <a:rPr lang="en-US" smtClean="0"/>
              <a:t>frequency.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5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Table 2.4: Frequency Distribution Table for a Larger Set of Scores With the Mode Bolded</a:t>
            </a:r>
            <a:endParaRPr lang="en-US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499672"/>
            <a:ext cx="3203203" cy="3423771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3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SPSS</a:t>
            </a:r>
            <a:endParaRPr lang="en-US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Compute and interpret the mean, the median, and the mode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SPSS Data File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To compute measures of central tendency using SPSS, you will need to begin by entering the data. </a:t>
            </a:r>
          </a:p>
          <a:p>
            <a:r>
              <a:rPr lang="en-US" smtClean="0"/>
              <a:t>You cannot enter a frequency distribution table into SPSS; instead you must enter individual scores.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7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An Introduction to Statistics</a:t>
            </a:r>
            <a:br>
              <a:rPr lang="en-US" smtClean="0"/>
            </a:br>
            <a:r>
              <a:rPr lang="en-US" smtClean="0"/>
              <a:t>An Active Learning Approach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Chapter 2: Central Tendancy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78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Table 2.5: Frequency Distribution Table of the Variable Called Scores.</a:t>
            </a:r>
            <a:endParaRPr lang="en-US" dirty="0"/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997" y="1667509"/>
            <a:ext cx="3912215" cy="324604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3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Figure 2.3: SPSS Screenshot of the Data Entry Screen of the Variable Labeled Test Scores.</a:t>
            </a:r>
            <a:endParaRPr lang="en-US" dirty="0"/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666" y="1431399"/>
            <a:ext cx="4529320" cy="366811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3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Obtaining Measures of Central Tendency Using SPSS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Click on the Analyze menu. Choose Descriptive Statistics and then Frequencies (see Figure 2.4).</a:t>
            </a:r>
          </a:p>
          <a:p>
            <a:r>
              <a:rPr lang="en-US" smtClean="0"/>
              <a:t>Move the variable(s) of interest into the Variable(s) box (see Figure 2.5).</a:t>
            </a:r>
          </a:p>
          <a:p>
            <a:r>
              <a:rPr lang="en-US" smtClean="0"/>
              <a:t>Make sure the Display Frequency Tables box is checked if you want a frequency distribution table. Uncheck the box if you do not want a frequency table.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7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Obtaining Measures of Central Tendency Using SPSS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on the Statistics button.</a:t>
            </a:r>
          </a:p>
          <a:p>
            <a:r>
              <a:rPr lang="en-US" smtClean="0"/>
              <a:t>Click on the boxes for mean, median, and mode, and then click on the Continue button (see Figure 2.6).</a:t>
            </a:r>
          </a:p>
          <a:p>
            <a:r>
              <a:rPr lang="en-US" smtClean="0"/>
              <a:t>Click OK.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7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Figure 2.4: SPSS Screenshot of the Analyze Menu for Descriptive Statistics.</a:t>
            </a:r>
            <a:endParaRPr lang="en-US" dirty="0"/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026" y="1413888"/>
            <a:ext cx="4304872" cy="365347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3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Figure 2.5: SPSS Screenshot of Choosing the Variables for Descriptive Statistics.</a:t>
            </a:r>
            <a:endParaRPr lang="en-US" dirty="0"/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147" y="1444474"/>
            <a:ext cx="5760938" cy="363559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3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Figure 2.6: SPSS Screenshot of Choosing Measures of Central Tendency.</a:t>
            </a:r>
            <a:endParaRPr lang="en-US" dirty="0"/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207" y="1469633"/>
            <a:ext cx="4120589" cy="358000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3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Figure 2.7: SPSS Output for the Central Tendency of the Variable Score.</a:t>
            </a:r>
            <a:endParaRPr lang="en-US" dirty="0"/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65" y="2088923"/>
            <a:ext cx="7455699" cy="254674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3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Topics to Cover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Compute and interpret the mean, the median, and the mode</a:t>
            </a:r>
          </a:p>
          <a:p>
            <a:r>
              <a:rPr lang="en-US" smtClean="0"/>
              <a:t>Identify when to use the mean, the median, or the mode when describing a distribution’s central tendency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0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Central Tendency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“center” of scores</a:t>
            </a:r>
          </a:p>
          <a:p>
            <a:pPr lvl="1"/>
            <a:r>
              <a:rPr lang="en-US" smtClean="0"/>
              <a:t>Mean </a:t>
            </a:r>
          </a:p>
          <a:p>
            <a:pPr lvl="2"/>
            <a:r>
              <a:rPr lang="en-US" smtClean="0"/>
              <a:t>the arithmetic average</a:t>
            </a:r>
          </a:p>
          <a:p>
            <a:pPr lvl="1"/>
            <a:r>
              <a:rPr lang="en-US" smtClean="0"/>
              <a:t>Median</a:t>
            </a:r>
          </a:p>
          <a:p>
            <a:pPr lvl="2"/>
            <a:r>
              <a:rPr lang="en-US" smtClean="0"/>
              <a:t>the middle score</a:t>
            </a:r>
          </a:p>
          <a:p>
            <a:pPr lvl="1"/>
            <a:r>
              <a:rPr lang="en-US" smtClean="0"/>
              <a:t>Mode</a:t>
            </a:r>
          </a:p>
          <a:p>
            <a:pPr lvl="2"/>
            <a:r>
              <a:rPr lang="en-US" smtClean="0"/>
              <a:t>the most frequently occurring score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5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2.1: When to Use Measures of Central </a:t>
            </a:r>
            <a:r>
              <a:rPr lang="en-US" dirty="0" smtClean="0"/>
              <a:t>Tendency</a:t>
            </a:r>
            <a:endParaRPr lang="en-US" dirty="0"/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181" y="1737450"/>
            <a:ext cx="6151472" cy="341748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3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Figure 2.2:  A Bar Graph of Symmetrical Data (Correct Answers) and a Bar Graph of Negatively Skewed Data (Classes Attended)</a:t>
            </a:r>
            <a:endParaRPr lang="en-US" dirty="0"/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364" y="1446751"/>
            <a:ext cx="5837068" cy="357755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3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Computing the Mean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the scores and divide by the number of scores</a:t>
            </a:r>
          </a:p>
          <a:p>
            <a:r>
              <a:rPr lang="en-US" dirty="0" smtClean="0"/>
              <a:t>Statistical formula:</a:t>
            </a:r>
          </a:p>
          <a:p>
            <a:r>
              <a:rPr lang="en-US" i="1" dirty="0" smtClean="0"/>
              <a:t>M</a:t>
            </a:r>
            <a:r>
              <a:rPr lang="en-US" dirty="0" smtClean="0"/>
              <a:t>    - sample mean</a:t>
            </a:r>
          </a:p>
          <a:p>
            <a:r>
              <a:rPr lang="en-US" dirty="0" smtClean="0"/>
              <a:t>∑</a:t>
            </a:r>
            <a:r>
              <a:rPr lang="en-US" i="1" dirty="0" smtClean="0"/>
              <a:t>X</a:t>
            </a:r>
            <a:r>
              <a:rPr lang="en-US" dirty="0" smtClean="0"/>
              <a:t>  - sum of </a:t>
            </a:r>
            <a:r>
              <a:rPr lang="en-US" i="1" dirty="0" smtClean="0"/>
              <a:t>x</a:t>
            </a:r>
          </a:p>
          <a:p>
            <a:r>
              <a:rPr lang="en-US" i="1" dirty="0" smtClean="0"/>
              <a:t>N</a:t>
            </a:r>
            <a:r>
              <a:rPr lang="en-US" dirty="0" smtClean="0"/>
              <a:t>    - number of scores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3034145"/>
            <a:ext cx="1600200" cy="1309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6015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Computing the Mean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3124200"/>
            <a:ext cx="7933726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6015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Computing the Mean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the mean from a frequency distribution</a:t>
            </a:r>
          </a:p>
          <a:p>
            <a:r>
              <a:rPr lang="en-US" dirty="0" smtClean="0"/>
              <a:t>∑(</a:t>
            </a:r>
            <a:r>
              <a:rPr lang="en-US" i="1" dirty="0" err="1" smtClean="0"/>
              <a:t>Xf</a:t>
            </a:r>
            <a:r>
              <a:rPr lang="en-US" dirty="0" smtClean="0"/>
              <a:t>) – multiply each score by the number of people who had the score to get ∑</a:t>
            </a:r>
            <a:r>
              <a:rPr lang="en-US" i="1" dirty="0" smtClean="0"/>
              <a:t>X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Carlson and Winquist, An Introduction to Statistics: An Active Learning Approach, 2e, SAGE Publishing, 2018.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791E2C-D482-4158-8F4A-4C0B3547514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5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AE4E978CEFA94B8DA9D30DFCF1B51B" ma:contentTypeVersion="0" ma:contentTypeDescription="Create a new document." ma:contentTypeScope="" ma:versionID="9718d60a61096b6abcfb64ec4f1820a4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256CBF6-5C47-44CD-B9A5-0B6F605893D6}">
  <ds:schemaRefs>
    <ds:schemaRef ds:uri="http://schemas.openxmlformats.org/package/2006/metadata/core-properties"/>
    <ds:schemaRef ds:uri="http://purl.org/dc/terms/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F75BBF0-9C10-45CF-9C59-66B254DA91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72791F70-A4E6-4713-BB9C-D7F0E1FA2A5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560</TotalTime>
  <Words>1656</Words>
  <Application>Microsoft Office PowerPoint</Application>
  <PresentationFormat>On-screen Show (4:3)</PresentationFormat>
  <Paragraphs>210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Symbol</vt:lpstr>
      <vt:lpstr>1_Office Theme</vt:lpstr>
      <vt:lpstr>PowerPoint Presentation</vt:lpstr>
      <vt:lpstr>An Introduction to Statistics An Active Learning Approach</vt:lpstr>
      <vt:lpstr>Topics to Cover</vt:lpstr>
      <vt:lpstr>Central Tendency</vt:lpstr>
      <vt:lpstr>Figure 2.1: When to Use Measures of Central Tendency</vt:lpstr>
      <vt:lpstr>Figure 2.2:  A Bar Graph of Symmetrical Data (Correct Answers) and a Bar Graph of Negatively Skewed Data (Classes Attended)</vt:lpstr>
      <vt:lpstr>Computing the Mean</vt:lpstr>
      <vt:lpstr>Computing the Mean</vt:lpstr>
      <vt:lpstr>Computing the Mean</vt:lpstr>
      <vt:lpstr>Table 2.1: Frequency Distribution Table of Variable Scores</vt:lpstr>
      <vt:lpstr>Computing the Mean</vt:lpstr>
      <vt:lpstr>Computing the Mean</vt:lpstr>
      <vt:lpstr>Find the Median</vt:lpstr>
      <vt:lpstr>Find the Median</vt:lpstr>
      <vt:lpstr>Table 2.3: Frequency Distribution Table for a Larger Set of Scores With Median Identified.</vt:lpstr>
      <vt:lpstr>Find the Mode</vt:lpstr>
      <vt:lpstr>Table 2.4: Frequency Distribution Table for a Larger Set of Scores With the Mode Bolded</vt:lpstr>
      <vt:lpstr>SPSS</vt:lpstr>
      <vt:lpstr>SPSS Data File</vt:lpstr>
      <vt:lpstr>Table 2.5: Frequency Distribution Table of the Variable Called Scores.</vt:lpstr>
      <vt:lpstr>Figure 2.3: SPSS Screenshot of the Data Entry Screen of the Variable Labeled Test Scores.</vt:lpstr>
      <vt:lpstr>Obtaining Measures of Central Tendency Using SPSS</vt:lpstr>
      <vt:lpstr>Obtaining Measures of Central Tendency Using SPSS</vt:lpstr>
      <vt:lpstr>Figure 2.4: SPSS Screenshot of the Analyze Menu for Descriptive Statistics.</vt:lpstr>
      <vt:lpstr>Figure 2.5: SPSS Screenshot of Choosing the Variables for Descriptive Statistics.</vt:lpstr>
      <vt:lpstr>Figure 2.6: SPSS Screenshot of Choosing Measures of Central Tendency.</vt:lpstr>
      <vt:lpstr>Figure 2.7: SPSS Output for the Central Tendency of the Variable Score.</vt:lpstr>
    </vt:vector>
  </TitlesOfParts>
  <Company>Sage Publications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Bierach, Katie</dc:creator>
  <cp:lastModifiedBy>Olson, Andrew</cp:lastModifiedBy>
  <cp:revision>355</cp:revision>
  <dcterms:created xsi:type="dcterms:W3CDTF">2015-04-30T00:02:08Z</dcterms:created>
  <dcterms:modified xsi:type="dcterms:W3CDTF">2017-04-21T17:19:08Z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0x010100A9AE4E978CEFA94B8DA9D30DFCF1B51B</vt:lpwstr>
  </property>
</Properties>
</file>