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47"/>
  </p:notesMasterIdLst>
  <p:handoutMasterIdLst>
    <p:handoutMasterId r:id="rId48"/>
  </p:handoutMasterIdLst>
  <p:sldIdLst>
    <p:sldId id="382" r:id="rId5"/>
    <p:sldId id="256" r:id="rId6"/>
    <p:sldId id="288" r:id="rId7"/>
    <p:sldId id="339" r:id="rId8"/>
    <p:sldId id="340" r:id="rId9"/>
    <p:sldId id="257" r:id="rId10"/>
    <p:sldId id="289" r:id="rId11"/>
    <p:sldId id="343" r:id="rId12"/>
    <p:sldId id="345" r:id="rId13"/>
    <p:sldId id="346" r:id="rId14"/>
    <p:sldId id="347" r:id="rId15"/>
    <p:sldId id="348" r:id="rId16"/>
    <p:sldId id="349" r:id="rId17"/>
    <p:sldId id="350" r:id="rId18"/>
    <p:sldId id="351" r:id="rId19"/>
    <p:sldId id="355" r:id="rId20"/>
    <p:sldId id="356" r:id="rId21"/>
    <p:sldId id="354" r:id="rId22"/>
    <p:sldId id="357" r:id="rId23"/>
    <p:sldId id="358" r:id="rId24"/>
    <p:sldId id="359" r:id="rId25"/>
    <p:sldId id="360" r:id="rId26"/>
    <p:sldId id="361" r:id="rId27"/>
    <p:sldId id="362" r:id="rId28"/>
    <p:sldId id="363" r:id="rId29"/>
    <p:sldId id="364" r:id="rId30"/>
    <p:sldId id="365" r:id="rId31"/>
    <p:sldId id="366" r:id="rId32"/>
    <p:sldId id="367" r:id="rId33"/>
    <p:sldId id="368" r:id="rId34"/>
    <p:sldId id="370" r:id="rId35"/>
    <p:sldId id="372" r:id="rId36"/>
    <p:sldId id="373" r:id="rId37"/>
    <p:sldId id="371" r:id="rId38"/>
    <p:sldId id="374" r:id="rId39"/>
    <p:sldId id="375" r:id="rId40"/>
    <p:sldId id="376" r:id="rId41"/>
    <p:sldId id="377" r:id="rId42"/>
    <p:sldId id="378" r:id="rId43"/>
    <p:sldId id="379" r:id="rId44"/>
    <p:sldId id="380" r:id="rId45"/>
    <p:sldId id="381" r:id="rId4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243" autoAdjust="0"/>
    <p:restoredTop sz="82174" autoAdjust="0"/>
  </p:normalViewPr>
  <p:slideViewPr>
    <p:cSldViewPr>
      <p:cViewPr varScale="1">
        <p:scale>
          <a:sx n="99" d="100"/>
          <a:sy n="99" d="100"/>
        </p:scale>
        <p:origin x="1740" y="84"/>
      </p:cViewPr>
      <p:guideLst>
        <p:guide orient="horz" pos="2160"/>
        <p:guide pos="2880"/>
      </p:guideLst>
    </p:cSldViewPr>
  </p:slideViewPr>
  <p:outlineViewPr>
    <p:cViewPr>
      <p:scale>
        <a:sx n="33" d="100"/>
        <a:sy n="33" d="100"/>
      </p:scale>
      <p:origin x="0" y="0"/>
    </p:cViewPr>
  </p:outlineViewPr>
  <p:notesTextViewPr>
    <p:cViewPr>
      <p:scale>
        <a:sx n="125" d="100"/>
        <a:sy n="125" d="100"/>
      </p:scale>
      <p:origin x="0" y="0"/>
    </p:cViewPr>
  </p:notesTextViewPr>
  <p:sorterViewPr>
    <p:cViewPr>
      <p:scale>
        <a:sx n="100" d="100"/>
        <a:sy n="100" d="100"/>
      </p:scale>
      <p:origin x="0" y="0"/>
    </p:cViewPr>
  </p:sorterViewPr>
  <p:notesViewPr>
    <p:cSldViewPr>
      <p:cViewPr varScale="1">
        <p:scale>
          <a:sx n="64" d="100"/>
          <a:sy n="64" d="100"/>
        </p:scale>
        <p:origin x="-2957" y="-6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handoutMaster" Target="handoutMasters/handoutMaster1.xml"/><Relationship Id="rId8" Type="http://schemas.openxmlformats.org/officeDocument/2006/relationships/slide" Target="slides/slide4.xml"/><Relationship Id="rId51"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86A929F-1AAA-47B7-A269-906688CFF97B}" type="datetimeFigureOut">
              <a:rPr lang="en-US" smtClean="0"/>
              <a:pPr/>
              <a:t>4/21/2017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8AECDE7-37C0-48C3-863A-905835A2AD60}" type="slidenum">
              <a:rPr lang="en-US" smtClean="0"/>
              <a:pPr/>
              <a:t>‹#›</a:t>
            </a:fld>
            <a:endParaRPr lang="en-US"/>
          </a:p>
        </p:txBody>
      </p:sp>
    </p:spTree>
    <p:extLst>
      <p:ext uri="{BB962C8B-B14F-4D97-AF65-F5344CB8AC3E}">
        <p14:creationId xmlns:p14="http://schemas.microsoft.com/office/powerpoint/2010/main" val="11482688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3AF8BA7-C0FF-46D8-91FF-02C5475D13CB}" type="datetimeFigureOut">
              <a:rPr lang="en-US" smtClean="0"/>
              <a:pPr/>
              <a:t>4/21/2017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A99FBB7-4B6C-4B5C-AB82-AA7608E49EDC}" type="slidenum">
              <a:rPr lang="en-US" smtClean="0"/>
              <a:pPr/>
              <a:t>‹#›</a:t>
            </a:fld>
            <a:endParaRPr lang="en-US"/>
          </a:p>
        </p:txBody>
      </p:sp>
    </p:spTree>
    <p:extLst>
      <p:ext uri="{BB962C8B-B14F-4D97-AF65-F5344CB8AC3E}">
        <p14:creationId xmlns:p14="http://schemas.microsoft.com/office/powerpoint/2010/main" val="11042771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A99FBB7-4B6C-4B5C-AB82-AA7608E49EDC}" type="slidenum">
              <a:rPr lang="en-US" smtClean="0"/>
              <a:pPr/>
              <a:t>2</a:t>
            </a:fld>
            <a:endParaRPr lang="en-US"/>
          </a:p>
        </p:txBody>
      </p:sp>
    </p:spTree>
    <p:extLst>
      <p:ext uri="{BB962C8B-B14F-4D97-AF65-F5344CB8AC3E}">
        <p14:creationId xmlns:p14="http://schemas.microsoft.com/office/powerpoint/2010/main" val="35890547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effectLst/>
                <a:latin typeface="+mn-lt"/>
                <a:ea typeface="+mn-ea"/>
                <a:cs typeface="+mn-cs"/>
              </a:rPr>
              <a:t>Learning Objective: Explain how a distribution of sample means is created</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p. 115</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4A99FBB7-4B6C-4B5C-AB82-AA7608E49EDC}" type="slidenum">
              <a:rPr lang="en-US" smtClean="0"/>
              <a:pPr/>
              <a:t>15</a:t>
            </a:fld>
            <a:endParaRPr lang="en-US"/>
          </a:p>
        </p:txBody>
      </p:sp>
    </p:spTree>
    <p:extLst>
      <p:ext uri="{BB962C8B-B14F-4D97-AF65-F5344CB8AC3E}">
        <p14:creationId xmlns:p14="http://schemas.microsoft.com/office/powerpoint/2010/main" val="15817011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effectLst/>
                <a:latin typeface="+mn-lt"/>
                <a:ea typeface="+mn-ea"/>
                <a:cs typeface="+mn-cs"/>
              </a:rPr>
              <a:t>Learning Objective: Explain how a distribution of sample means is created</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p. 115</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4A99FBB7-4B6C-4B5C-AB82-AA7608E49EDC}" type="slidenum">
              <a:rPr lang="en-US" smtClean="0"/>
              <a:pPr/>
              <a:t>16</a:t>
            </a:fld>
            <a:endParaRPr lang="en-US"/>
          </a:p>
        </p:txBody>
      </p:sp>
    </p:spTree>
    <p:extLst>
      <p:ext uri="{BB962C8B-B14F-4D97-AF65-F5344CB8AC3E}">
        <p14:creationId xmlns:p14="http://schemas.microsoft.com/office/powerpoint/2010/main" val="15817011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effectLst/>
                <a:latin typeface="+mn-lt"/>
                <a:ea typeface="+mn-ea"/>
                <a:cs typeface="+mn-cs"/>
              </a:rPr>
              <a:t>Learning Objective: Explain how a distribution of sample means is created</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Learning Objective: Explain how a random sample is obtained</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Random Sampling:</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Sampling so that each score has</a:t>
            </a:r>
            <a:r>
              <a:rPr lang="en-US" sz="1200" kern="1200" baseline="0" dirty="0" smtClean="0">
                <a:solidFill>
                  <a:schemeClr val="tx1"/>
                </a:solidFill>
                <a:effectLst/>
                <a:latin typeface="+mn-lt"/>
                <a:ea typeface="+mn-ea"/>
                <a:cs typeface="+mn-cs"/>
              </a:rPr>
              <a:t> an equal probability of being selected from the population. </a:t>
            </a:r>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p. 115</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4A99FBB7-4B6C-4B5C-AB82-AA7608E49EDC}" type="slidenum">
              <a:rPr lang="en-US" smtClean="0"/>
              <a:pPr/>
              <a:t>17</a:t>
            </a:fld>
            <a:endParaRPr lang="en-US"/>
          </a:p>
        </p:txBody>
      </p:sp>
    </p:spTree>
    <p:extLst>
      <p:ext uri="{BB962C8B-B14F-4D97-AF65-F5344CB8AC3E}">
        <p14:creationId xmlns:p14="http://schemas.microsoft.com/office/powerpoint/2010/main" val="15817011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Learning Objective: Explain how a distribution of sample means is created</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t>
            </a:r>
            <a:r>
              <a:rPr lang="en-US" sz="1200" kern="1200" baseline="0" dirty="0" smtClean="0">
                <a:solidFill>
                  <a:schemeClr val="tx1"/>
                </a:solidFill>
                <a:latin typeface="+mn-lt"/>
                <a:ea typeface="+mn-ea"/>
                <a:cs typeface="+mn-cs"/>
              </a:rPr>
              <a:t>When obtaining random samples, it is important to sample with replacement. Thus, each score has an equal probability of being selected for the first score in a sample as well as the second score in a sample.</a:t>
            </a:r>
            <a:r>
              <a:rPr lang="en-US" sz="1200" kern="1200" dirty="0" smtClean="0">
                <a:solidFill>
                  <a:schemeClr val="tx1"/>
                </a:solidFill>
                <a:effectLst/>
                <a:latin typeface="+mn-lt"/>
                <a:ea typeface="+mn-ea"/>
                <a:cs typeface="+mn-cs"/>
              </a:rPr>
              <a:t>” p. 116</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4A99FBB7-4B6C-4B5C-AB82-AA7608E49EDC}" type="slidenum">
              <a:rPr lang="en-US" smtClean="0"/>
              <a:pPr/>
              <a:t>18</a:t>
            </a:fld>
            <a:endParaRPr lang="en-US"/>
          </a:p>
        </p:txBody>
      </p:sp>
    </p:spTree>
    <p:extLst>
      <p:ext uri="{BB962C8B-B14F-4D97-AF65-F5344CB8AC3E}">
        <p14:creationId xmlns:p14="http://schemas.microsoft.com/office/powerpoint/2010/main" val="27800361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effectLst/>
                <a:latin typeface="+mn-lt"/>
                <a:ea typeface="+mn-ea"/>
                <a:cs typeface="+mn-cs"/>
              </a:rPr>
              <a:t>Learning Objective: Explain how a distribution of sample means is created</a:t>
            </a:r>
            <a:br>
              <a:rPr lang="en-US" sz="1200" kern="1200" dirty="0" smtClean="0">
                <a:solidFill>
                  <a:schemeClr val="tx1"/>
                </a:solidFill>
                <a:effectLst/>
                <a:latin typeface="+mn-lt"/>
                <a:ea typeface="+mn-ea"/>
                <a:cs typeface="+mn-cs"/>
              </a:rPr>
            </a:b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4A99FBB7-4B6C-4B5C-AB82-AA7608E49EDC}" type="slidenum">
              <a:rPr lang="en-US" smtClean="0"/>
              <a:pPr/>
              <a:t>19</a:t>
            </a:fld>
            <a:endParaRPr lang="en-US"/>
          </a:p>
        </p:txBody>
      </p:sp>
    </p:spTree>
    <p:extLst>
      <p:ext uri="{BB962C8B-B14F-4D97-AF65-F5344CB8AC3E}">
        <p14:creationId xmlns:p14="http://schemas.microsoft.com/office/powerpoint/2010/main" val="15817011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Learning Objective: Determine the mean, the standard deviation, and the shape of a distribution of sample means</a:t>
            </a:r>
            <a:endParaRPr lang="en-US" sz="120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4A99FBB7-4B6C-4B5C-AB82-AA7608E49EDC}" type="slidenum">
              <a:rPr lang="en-US" smtClean="0"/>
              <a:pPr/>
              <a:t>20</a:t>
            </a:fld>
            <a:endParaRPr lang="en-US"/>
          </a:p>
        </p:txBody>
      </p:sp>
    </p:spTree>
    <p:extLst>
      <p:ext uri="{BB962C8B-B14F-4D97-AF65-F5344CB8AC3E}">
        <p14:creationId xmlns:p14="http://schemas.microsoft.com/office/powerpoint/2010/main" val="15817011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Learning Objective: Determine the mean, the standard deviation, and the shape of a distribution of sample means</a:t>
            </a:r>
          </a:p>
          <a:p>
            <a:r>
              <a:rPr lang="en-US" sz="1200" kern="1200" dirty="0" smtClean="0">
                <a:solidFill>
                  <a:schemeClr val="tx1"/>
                </a:solidFill>
                <a:latin typeface="+mn-lt"/>
                <a:ea typeface="+mn-ea"/>
                <a:cs typeface="+mn-cs"/>
              </a:rPr>
              <a:t/>
            </a:r>
            <a:br>
              <a:rPr lang="en-US" sz="1200" kern="1200" dirty="0" smtClean="0">
                <a:solidFill>
                  <a:schemeClr val="tx1"/>
                </a:solidFill>
                <a:latin typeface="+mn-lt"/>
                <a:ea typeface="+mn-ea"/>
                <a:cs typeface="+mn-cs"/>
              </a:rPr>
            </a:br>
            <a:r>
              <a:rPr lang="en-US" sz="1200" kern="1200" dirty="0" smtClean="0">
                <a:solidFill>
                  <a:schemeClr val="tx1"/>
                </a:solidFill>
                <a:latin typeface="+mn-lt"/>
                <a:ea typeface="+mn-ea"/>
                <a:cs typeface="+mn-cs"/>
              </a:rPr>
              <a:t>“</a:t>
            </a:r>
            <a:r>
              <a:rPr lang="en-US" sz="1200" kern="1200" baseline="0" dirty="0" smtClean="0">
                <a:solidFill>
                  <a:schemeClr val="tx1"/>
                </a:solidFill>
                <a:latin typeface="+mn-lt"/>
                <a:ea typeface="+mn-ea"/>
                <a:cs typeface="+mn-cs"/>
              </a:rPr>
              <a:t>The sample means that are close to the population mean of 13 are common, and the sample means far from the population mean are relatively rare. In other words, sample means with low amounts of sampling error are common, and those with lots of sampling error are rare.</a:t>
            </a:r>
            <a:r>
              <a:rPr lang="en-US" sz="1200" kern="1200" dirty="0" smtClean="0">
                <a:solidFill>
                  <a:schemeClr val="tx1"/>
                </a:solidFill>
                <a:latin typeface="+mn-lt"/>
                <a:ea typeface="+mn-ea"/>
                <a:cs typeface="+mn-cs"/>
              </a:rPr>
              <a:t>” P. 118</a:t>
            </a:r>
            <a:endParaRPr lang="en-US" sz="120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4A99FBB7-4B6C-4B5C-AB82-AA7608E49EDC}" type="slidenum">
              <a:rPr lang="en-US" smtClean="0"/>
              <a:pPr/>
              <a:t>21</a:t>
            </a:fld>
            <a:endParaRPr lang="en-US"/>
          </a:p>
        </p:txBody>
      </p:sp>
    </p:spTree>
    <p:extLst>
      <p:ext uri="{BB962C8B-B14F-4D97-AF65-F5344CB8AC3E}">
        <p14:creationId xmlns:p14="http://schemas.microsoft.com/office/powerpoint/2010/main" val="15817011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Learning Objective: Determine the mean, the standard deviation, and the shape of a distribution of sample means</a:t>
            </a:r>
          </a:p>
          <a:p>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4A99FBB7-4B6C-4B5C-AB82-AA7608E49EDC}" type="slidenum">
              <a:rPr lang="en-US" smtClean="0"/>
              <a:pPr/>
              <a:t>22</a:t>
            </a:fld>
            <a:endParaRPr lang="en-US"/>
          </a:p>
        </p:txBody>
      </p:sp>
    </p:spTree>
    <p:extLst>
      <p:ext uri="{BB962C8B-B14F-4D97-AF65-F5344CB8AC3E}">
        <p14:creationId xmlns:p14="http://schemas.microsoft.com/office/powerpoint/2010/main" val="27800361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Learning Objective: Determine the mean, the standard deviation, and the shape of a distribution of sample means</a:t>
            </a:r>
          </a:p>
        </p:txBody>
      </p:sp>
      <p:sp>
        <p:nvSpPr>
          <p:cNvPr id="4" name="Slide Number Placeholder 3"/>
          <p:cNvSpPr>
            <a:spLocks noGrp="1"/>
          </p:cNvSpPr>
          <p:nvPr>
            <p:ph type="sldNum" sz="quarter" idx="10"/>
          </p:nvPr>
        </p:nvSpPr>
        <p:spPr/>
        <p:txBody>
          <a:bodyPr/>
          <a:lstStyle/>
          <a:p>
            <a:fld id="{4A99FBB7-4B6C-4B5C-AB82-AA7608E49EDC}" type="slidenum">
              <a:rPr lang="en-US" smtClean="0"/>
              <a:pPr/>
              <a:t>23</a:t>
            </a:fld>
            <a:endParaRPr lang="en-US"/>
          </a:p>
        </p:txBody>
      </p:sp>
    </p:spTree>
    <p:extLst>
      <p:ext uri="{BB962C8B-B14F-4D97-AF65-F5344CB8AC3E}">
        <p14:creationId xmlns:p14="http://schemas.microsoft.com/office/powerpoint/2010/main" val="158170112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Learning Objective: Determine the mean, the standard deviation, and the shape of a distribution of </a:t>
            </a:r>
            <a:r>
              <a:rPr lang="en-US" sz="1200" kern="1200" smtClean="0">
                <a:solidFill>
                  <a:schemeClr val="tx1"/>
                </a:solidFill>
                <a:latin typeface="+mn-lt"/>
                <a:ea typeface="+mn-ea"/>
                <a:cs typeface="+mn-cs"/>
              </a:rPr>
              <a:t>sample means</a:t>
            </a:r>
            <a:endParaRPr lang="en-US" sz="120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4A99FBB7-4B6C-4B5C-AB82-AA7608E49EDC}" type="slidenum">
              <a:rPr lang="en-US" smtClean="0"/>
              <a:pPr/>
              <a:t>24</a:t>
            </a:fld>
            <a:endParaRPr lang="en-US"/>
          </a:p>
        </p:txBody>
      </p:sp>
    </p:spTree>
    <p:extLst>
      <p:ext uri="{BB962C8B-B14F-4D97-AF65-F5344CB8AC3E}">
        <p14:creationId xmlns:p14="http://schemas.microsoft.com/office/powerpoint/2010/main" val="15817011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A99FBB7-4B6C-4B5C-AB82-AA7608E49EDC}" type="slidenum">
              <a:rPr lang="en-US" smtClean="0"/>
              <a:pPr/>
              <a:t>7</a:t>
            </a:fld>
            <a:endParaRPr lang="en-US"/>
          </a:p>
        </p:txBody>
      </p:sp>
    </p:spTree>
    <p:extLst>
      <p:ext uri="{BB962C8B-B14F-4D97-AF65-F5344CB8AC3E}">
        <p14:creationId xmlns:p14="http://schemas.microsoft.com/office/powerpoint/2010/main" val="178779508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Learning Objective: Explain what the standard error of the mean measures</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p. 119</a:t>
            </a:r>
            <a:r>
              <a:rPr lang="en-US" sz="1200" kern="1200" baseline="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a:t>
            </a:r>
            <a:r>
              <a:rPr lang="en-US" sz="1200" kern="1200" baseline="0" dirty="0" smtClean="0">
                <a:solidFill>
                  <a:schemeClr val="tx1"/>
                </a:solidFill>
                <a:latin typeface="+mn-lt"/>
                <a:ea typeface="+mn-ea"/>
                <a:cs typeface="+mn-cs"/>
              </a:rPr>
              <a:t>This value is identical to the standard deviation of the 16 sample means in the distribution</a:t>
            </a:r>
          </a:p>
          <a:p>
            <a:r>
              <a:rPr lang="en-US" sz="1200" kern="1200" baseline="0" dirty="0" smtClean="0">
                <a:solidFill>
                  <a:schemeClr val="tx1"/>
                </a:solidFill>
                <a:latin typeface="+mn-lt"/>
                <a:ea typeface="+mn-ea"/>
                <a:cs typeface="+mn-cs"/>
              </a:rPr>
              <a:t>of sample means . . . the mean of the distribution of sample means is always equal to the populations</a:t>
            </a:r>
          </a:p>
          <a:p>
            <a:r>
              <a:rPr lang="en-US" sz="1200" kern="1200" baseline="0" dirty="0" smtClean="0">
                <a:solidFill>
                  <a:schemeClr val="tx1"/>
                </a:solidFill>
                <a:latin typeface="+mn-lt"/>
                <a:ea typeface="+mn-ea"/>
                <a:cs typeface="+mn-cs"/>
              </a:rPr>
              <a:t>mea</a:t>
            </a:r>
            <a:r>
              <a:rPr lang="en-US" sz="1200" i="0" kern="1200" baseline="0" dirty="0" smtClean="0">
                <a:solidFill>
                  <a:schemeClr val="tx1"/>
                </a:solidFill>
                <a:latin typeface="+mn-lt"/>
                <a:ea typeface="+mn-ea"/>
                <a:cs typeface="+mn-cs"/>
              </a:rPr>
              <a:t>n, μ, and the standard deviation is always equal to the </a:t>
            </a:r>
            <a:r>
              <a:rPr lang="en-US" sz="1200" i="1" kern="1200" baseline="0" dirty="0" smtClean="0">
                <a:solidFill>
                  <a:schemeClr val="tx1"/>
                </a:solidFill>
                <a:latin typeface="+mn-lt"/>
                <a:ea typeface="+mn-ea"/>
                <a:cs typeface="+mn-cs"/>
              </a:rPr>
              <a:t>SEM</a:t>
            </a:r>
            <a:r>
              <a:rPr lang="en-US" i="1" dirty="0" smtClean="0"/>
              <a:t>,”</a:t>
            </a:r>
            <a:r>
              <a:rPr lang="en-US" sz="1200" i="0" kern="1200" baseline="0" dirty="0" smtClean="0">
                <a:solidFill>
                  <a:schemeClr val="tx1"/>
                </a:solidFill>
                <a:latin typeface="+mn-lt"/>
                <a:ea typeface="+mn-ea"/>
                <a:cs typeface="+mn-cs"/>
              </a:rPr>
              <a:t> the population standard deviation divided by the square root of </a:t>
            </a:r>
            <a:r>
              <a:rPr lang="en-US" sz="1200" i="1" kern="1200" baseline="0" dirty="0" smtClean="0">
                <a:solidFill>
                  <a:schemeClr val="tx1"/>
                </a:solidFill>
                <a:latin typeface="+mn-lt"/>
                <a:ea typeface="+mn-ea"/>
                <a:cs typeface="+mn-cs"/>
              </a:rPr>
              <a:t>N</a:t>
            </a:r>
            <a:r>
              <a:rPr lang="en-US" sz="1200" i="0" kern="1200" baseline="0" dirty="0" smtClean="0">
                <a:solidFill>
                  <a:schemeClr val="tx1"/>
                </a:solidFill>
                <a:latin typeface="+mn-lt"/>
                <a:ea typeface="+mn-ea"/>
                <a:cs typeface="+mn-cs"/>
              </a:rPr>
              <a:t>.</a:t>
            </a:r>
          </a:p>
          <a:p>
            <a:endParaRPr lang="en-US" sz="1200" i="0" kern="1200" baseline="0" dirty="0" smtClean="0">
              <a:solidFill>
                <a:schemeClr val="tx1"/>
              </a:solidFill>
              <a:latin typeface="+mn-lt"/>
              <a:ea typeface="+mn-ea"/>
              <a:cs typeface="+mn-cs"/>
            </a:endParaRPr>
          </a:p>
          <a:p>
            <a:r>
              <a:rPr lang="en-US" sz="1200" i="0" kern="1200" baseline="0" dirty="0" smtClean="0">
                <a:solidFill>
                  <a:schemeClr val="tx1"/>
                </a:solidFill>
                <a:latin typeface="+mn-lt"/>
                <a:ea typeface="+mn-ea"/>
                <a:cs typeface="+mn-cs"/>
              </a:rPr>
              <a:t>“</a:t>
            </a:r>
            <a:r>
              <a:rPr lang="en-US" sz="1200" b="0" i="0" kern="1200" baseline="0" dirty="0" smtClean="0">
                <a:solidFill>
                  <a:schemeClr val="tx1"/>
                </a:solidFill>
                <a:latin typeface="+mn-lt"/>
                <a:ea typeface="+mn-ea"/>
                <a:cs typeface="+mn-cs"/>
              </a:rPr>
              <a:t>it measures </a:t>
            </a:r>
            <a:r>
              <a:rPr lang="en-US" sz="1200" i="0" kern="1200" baseline="0" dirty="0" smtClean="0">
                <a:solidFill>
                  <a:schemeClr val="tx1"/>
                </a:solidFill>
                <a:latin typeface="+mn-lt"/>
                <a:ea typeface="+mn-ea"/>
                <a:cs typeface="+mn-cs"/>
              </a:rPr>
              <a:t>the standard or typical amount of sampling error expected in a given study.” p. 121</a:t>
            </a:r>
          </a:p>
        </p:txBody>
      </p:sp>
      <p:sp>
        <p:nvSpPr>
          <p:cNvPr id="4" name="Slide Number Placeholder 3"/>
          <p:cNvSpPr>
            <a:spLocks noGrp="1"/>
          </p:cNvSpPr>
          <p:nvPr>
            <p:ph type="sldNum" sz="quarter" idx="10"/>
          </p:nvPr>
        </p:nvSpPr>
        <p:spPr/>
        <p:txBody>
          <a:bodyPr/>
          <a:lstStyle/>
          <a:p>
            <a:fld id="{4A99FBB7-4B6C-4B5C-AB82-AA7608E49EDC}" type="slidenum">
              <a:rPr lang="en-US" smtClean="0"/>
              <a:pPr/>
              <a:t>25</a:t>
            </a:fld>
            <a:endParaRPr lang="en-US"/>
          </a:p>
        </p:txBody>
      </p:sp>
    </p:spTree>
    <p:extLst>
      <p:ext uri="{BB962C8B-B14F-4D97-AF65-F5344CB8AC3E}">
        <p14:creationId xmlns:p14="http://schemas.microsoft.com/office/powerpoint/2010/main" val="158170112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Learning Objective: Determine the mean, the standard deviation, and the shape of a distribution of sample means</a:t>
            </a:r>
          </a:p>
          <a:p>
            <a:endParaRPr lang="en-US" sz="120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4A99FBB7-4B6C-4B5C-AB82-AA7608E49EDC}" type="slidenum">
              <a:rPr lang="en-US" smtClean="0"/>
              <a:pPr/>
              <a:t>26</a:t>
            </a:fld>
            <a:endParaRPr lang="en-US"/>
          </a:p>
        </p:txBody>
      </p:sp>
    </p:spTree>
    <p:extLst>
      <p:ext uri="{BB962C8B-B14F-4D97-AF65-F5344CB8AC3E}">
        <p14:creationId xmlns:p14="http://schemas.microsoft.com/office/powerpoint/2010/main" val="158170112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Learning Objective: Determine the mean, the standard deviation, and the shape of a distribution of sample means</a:t>
            </a:r>
          </a:p>
          <a:p>
            <a:r>
              <a:rPr lang="en-US" sz="1200" kern="1200" dirty="0" smtClean="0">
                <a:solidFill>
                  <a:schemeClr val="tx1"/>
                </a:solidFill>
                <a:latin typeface="+mn-lt"/>
                <a:ea typeface="+mn-ea"/>
                <a:cs typeface="+mn-cs"/>
              </a:rPr>
              <a:t>Learning Objective: Explain the central limit theorem and why it is important</a:t>
            </a:r>
          </a:p>
          <a:p>
            <a:endParaRPr lang="en-US" sz="120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4A99FBB7-4B6C-4B5C-AB82-AA7608E49EDC}" type="slidenum">
              <a:rPr lang="en-US" smtClean="0"/>
              <a:pPr/>
              <a:t>27</a:t>
            </a:fld>
            <a:endParaRPr lang="en-US"/>
          </a:p>
        </p:txBody>
      </p:sp>
      <p:pic>
        <p:nvPicPr>
          <p:cNvPr id="5122" name="Picture 2"/>
          <p:cNvPicPr>
            <a:picLocks noChangeAspect="1" noChangeArrowheads="1"/>
          </p:cNvPicPr>
          <p:nvPr/>
        </p:nvPicPr>
        <p:blipFill>
          <a:blip r:embed="rId3"/>
          <a:srcRect/>
          <a:stretch>
            <a:fillRect/>
          </a:stretch>
        </p:blipFill>
        <p:spPr bwMode="auto">
          <a:xfrm>
            <a:off x="2362200" y="5029200"/>
            <a:ext cx="1066800" cy="497498"/>
          </a:xfrm>
          <a:prstGeom prst="rect">
            <a:avLst/>
          </a:prstGeom>
          <a:noFill/>
          <a:ln w="9525">
            <a:noFill/>
            <a:miter lim="800000"/>
            <a:headEnd/>
            <a:tailEnd/>
          </a:ln>
          <a:effectLst/>
        </p:spPr>
      </p:pic>
    </p:spTree>
    <p:extLst>
      <p:ext uri="{BB962C8B-B14F-4D97-AF65-F5344CB8AC3E}">
        <p14:creationId xmlns:p14="http://schemas.microsoft.com/office/powerpoint/2010/main" val="158170112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Learning Objective: Determine the mean, the standard deviation, and the shape of a distribution of sample means</a:t>
            </a:r>
          </a:p>
          <a:p>
            <a:endParaRPr lang="en-US" sz="1200" kern="120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CLT is powerful because (1) it suggests that samples tend to have means similar to the population from which they were drawn and (2) it enables us to compute the typical amount of sampling error any study is likely to generate.” p. 119</a:t>
            </a:r>
            <a:endParaRPr lang="en-US" sz="1200" kern="1200" dirty="0" smtClean="0">
              <a:solidFill>
                <a:schemeClr val="tx1"/>
              </a:solidFill>
              <a:latin typeface="+mn-lt"/>
              <a:ea typeface="+mn-ea"/>
              <a:cs typeface="+mn-cs"/>
            </a:endParaRPr>
          </a:p>
          <a:p>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4A99FBB7-4B6C-4B5C-AB82-AA7608E49EDC}" type="slidenum">
              <a:rPr lang="en-US" smtClean="0"/>
              <a:pPr/>
              <a:t>28</a:t>
            </a:fld>
            <a:endParaRPr lang="en-US"/>
          </a:p>
        </p:txBody>
      </p:sp>
    </p:spTree>
    <p:extLst>
      <p:ext uri="{BB962C8B-B14F-4D97-AF65-F5344CB8AC3E}">
        <p14:creationId xmlns:p14="http://schemas.microsoft.com/office/powerpoint/2010/main" val="278003610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Learning Objective: Explain the law of large numbers</a:t>
            </a:r>
          </a:p>
          <a:p>
            <a:endParaRPr lang="en-US" sz="120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4A99FBB7-4B6C-4B5C-AB82-AA7608E49EDC}" type="slidenum">
              <a:rPr lang="en-US" smtClean="0"/>
              <a:pPr/>
              <a:t>29</a:t>
            </a:fld>
            <a:endParaRPr lang="en-US"/>
          </a:p>
        </p:txBody>
      </p:sp>
      <p:pic>
        <p:nvPicPr>
          <p:cNvPr id="5122" name="Picture 2"/>
          <p:cNvPicPr>
            <a:picLocks noChangeAspect="1" noChangeArrowheads="1"/>
          </p:cNvPicPr>
          <p:nvPr/>
        </p:nvPicPr>
        <p:blipFill>
          <a:blip r:embed="rId3"/>
          <a:srcRect/>
          <a:stretch>
            <a:fillRect/>
          </a:stretch>
        </p:blipFill>
        <p:spPr bwMode="auto">
          <a:xfrm>
            <a:off x="2362200" y="5029200"/>
            <a:ext cx="1066800" cy="497498"/>
          </a:xfrm>
          <a:prstGeom prst="rect">
            <a:avLst/>
          </a:prstGeom>
          <a:noFill/>
          <a:ln w="9525">
            <a:noFill/>
            <a:miter lim="800000"/>
            <a:headEnd/>
            <a:tailEnd/>
          </a:ln>
          <a:effectLst/>
        </p:spPr>
      </p:pic>
    </p:spTree>
    <p:extLst>
      <p:ext uri="{BB962C8B-B14F-4D97-AF65-F5344CB8AC3E}">
        <p14:creationId xmlns:p14="http://schemas.microsoft.com/office/powerpoint/2010/main" val="158170112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Learning Objective: Compute a </a:t>
            </a:r>
            <a:r>
              <a:rPr lang="en-US" sz="1200" i="1" kern="1200" dirty="0" smtClean="0">
                <a:solidFill>
                  <a:schemeClr val="tx1"/>
                </a:solidFill>
                <a:latin typeface="+mn-lt"/>
                <a:ea typeface="+mn-ea"/>
                <a:cs typeface="+mn-cs"/>
              </a:rPr>
              <a:t>z </a:t>
            </a:r>
            <a:r>
              <a:rPr lang="en-US" sz="1200" kern="1200" dirty="0" smtClean="0">
                <a:solidFill>
                  <a:schemeClr val="tx1"/>
                </a:solidFill>
                <a:latin typeface="+mn-lt"/>
                <a:ea typeface="+mn-ea"/>
                <a:cs typeface="+mn-cs"/>
              </a:rPr>
              <a:t>for a sample mean</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a:t>
            </a:r>
            <a:r>
              <a:rPr lang="en-US" sz="1200" kern="1200" baseline="0" dirty="0" smtClean="0">
                <a:solidFill>
                  <a:schemeClr val="tx1"/>
                </a:solidFill>
                <a:latin typeface="+mn-lt"/>
                <a:ea typeface="+mn-ea"/>
                <a:cs typeface="+mn-cs"/>
              </a:rPr>
              <a:t>for both formulas, the obtained </a:t>
            </a:r>
            <a:r>
              <a:rPr lang="en-US" sz="1200" i="1" kern="1200" baseline="0" dirty="0" smtClean="0">
                <a:solidFill>
                  <a:schemeClr val="tx1"/>
                </a:solidFill>
                <a:latin typeface="+mn-lt"/>
                <a:ea typeface="+mn-ea"/>
                <a:cs typeface="+mn-cs"/>
              </a:rPr>
              <a:t>z </a:t>
            </a:r>
            <a:r>
              <a:rPr lang="en-US" sz="1200" i="0" kern="1200" baseline="0" dirty="0" smtClean="0">
                <a:solidFill>
                  <a:schemeClr val="tx1"/>
                </a:solidFill>
                <a:latin typeface="+mn-lt"/>
                <a:ea typeface="+mn-ea"/>
                <a:cs typeface="+mn-cs"/>
              </a:rPr>
              <a:t>score is a ratio of the observed difference over the difference</a:t>
            </a:r>
          </a:p>
          <a:p>
            <a:r>
              <a:rPr lang="en-US" sz="1200" kern="1200" baseline="0" dirty="0" smtClean="0">
                <a:solidFill>
                  <a:schemeClr val="tx1"/>
                </a:solidFill>
                <a:latin typeface="+mn-lt"/>
                <a:ea typeface="+mn-ea"/>
                <a:cs typeface="+mn-cs"/>
              </a:rPr>
              <a:t>expected due to sampling error</a:t>
            </a:r>
            <a:r>
              <a:rPr lang="en-US" sz="1200" kern="1200" dirty="0" smtClean="0">
                <a:solidFill>
                  <a:schemeClr val="tx1"/>
                </a:solidFill>
                <a:latin typeface="+mn-lt"/>
                <a:ea typeface="+mn-ea"/>
                <a:cs typeface="+mn-cs"/>
              </a:rPr>
              <a:t>” p. 123</a:t>
            </a:r>
          </a:p>
        </p:txBody>
      </p:sp>
      <p:sp>
        <p:nvSpPr>
          <p:cNvPr id="4" name="Slide Number Placeholder 3"/>
          <p:cNvSpPr>
            <a:spLocks noGrp="1"/>
          </p:cNvSpPr>
          <p:nvPr>
            <p:ph type="sldNum" sz="quarter" idx="10"/>
          </p:nvPr>
        </p:nvSpPr>
        <p:spPr/>
        <p:txBody>
          <a:bodyPr/>
          <a:lstStyle/>
          <a:p>
            <a:fld id="{4A99FBB7-4B6C-4B5C-AB82-AA7608E49EDC}" type="slidenum">
              <a:rPr lang="en-US" smtClean="0"/>
              <a:pPr/>
              <a:t>30</a:t>
            </a:fld>
            <a:endParaRPr lang="en-US"/>
          </a:p>
        </p:txBody>
      </p:sp>
      <p:pic>
        <p:nvPicPr>
          <p:cNvPr id="5122" name="Picture 2"/>
          <p:cNvPicPr>
            <a:picLocks noChangeAspect="1" noChangeArrowheads="1"/>
          </p:cNvPicPr>
          <p:nvPr/>
        </p:nvPicPr>
        <p:blipFill>
          <a:blip r:embed="rId3"/>
          <a:srcRect/>
          <a:stretch>
            <a:fillRect/>
          </a:stretch>
        </p:blipFill>
        <p:spPr bwMode="auto">
          <a:xfrm>
            <a:off x="2362200" y="5029200"/>
            <a:ext cx="1066800" cy="497498"/>
          </a:xfrm>
          <a:prstGeom prst="rect">
            <a:avLst/>
          </a:prstGeom>
          <a:noFill/>
          <a:ln w="9525">
            <a:noFill/>
            <a:miter lim="800000"/>
            <a:headEnd/>
            <a:tailEnd/>
          </a:ln>
          <a:effectLst/>
        </p:spPr>
      </p:pic>
    </p:spTree>
    <p:extLst>
      <p:ext uri="{BB962C8B-B14F-4D97-AF65-F5344CB8AC3E}">
        <p14:creationId xmlns:p14="http://schemas.microsoft.com/office/powerpoint/2010/main" val="158170112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Learning Objective: Compute a </a:t>
            </a:r>
            <a:r>
              <a:rPr lang="en-US" sz="1200" i="1" kern="1200" dirty="0" smtClean="0">
                <a:solidFill>
                  <a:schemeClr val="tx1"/>
                </a:solidFill>
                <a:latin typeface="+mn-lt"/>
                <a:ea typeface="+mn-ea"/>
                <a:cs typeface="+mn-cs"/>
              </a:rPr>
              <a:t>z </a:t>
            </a:r>
            <a:r>
              <a:rPr lang="en-US" sz="1200" kern="1200" dirty="0" smtClean="0">
                <a:solidFill>
                  <a:schemeClr val="tx1"/>
                </a:solidFill>
                <a:latin typeface="+mn-lt"/>
                <a:ea typeface="+mn-ea"/>
                <a:cs typeface="+mn-cs"/>
              </a:rPr>
              <a:t>for a sample mean</a:t>
            </a:r>
          </a:p>
          <a:p>
            <a:endParaRPr lang="en-US" dirty="0"/>
          </a:p>
        </p:txBody>
      </p:sp>
      <p:sp>
        <p:nvSpPr>
          <p:cNvPr id="4" name="Slide Number Placeholder 3"/>
          <p:cNvSpPr>
            <a:spLocks noGrp="1"/>
          </p:cNvSpPr>
          <p:nvPr>
            <p:ph type="sldNum" sz="quarter" idx="10"/>
          </p:nvPr>
        </p:nvSpPr>
        <p:spPr/>
        <p:txBody>
          <a:bodyPr/>
          <a:lstStyle/>
          <a:p>
            <a:fld id="{4A99FBB7-4B6C-4B5C-AB82-AA7608E49EDC}" type="slidenum">
              <a:rPr lang="en-US" smtClean="0"/>
              <a:pPr/>
              <a:t>31</a:t>
            </a:fld>
            <a:endParaRPr lang="en-US"/>
          </a:p>
        </p:txBody>
      </p:sp>
    </p:spTree>
    <p:extLst>
      <p:ext uri="{BB962C8B-B14F-4D97-AF65-F5344CB8AC3E}">
        <p14:creationId xmlns:p14="http://schemas.microsoft.com/office/powerpoint/2010/main" val="176848101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Learning Objective: Compute a </a:t>
            </a:r>
            <a:r>
              <a:rPr lang="en-US" sz="1200" i="1" kern="1200" dirty="0" smtClean="0">
                <a:solidFill>
                  <a:schemeClr val="tx1"/>
                </a:solidFill>
                <a:latin typeface="+mn-lt"/>
                <a:ea typeface="+mn-ea"/>
                <a:cs typeface="+mn-cs"/>
              </a:rPr>
              <a:t>z </a:t>
            </a:r>
            <a:r>
              <a:rPr lang="en-US" sz="1200" kern="1200" dirty="0" smtClean="0">
                <a:solidFill>
                  <a:schemeClr val="tx1"/>
                </a:solidFill>
                <a:latin typeface="+mn-lt"/>
                <a:ea typeface="+mn-ea"/>
                <a:cs typeface="+mn-cs"/>
              </a:rPr>
              <a:t>for a sample mean</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a:t>
            </a:r>
            <a:r>
              <a:rPr lang="en-US" sz="1200" kern="1200" baseline="0" dirty="0" smtClean="0">
                <a:solidFill>
                  <a:schemeClr val="tx1"/>
                </a:solidFill>
                <a:latin typeface="+mn-lt"/>
                <a:ea typeface="+mn-ea"/>
                <a:cs typeface="+mn-cs"/>
              </a:rPr>
              <a:t>for both formulas, the obtained </a:t>
            </a:r>
            <a:r>
              <a:rPr lang="en-US" sz="1200" i="1" kern="1200" baseline="0" dirty="0" smtClean="0">
                <a:solidFill>
                  <a:schemeClr val="tx1"/>
                </a:solidFill>
                <a:latin typeface="+mn-lt"/>
                <a:ea typeface="+mn-ea"/>
                <a:cs typeface="+mn-cs"/>
              </a:rPr>
              <a:t>z </a:t>
            </a:r>
            <a:r>
              <a:rPr lang="en-US" sz="1200" i="0" kern="1200" baseline="0" dirty="0" smtClean="0">
                <a:solidFill>
                  <a:schemeClr val="tx1"/>
                </a:solidFill>
                <a:latin typeface="+mn-lt"/>
                <a:ea typeface="+mn-ea"/>
                <a:cs typeface="+mn-cs"/>
              </a:rPr>
              <a:t>score is a ratio of the observed difference over the difference</a:t>
            </a:r>
          </a:p>
          <a:p>
            <a:r>
              <a:rPr lang="en-US" sz="1200" kern="1200" baseline="0" dirty="0" smtClean="0">
                <a:solidFill>
                  <a:schemeClr val="tx1"/>
                </a:solidFill>
                <a:latin typeface="+mn-lt"/>
                <a:ea typeface="+mn-ea"/>
                <a:cs typeface="+mn-cs"/>
              </a:rPr>
              <a:t>expected due to sampling error</a:t>
            </a:r>
            <a:r>
              <a:rPr lang="en-US" sz="1200" kern="1200" dirty="0" smtClean="0">
                <a:solidFill>
                  <a:schemeClr val="tx1"/>
                </a:solidFill>
                <a:latin typeface="+mn-lt"/>
                <a:ea typeface="+mn-ea"/>
                <a:cs typeface="+mn-cs"/>
              </a:rPr>
              <a:t>” p. 123</a:t>
            </a:r>
          </a:p>
        </p:txBody>
      </p:sp>
      <p:sp>
        <p:nvSpPr>
          <p:cNvPr id="4" name="Slide Number Placeholder 3"/>
          <p:cNvSpPr>
            <a:spLocks noGrp="1"/>
          </p:cNvSpPr>
          <p:nvPr>
            <p:ph type="sldNum" sz="quarter" idx="10"/>
          </p:nvPr>
        </p:nvSpPr>
        <p:spPr/>
        <p:txBody>
          <a:bodyPr/>
          <a:lstStyle/>
          <a:p>
            <a:fld id="{4A99FBB7-4B6C-4B5C-AB82-AA7608E49EDC}" type="slidenum">
              <a:rPr lang="en-US" smtClean="0"/>
              <a:pPr/>
              <a:t>32</a:t>
            </a:fld>
            <a:endParaRPr lang="en-US"/>
          </a:p>
        </p:txBody>
      </p:sp>
      <p:pic>
        <p:nvPicPr>
          <p:cNvPr id="5122" name="Picture 2"/>
          <p:cNvPicPr>
            <a:picLocks noChangeAspect="1" noChangeArrowheads="1"/>
          </p:cNvPicPr>
          <p:nvPr/>
        </p:nvPicPr>
        <p:blipFill>
          <a:blip r:embed="rId3"/>
          <a:srcRect/>
          <a:stretch>
            <a:fillRect/>
          </a:stretch>
        </p:blipFill>
        <p:spPr bwMode="auto">
          <a:xfrm>
            <a:off x="2362200" y="5029200"/>
            <a:ext cx="1066800" cy="497498"/>
          </a:xfrm>
          <a:prstGeom prst="rect">
            <a:avLst/>
          </a:prstGeom>
          <a:noFill/>
          <a:ln w="9525">
            <a:noFill/>
            <a:miter lim="800000"/>
            <a:headEnd/>
            <a:tailEnd/>
          </a:ln>
          <a:effectLst/>
        </p:spPr>
      </p:pic>
    </p:spTree>
    <p:extLst>
      <p:ext uri="{BB962C8B-B14F-4D97-AF65-F5344CB8AC3E}">
        <p14:creationId xmlns:p14="http://schemas.microsoft.com/office/powerpoint/2010/main" val="158170112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Learning Objective: Compute a </a:t>
            </a:r>
            <a:r>
              <a:rPr lang="en-US" sz="1200" i="1" kern="1200" dirty="0" smtClean="0">
                <a:solidFill>
                  <a:schemeClr val="tx1"/>
                </a:solidFill>
                <a:latin typeface="+mn-lt"/>
                <a:ea typeface="+mn-ea"/>
                <a:cs typeface="+mn-cs"/>
              </a:rPr>
              <a:t>z </a:t>
            </a:r>
            <a:r>
              <a:rPr lang="en-US" sz="1200" kern="1200" dirty="0" smtClean="0">
                <a:solidFill>
                  <a:schemeClr val="tx1"/>
                </a:solidFill>
                <a:latin typeface="+mn-lt"/>
                <a:ea typeface="+mn-ea"/>
                <a:cs typeface="+mn-cs"/>
              </a:rPr>
              <a:t>for a sample mean</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a:t>
            </a:r>
            <a:r>
              <a:rPr lang="en-US" sz="1200" kern="1200" baseline="0" dirty="0" smtClean="0">
                <a:solidFill>
                  <a:schemeClr val="tx1"/>
                </a:solidFill>
                <a:latin typeface="+mn-lt"/>
                <a:ea typeface="+mn-ea"/>
                <a:cs typeface="+mn-cs"/>
              </a:rPr>
              <a:t>for both formulas, the obtained </a:t>
            </a:r>
            <a:r>
              <a:rPr lang="en-US" sz="1200" i="1" kern="1200" baseline="0" dirty="0" smtClean="0">
                <a:solidFill>
                  <a:schemeClr val="tx1"/>
                </a:solidFill>
                <a:latin typeface="+mn-lt"/>
                <a:ea typeface="+mn-ea"/>
                <a:cs typeface="+mn-cs"/>
              </a:rPr>
              <a:t>z </a:t>
            </a:r>
            <a:r>
              <a:rPr lang="en-US" sz="1200" i="0" kern="1200" baseline="0" dirty="0" smtClean="0">
                <a:solidFill>
                  <a:schemeClr val="tx1"/>
                </a:solidFill>
                <a:latin typeface="+mn-lt"/>
                <a:ea typeface="+mn-ea"/>
                <a:cs typeface="+mn-cs"/>
              </a:rPr>
              <a:t>score is a ratio of the observed difference over the difference</a:t>
            </a:r>
          </a:p>
          <a:p>
            <a:r>
              <a:rPr lang="en-US" sz="1200" kern="1200" baseline="0" dirty="0" smtClean="0">
                <a:solidFill>
                  <a:schemeClr val="tx1"/>
                </a:solidFill>
                <a:latin typeface="+mn-lt"/>
                <a:ea typeface="+mn-ea"/>
                <a:cs typeface="+mn-cs"/>
              </a:rPr>
              <a:t>expected due to sampling error</a:t>
            </a:r>
            <a:r>
              <a:rPr lang="en-US" sz="1200" kern="1200" dirty="0" smtClean="0">
                <a:solidFill>
                  <a:schemeClr val="tx1"/>
                </a:solidFill>
                <a:latin typeface="+mn-lt"/>
                <a:ea typeface="+mn-ea"/>
                <a:cs typeface="+mn-cs"/>
              </a:rPr>
              <a:t>” p. 123</a:t>
            </a:r>
          </a:p>
        </p:txBody>
      </p:sp>
      <p:sp>
        <p:nvSpPr>
          <p:cNvPr id="4" name="Slide Number Placeholder 3"/>
          <p:cNvSpPr>
            <a:spLocks noGrp="1"/>
          </p:cNvSpPr>
          <p:nvPr>
            <p:ph type="sldNum" sz="quarter" idx="10"/>
          </p:nvPr>
        </p:nvSpPr>
        <p:spPr/>
        <p:txBody>
          <a:bodyPr/>
          <a:lstStyle/>
          <a:p>
            <a:fld id="{4A99FBB7-4B6C-4B5C-AB82-AA7608E49EDC}" type="slidenum">
              <a:rPr lang="en-US" smtClean="0"/>
              <a:pPr/>
              <a:t>33</a:t>
            </a:fld>
            <a:endParaRPr lang="en-US"/>
          </a:p>
        </p:txBody>
      </p:sp>
      <p:pic>
        <p:nvPicPr>
          <p:cNvPr id="5122" name="Picture 2"/>
          <p:cNvPicPr>
            <a:picLocks noChangeAspect="1" noChangeArrowheads="1"/>
          </p:cNvPicPr>
          <p:nvPr/>
        </p:nvPicPr>
        <p:blipFill>
          <a:blip r:embed="rId3"/>
          <a:srcRect/>
          <a:stretch>
            <a:fillRect/>
          </a:stretch>
        </p:blipFill>
        <p:spPr bwMode="auto">
          <a:xfrm>
            <a:off x="2362200" y="5029200"/>
            <a:ext cx="1066800" cy="497498"/>
          </a:xfrm>
          <a:prstGeom prst="rect">
            <a:avLst/>
          </a:prstGeom>
          <a:noFill/>
          <a:ln w="9525">
            <a:noFill/>
            <a:miter lim="800000"/>
            <a:headEnd/>
            <a:tailEnd/>
          </a:ln>
          <a:effectLst/>
        </p:spPr>
      </p:pic>
    </p:spTree>
    <p:extLst>
      <p:ext uri="{BB962C8B-B14F-4D97-AF65-F5344CB8AC3E}">
        <p14:creationId xmlns:p14="http://schemas.microsoft.com/office/powerpoint/2010/main" val="158170112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Learning Objective: Compute a </a:t>
            </a:r>
            <a:r>
              <a:rPr lang="en-US" sz="1200" i="1" kern="1200" dirty="0" smtClean="0">
                <a:solidFill>
                  <a:schemeClr val="tx1"/>
                </a:solidFill>
                <a:latin typeface="+mn-lt"/>
                <a:ea typeface="+mn-ea"/>
                <a:cs typeface="+mn-cs"/>
              </a:rPr>
              <a:t>z </a:t>
            </a:r>
            <a:r>
              <a:rPr lang="en-US" sz="1200" kern="1200" dirty="0" smtClean="0">
                <a:solidFill>
                  <a:schemeClr val="tx1"/>
                </a:solidFill>
                <a:latin typeface="+mn-lt"/>
                <a:ea typeface="+mn-ea"/>
                <a:cs typeface="+mn-cs"/>
              </a:rPr>
              <a:t>for a sample mean</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a:t>
            </a:r>
            <a:r>
              <a:rPr lang="en-US" sz="1200" kern="1200" baseline="0" dirty="0" smtClean="0">
                <a:solidFill>
                  <a:schemeClr val="tx1"/>
                </a:solidFill>
                <a:latin typeface="+mn-lt"/>
                <a:ea typeface="+mn-ea"/>
                <a:cs typeface="+mn-cs"/>
              </a:rPr>
              <a:t>for both formulas, the obtained </a:t>
            </a:r>
            <a:r>
              <a:rPr lang="en-US" sz="1200" i="1" kern="1200" baseline="0" dirty="0" smtClean="0">
                <a:solidFill>
                  <a:schemeClr val="tx1"/>
                </a:solidFill>
                <a:latin typeface="+mn-lt"/>
                <a:ea typeface="+mn-ea"/>
                <a:cs typeface="+mn-cs"/>
              </a:rPr>
              <a:t>z </a:t>
            </a:r>
            <a:r>
              <a:rPr lang="en-US" sz="1200" i="0" kern="1200" baseline="0" dirty="0" smtClean="0">
                <a:solidFill>
                  <a:schemeClr val="tx1"/>
                </a:solidFill>
                <a:latin typeface="+mn-lt"/>
                <a:ea typeface="+mn-ea"/>
                <a:cs typeface="+mn-cs"/>
              </a:rPr>
              <a:t>score is a ratio of the observed difference over the difference</a:t>
            </a:r>
          </a:p>
          <a:p>
            <a:r>
              <a:rPr lang="en-US" sz="1200" kern="1200" baseline="0" dirty="0" smtClean="0">
                <a:solidFill>
                  <a:schemeClr val="tx1"/>
                </a:solidFill>
                <a:latin typeface="+mn-lt"/>
                <a:ea typeface="+mn-ea"/>
                <a:cs typeface="+mn-cs"/>
              </a:rPr>
              <a:t>expected due to sampling error</a:t>
            </a:r>
            <a:r>
              <a:rPr lang="en-US" sz="1200" kern="1200" dirty="0" smtClean="0">
                <a:solidFill>
                  <a:schemeClr val="tx1"/>
                </a:solidFill>
                <a:latin typeface="+mn-lt"/>
                <a:ea typeface="+mn-ea"/>
                <a:cs typeface="+mn-cs"/>
              </a:rPr>
              <a:t>” p. 123</a:t>
            </a:r>
          </a:p>
        </p:txBody>
      </p:sp>
      <p:sp>
        <p:nvSpPr>
          <p:cNvPr id="4" name="Slide Number Placeholder 3"/>
          <p:cNvSpPr>
            <a:spLocks noGrp="1"/>
          </p:cNvSpPr>
          <p:nvPr>
            <p:ph type="sldNum" sz="quarter" idx="10"/>
          </p:nvPr>
        </p:nvSpPr>
        <p:spPr/>
        <p:txBody>
          <a:bodyPr/>
          <a:lstStyle/>
          <a:p>
            <a:fld id="{4A99FBB7-4B6C-4B5C-AB82-AA7608E49EDC}" type="slidenum">
              <a:rPr lang="en-US" smtClean="0"/>
              <a:pPr/>
              <a:t>34</a:t>
            </a:fld>
            <a:endParaRPr lang="en-US"/>
          </a:p>
        </p:txBody>
      </p:sp>
      <p:pic>
        <p:nvPicPr>
          <p:cNvPr id="5122" name="Picture 2"/>
          <p:cNvPicPr>
            <a:picLocks noChangeAspect="1" noChangeArrowheads="1"/>
          </p:cNvPicPr>
          <p:nvPr/>
        </p:nvPicPr>
        <p:blipFill>
          <a:blip r:embed="rId3"/>
          <a:srcRect/>
          <a:stretch>
            <a:fillRect/>
          </a:stretch>
        </p:blipFill>
        <p:spPr bwMode="auto">
          <a:xfrm>
            <a:off x="2362200" y="5029200"/>
            <a:ext cx="1066800" cy="497498"/>
          </a:xfrm>
          <a:prstGeom prst="rect">
            <a:avLst/>
          </a:prstGeom>
          <a:noFill/>
          <a:ln w="9525">
            <a:noFill/>
            <a:miter lim="800000"/>
            <a:headEnd/>
            <a:tailEnd/>
          </a:ln>
          <a:effectLst/>
        </p:spPr>
      </p:pic>
    </p:spTree>
    <p:extLst>
      <p:ext uri="{BB962C8B-B14F-4D97-AF65-F5344CB8AC3E}">
        <p14:creationId xmlns:p14="http://schemas.microsoft.com/office/powerpoint/2010/main" val="15817011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effectLst/>
                <a:latin typeface="+mn-lt"/>
                <a:ea typeface="+mn-ea"/>
                <a:cs typeface="+mn-cs"/>
              </a:rPr>
              <a:t>Learning Objective: Explain what the standard error of the mean measures</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4A99FBB7-4B6C-4B5C-AB82-AA7608E49EDC}" type="slidenum">
              <a:rPr lang="en-US" smtClean="0"/>
              <a:pPr/>
              <a:t>8</a:t>
            </a:fld>
            <a:endParaRPr lang="en-US"/>
          </a:p>
        </p:txBody>
      </p:sp>
    </p:spTree>
    <p:extLst>
      <p:ext uri="{BB962C8B-B14F-4D97-AF65-F5344CB8AC3E}">
        <p14:creationId xmlns:p14="http://schemas.microsoft.com/office/powerpoint/2010/main" val="374200337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Learning Objective: Compute a </a:t>
            </a:r>
            <a:r>
              <a:rPr lang="en-US" sz="1200" i="1" kern="1200" dirty="0" smtClean="0">
                <a:solidFill>
                  <a:schemeClr val="tx1"/>
                </a:solidFill>
                <a:latin typeface="+mn-lt"/>
                <a:ea typeface="+mn-ea"/>
                <a:cs typeface="+mn-cs"/>
              </a:rPr>
              <a:t>z </a:t>
            </a:r>
            <a:r>
              <a:rPr lang="en-US" sz="1200" kern="1200" dirty="0" smtClean="0">
                <a:solidFill>
                  <a:schemeClr val="tx1"/>
                </a:solidFill>
                <a:latin typeface="+mn-lt"/>
                <a:ea typeface="+mn-ea"/>
                <a:cs typeface="+mn-cs"/>
              </a:rPr>
              <a:t>for a sample mean</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a:t>
            </a:r>
            <a:r>
              <a:rPr lang="en-US" sz="1200" kern="1200" baseline="0" dirty="0" smtClean="0">
                <a:solidFill>
                  <a:schemeClr val="tx1"/>
                </a:solidFill>
                <a:latin typeface="+mn-lt"/>
                <a:ea typeface="+mn-ea"/>
                <a:cs typeface="+mn-cs"/>
              </a:rPr>
              <a:t>for both formulas, the obtained </a:t>
            </a:r>
            <a:r>
              <a:rPr lang="en-US" sz="1200" i="1" kern="1200" baseline="0" dirty="0" smtClean="0">
                <a:solidFill>
                  <a:schemeClr val="tx1"/>
                </a:solidFill>
                <a:latin typeface="+mn-lt"/>
                <a:ea typeface="+mn-ea"/>
                <a:cs typeface="+mn-cs"/>
              </a:rPr>
              <a:t>z </a:t>
            </a:r>
            <a:r>
              <a:rPr lang="en-US" sz="1200" i="0" kern="1200" baseline="0" dirty="0" smtClean="0">
                <a:solidFill>
                  <a:schemeClr val="tx1"/>
                </a:solidFill>
                <a:latin typeface="+mn-lt"/>
                <a:ea typeface="+mn-ea"/>
                <a:cs typeface="+mn-cs"/>
              </a:rPr>
              <a:t>score is a ratio of the observed difference over the difference</a:t>
            </a:r>
          </a:p>
          <a:p>
            <a:r>
              <a:rPr lang="en-US" sz="1200" kern="1200" baseline="0" dirty="0" smtClean="0">
                <a:solidFill>
                  <a:schemeClr val="tx1"/>
                </a:solidFill>
                <a:latin typeface="+mn-lt"/>
                <a:ea typeface="+mn-ea"/>
                <a:cs typeface="+mn-cs"/>
              </a:rPr>
              <a:t>expected due to sampling error</a:t>
            </a:r>
            <a:r>
              <a:rPr lang="en-US" sz="1200" kern="1200" dirty="0" smtClean="0">
                <a:solidFill>
                  <a:schemeClr val="tx1"/>
                </a:solidFill>
                <a:latin typeface="+mn-lt"/>
                <a:ea typeface="+mn-ea"/>
                <a:cs typeface="+mn-cs"/>
              </a:rPr>
              <a:t>” p. 123</a:t>
            </a:r>
          </a:p>
        </p:txBody>
      </p:sp>
      <p:sp>
        <p:nvSpPr>
          <p:cNvPr id="4" name="Slide Number Placeholder 3"/>
          <p:cNvSpPr>
            <a:spLocks noGrp="1"/>
          </p:cNvSpPr>
          <p:nvPr>
            <p:ph type="sldNum" sz="quarter" idx="10"/>
          </p:nvPr>
        </p:nvSpPr>
        <p:spPr/>
        <p:txBody>
          <a:bodyPr/>
          <a:lstStyle/>
          <a:p>
            <a:fld id="{4A99FBB7-4B6C-4B5C-AB82-AA7608E49EDC}" type="slidenum">
              <a:rPr lang="en-US" smtClean="0"/>
              <a:pPr/>
              <a:t>35</a:t>
            </a:fld>
            <a:endParaRPr lang="en-US"/>
          </a:p>
        </p:txBody>
      </p:sp>
      <p:pic>
        <p:nvPicPr>
          <p:cNvPr id="5122" name="Picture 2"/>
          <p:cNvPicPr>
            <a:picLocks noChangeAspect="1" noChangeArrowheads="1"/>
          </p:cNvPicPr>
          <p:nvPr/>
        </p:nvPicPr>
        <p:blipFill>
          <a:blip r:embed="rId3"/>
          <a:srcRect/>
          <a:stretch>
            <a:fillRect/>
          </a:stretch>
        </p:blipFill>
        <p:spPr bwMode="auto">
          <a:xfrm>
            <a:off x="2362200" y="5029200"/>
            <a:ext cx="1066800" cy="497498"/>
          </a:xfrm>
          <a:prstGeom prst="rect">
            <a:avLst/>
          </a:prstGeom>
          <a:noFill/>
          <a:ln w="9525">
            <a:noFill/>
            <a:miter lim="800000"/>
            <a:headEnd/>
            <a:tailEnd/>
          </a:ln>
          <a:effectLst/>
        </p:spPr>
      </p:pic>
    </p:spTree>
    <p:extLst>
      <p:ext uri="{BB962C8B-B14F-4D97-AF65-F5344CB8AC3E}">
        <p14:creationId xmlns:p14="http://schemas.microsoft.com/office/powerpoint/2010/main" val="158170112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Learning Objective: Compute a </a:t>
            </a:r>
            <a:r>
              <a:rPr lang="en-US" sz="1200" i="1" kern="1200" dirty="0" smtClean="0">
                <a:solidFill>
                  <a:schemeClr val="tx1"/>
                </a:solidFill>
                <a:latin typeface="+mn-lt"/>
                <a:ea typeface="+mn-ea"/>
                <a:cs typeface="+mn-cs"/>
              </a:rPr>
              <a:t>z </a:t>
            </a:r>
            <a:r>
              <a:rPr lang="en-US" sz="1200" kern="1200" dirty="0" smtClean="0">
                <a:solidFill>
                  <a:schemeClr val="tx1"/>
                </a:solidFill>
                <a:latin typeface="+mn-lt"/>
                <a:ea typeface="+mn-ea"/>
                <a:cs typeface="+mn-cs"/>
              </a:rPr>
              <a:t>for a sample mean</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a:t>
            </a:r>
            <a:r>
              <a:rPr lang="en-US" sz="1200" kern="1200" baseline="0" dirty="0" smtClean="0">
                <a:solidFill>
                  <a:schemeClr val="tx1"/>
                </a:solidFill>
                <a:latin typeface="+mn-lt"/>
                <a:ea typeface="+mn-ea"/>
                <a:cs typeface="+mn-cs"/>
              </a:rPr>
              <a:t>the obtained </a:t>
            </a:r>
            <a:r>
              <a:rPr lang="en-US" sz="1200" i="1" kern="1200" baseline="0" dirty="0" smtClean="0">
                <a:solidFill>
                  <a:schemeClr val="tx1"/>
                </a:solidFill>
                <a:latin typeface="+mn-lt"/>
                <a:ea typeface="+mn-ea"/>
                <a:cs typeface="+mn-cs"/>
              </a:rPr>
              <a:t>z </a:t>
            </a:r>
            <a:r>
              <a:rPr lang="en-US" sz="1200" i="0" kern="1200" baseline="0" dirty="0" smtClean="0">
                <a:solidFill>
                  <a:schemeClr val="tx1"/>
                </a:solidFill>
                <a:latin typeface="+mn-lt"/>
                <a:ea typeface="+mn-ea"/>
                <a:cs typeface="+mn-cs"/>
              </a:rPr>
              <a:t>score is a ratio of the observed difference over the difference</a:t>
            </a:r>
          </a:p>
          <a:p>
            <a:r>
              <a:rPr lang="en-US" sz="1200" kern="1200" baseline="0" dirty="0" smtClean="0">
                <a:solidFill>
                  <a:schemeClr val="tx1"/>
                </a:solidFill>
                <a:latin typeface="+mn-lt"/>
                <a:ea typeface="+mn-ea"/>
                <a:cs typeface="+mn-cs"/>
              </a:rPr>
              <a:t>expected due to sampling error</a:t>
            </a:r>
            <a:r>
              <a:rPr lang="en-US" sz="1200" kern="1200" dirty="0" smtClean="0">
                <a:solidFill>
                  <a:schemeClr val="tx1"/>
                </a:solidFill>
                <a:latin typeface="+mn-lt"/>
                <a:ea typeface="+mn-ea"/>
                <a:cs typeface="+mn-cs"/>
              </a:rPr>
              <a:t>” p. 123</a:t>
            </a:r>
          </a:p>
        </p:txBody>
      </p:sp>
      <p:sp>
        <p:nvSpPr>
          <p:cNvPr id="4" name="Slide Number Placeholder 3"/>
          <p:cNvSpPr>
            <a:spLocks noGrp="1"/>
          </p:cNvSpPr>
          <p:nvPr>
            <p:ph type="sldNum" sz="quarter" idx="10"/>
          </p:nvPr>
        </p:nvSpPr>
        <p:spPr/>
        <p:txBody>
          <a:bodyPr/>
          <a:lstStyle/>
          <a:p>
            <a:fld id="{4A99FBB7-4B6C-4B5C-AB82-AA7608E49EDC}" type="slidenum">
              <a:rPr lang="en-US" smtClean="0"/>
              <a:pPr/>
              <a:t>36</a:t>
            </a:fld>
            <a:endParaRPr lang="en-US"/>
          </a:p>
        </p:txBody>
      </p:sp>
      <p:pic>
        <p:nvPicPr>
          <p:cNvPr id="5122" name="Picture 2"/>
          <p:cNvPicPr>
            <a:picLocks noChangeAspect="1" noChangeArrowheads="1"/>
          </p:cNvPicPr>
          <p:nvPr/>
        </p:nvPicPr>
        <p:blipFill>
          <a:blip r:embed="rId3"/>
          <a:srcRect/>
          <a:stretch>
            <a:fillRect/>
          </a:stretch>
        </p:blipFill>
        <p:spPr bwMode="auto">
          <a:xfrm>
            <a:off x="2362200" y="5029200"/>
            <a:ext cx="1066800" cy="497498"/>
          </a:xfrm>
          <a:prstGeom prst="rect">
            <a:avLst/>
          </a:prstGeom>
          <a:noFill/>
          <a:ln w="9525">
            <a:noFill/>
            <a:miter lim="800000"/>
            <a:headEnd/>
            <a:tailEnd/>
          </a:ln>
          <a:effectLst/>
        </p:spPr>
      </p:pic>
    </p:spTree>
    <p:extLst>
      <p:ext uri="{BB962C8B-B14F-4D97-AF65-F5344CB8AC3E}">
        <p14:creationId xmlns:p14="http://schemas.microsoft.com/office/powerpoint/2010/main" val="158170112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Learning Objective: Use the </a:t>
            </a:r>
            <a:r>
              <a:rPr lang="en-US" sz="1200" i="1" kern="1200" dirty="0" smtClean="0">
                <a:solidFill>
                  <a:schemeClr val="tx1"/>
                </a:solidFill>
                <a:latin typeface="+mn-lt"/>
                <a:ea typeface="+mn-ea"/>
                <a:cs typeface="+mn-cs"/>
              </a:rPr>
              <a:t>z </a:t>
            </a:r>
            <a:r>
              <a:rPr lang="en-US" sz="1200" kern="1200" dirty="0" smtClean="0">
                <a:solidFill>
                  <a:schemeClr val="tx1"/>
                </a:solidFill>
                <a:latin typeface="+mn-lt"/>
                <a:ea typeface="+mn-ea"/>
                <a:cs typeface="+mn-cs"/>
              </a:rPr>
              <a:t>for a sample mean and a unit normal table to determine how likely a given sample mean is to occur</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Because US$55,000</a:t>
            </a:r>
            <a:r>
              <a:rPr lang="en-US" sz="1200" kern="1200" baseline="0" dirty="0" smtClean="0">
                <a:solidFill>
                  <a:schemeClr val="tx1"/>
                </a:solidFill>
                <a:latin typeface="+mn-lt"/>
                <a:ea typeface="+mn-ea"/>
                <a:cs typeface="+mn-cs"/>
              </a:rPr>
              <a:t> is greater than the mean of US$50,000, the shaded portion is less than 50%, and relates to the tail of the distribution.</a:t>
            </a:r>
            <a:endParaRPr lang="en-US" sz="120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4A99FBB7-4B6C-4B5C-AB82-AA7608E49EDC}" type="slidenum">
              <a:rPr lang="en-US" smtClean="0"/>
              <a:pPr/>
              <a:t>37</a:t>
            </a:fld>
            <a:endParaRPr lang="en-US"/>
          </a:p>
        </p:txBody>
      </p:sp>
      <p:pic>
        <p:nvPicPr>
          <p:cNvPr id="5122" name="Picture 2"/>
          <p:cNvPicPr>
            <a:picLocks noChangeAspect="1" noChangeArrowheads="1"/>
          </p:cNvPicPr>
          <p:nvPr/>
        </p:nvPicPr>
        <p:blipFill>
          <a:blip r:embed="rId3"/>
          <a:srcRect/>
          <a:stretch>
            <a:fillRect/>
          </a:stretch>
        </p:blipFill>
        <p:spPr bwMode="auto">
          <a:xfrm>
            <a:off x="2362200" y="5029200"/>
            <a:ext cx="1066800" cy="497498"/>
          </a:xfrm>
          <a:prstGeom prst="rect">
            <a:avLst/>
          </a:prstGeom>
          <a:noFill/>
          <a:ln w="9525">
            <a:noFill/>
            <a:miter lim="800000"/>
            <a:headEnd/>
            <a:tailEnd/>
          </a:ln>
          <a:effectLst/>
        </p:spPr>
      </p:pic>
    </p:spTree>
    <p:extLst>
      <p:ext uri="{BB962C8B-B14F-4D97-AF65-F5344CB8AC3E}">
        <p14:creationId xmlns:p14="http://schemas.microsoft.com/office/powerpoint/2010/main" val="158170112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Learning Objective: Use the </a:t>
            </a:r>
            <a:r>
              <a:rPr lang="en-US" sz="1200" i="1" kern="1200" dirty="0" smtClean="0">
                <a:solidFill>
                  <a:schemeClr val="tx1"/>
                </a:solidFill>
                <a:latin typeface="+mn-lt"/>
                <a:ea typeface="+mn-ea"/>
                <a:cs typeface="+mn-cs"/>
              </a:rPr>
              <a:t>z </a:t>
            </a:r>
            <a:r>
              <a:rPr lang="en-US" sz="1200" kern="1200" dirty="0" smtClean="0">
                <a:solidFill>
                  <a:schemeClr val="tx1"/>
                </a:solidFill>
                <a:latin typeface="+mn-lt"/>
                <a:ea typeface="+mn-ea"/>
                <a:cs typeface="+mn-cs"/>
              </a:rPr>
              <a:t>for a sample mean and a unit normal table to determine how likely a given sample mean is to occur</a:t>
            </a:r>
            <a:endParaRPr lang="en-US" sz="120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4A99FBB7-4B6C-4B5C-AB82-AA7608E49EDC}" type="slidenum">
              <a:rPr lang="en-US" smtClean="0"/>
              <a:pPr/>
              <a:t>38</a:t>
            </a:fld>
            <a:endParaRPr lang="en-US"/>
          </a:p>
        </p:txBody>
      </p:sp>
      <p:pic>
        <p:nvPicPr>
          <p:cNvPr id="5122" name="Picture 2"/>
          <p:cNvPicPr>
            <a:picLocks noChangeAspect="1" noChangeArrowheads="1"/>
          </p:cNvPicPr>
          <p:nvPr/>
        </p:nvPicPr>
        <p:blipFill>
          <a:blip r:embed="rId3"/>
          <a:srcRect/>
          <a:stretch>
            <a:fillRect/>
          </a:stretch>
        </p:blipFill>
        <p:spPr bwMode="auto">
          <a:xfrm>
            <a:off x="2362200" y="5029200"/>
            <a:ext cx="1066800" cy="497498"/>
          </a:xfrm>
          <a:prstGeom prst="rect">
            <a:avLst/>
          </a:prstGeom>
          <a:noFill/>
          <a:ln w="9525">
            <a:noFill/>
            <a:miter lim="800000"/>
            <a:headEnd/>
            <a:tailEnd/>
          </a:ln>
          <a:effectLst/>
        </p:spPr>
      </p:pic>
    </p:spTree>
    <p:extLst>
      <p:ext uri="{BB962C8B-B14F-4D97-AF65-F5344CB8AC3E}">
        <p14:creationId xmlns:p14="http://schemas.microsoft.com/office/powerpoint/2010/main" val="158170112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Learning Objective: Use the </a:t>
            </a:r>
            <a:r>
              <a:rPr lang="en-US" sz="1200" i="1" kern="1200" dirty="0" smtClean="0">
                <a:solidFill>
                  <a:schemeClr val="tx1"/>
                </a:solidFill>
                <a:latin typeface="+mn-lt"/>
                <a:ea typeface="+mn-ea"/>
                <a:cs typeface="+mn-cs"/>
              </a:rPr>
              <a:t>z </a:t>
            </a:r>
            <a:r>
              <a:rPr lang="en-US" sz="1200" kern="1200" dirty="0" smtClean="0">
                <a:solidFill>
                  <a:schemeClr val="tx1"/>
                </a:solidFill>
                <a:latin typeface="+mn-lt"/>
                <a:ea typeface="+mn-ea"/>
                <a:cs typeface="+mn-cs"/>
              </a:rPr>
              <a:t>for a sample mean and a unit normal table to determine how likely a given sample mean is to occur</a:t>
            </a:r>
          </a:p>
          <a:p>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4A99FBB7-4B6C-4B5C-AB82-AA7608E49EDC}" type="slidenum">
              <a:rPr lang="en-US" smtClean="0"/>
              <a:pPr/>
              <a:t>39</a:t>
            </a:fld>
            <a:endParaRPr lang="en-US"/>
          </a:p>
        </p:txBody>
      </p:sp>
    </p:spTree>
    <p:extLst>
      <p:ext uri="{BB962C8B-B14F-4D97-AF65-F5344CB8AC3E}">
        <p14:creationId xmlns:p14="http://schemas.microsoft.com/office/powerpoint/2010/main" val="278003610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Learning Objective: Use the </a:t>
            </a:r>
            <a:r>
              <a:rPr lang="en-US" sz="1200" i="1" kern="1200" dirty="0" smtClean="0">
                <a:solidFill>
                  <a:schemeClr val="tx1"/>
                </a:solidFill>
                <a:latin typeface="+mn-lt"/>
                <a:ea typeface="+mn-ea"/>
                <a:cs typeface="+mn-cs"/>
              </a:rPr>
              <a:t>z </a:t>
            </a:r>
            <a:r>
              <a:rPr lang="en-US" sz="1200" kern="1200" dirty="0" smtClean="0">
                <a:solidFill>
                  <a:schemeClr val="tx1"/>
                </a:solidFill>
                <a:latin typeface="+mn-lt"/>
                <a:ea typeface="+mn-ea"/>
                <a:cs typeface="+mn-cs"/>
              </a:rPr>
              <a:t>for a sample mean and a unit normal table to determine how likely a given sample mean is to occur</a:t>
            </a:r>
          </a:p>
          <a:p>
            <a:endParaRPr lang="en-US" sz="120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4A99FBB7-4B6C-4B5C-AB82-AA7608E49EDC}" type="slidenum">
              <a:rPr lang="en-US" smtClean="0"/>
              <a:pPr/>
              <a:t>40</a:t>
            </a:fld>
            <a:endParaRPr lang="en-US"/>
          </a:p>
        </p:txBody>
      </p:sp>
      <p:pic>
        <p:nvPicPr>
          <p:cNvPr id="5122" name="Picture 2"/>
          <p:cNvPicPr>
            <a:picLocks noChangeAspect="1" noChangeArrowheads="1"/>
          </p:cNvPicPr>
          <p:nvPr/>
        </p:nvPicPr>
        <p:blipFill>
          <a:blip r:embed="rId3"/>
          <a:srcRect/>
          <a:stretch>
            <a:fillRect/>
          </a:stretch>
        </p:blipFill>
        <p:spPr bwMode="auto">
          <a:xfrm>
            <a:off x="2362200" y="5029200"/>
            <a:ext cx="1066800" cy="497498"/>
          </a:xfrm>
          <a:prstGeom prst="rect">
            <a:avLst/>
          </a:prstGeom>
          <a:noFill/>
          <a:ln w="9525">
            <a:noFill/>
            <a:miter lim="800000"/>
            <a:headEnd/>
            <a:tailEnd/>
          </a:ln>
          <a:effectLst/>
        </p:spPr>
      </p:pic>
    </p:spTree>
    <p:extLst>
      <p:ext uri="{BB962C8B-B14F-4D97-AF65-F5344CB8AC3E}">
        <p14:creationId xmlns:p14="http://schemas.microsoft.com/office/powerpoint/2010/main" val="158170112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Learning Objective: Use the </a:t>
            </a:r>
            <a:r>
              <a:rPr lang="en-US" sz="1200" i="1" kern="1200" dirty="0" smtClean="0">
                <a:solidFill>
                  <a:schemeClr val="tx1"/>
                </a:solidFill>
                <a:latin typeface="+mn-lt"/>
                <a:ea typeface="+mn-ea"/>
                <a:cs typeface="+mn-cs"/>
              </a:rPr>
              <a:t>z </a:t>
            </a:r>
            <a:r>
              <a:rPr lang="en-US" sz="1200" kern="1200" dirty="0" smtClean="0">
                <a:solidFill>
                  <a:schemeClr val="tx1"/>
                </a:solidFill>
                <a:latin typeface="+mn-lt"/>
                <a:ea typeface="+mn-ea"/>
                <a:cs typeface="+mn-cs"/>
              </a:rPr>
              <a:t>for a sample mean and a unit normal table to determine how likely a given sample mean is to occur</a:t>
            </a:r>
            <a:endParaRPr lang="en-US" sz="120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4A99FBB7-4B6C-4B5C-AB82-AA7608E49EDC}" type="slidenum">
              <a:rPr lang="en-US" smtClean="0"/>
              <a:pPr/>
              <a:t>41</a:t>
            </a:fld>
            <a:endParaRPr lang="en-US"/>
          </a:p>
        </p:txBody>
      </p:sp>
      <p:pic>
        <p:nvPicPr>
          <p:cNvPr id="5122" name="Picture 2"/>
          <p:cNvPicPr>
            <a:picLocks noChangeAspect="1" noChangeArrowheads="1"/>
          </p:cNvPicPr>
          <p:nvPr/>
        </p:nvPicPr>
        <p:blipFill>
          <a:blip r:embed="rId3"/>
          <a:srcRect/>
          <a:stretch>
            <a:fillRect/>
          </a:stretch>
        </p:blipFill>
        <p:spPr bwMode="auto">
          <a:xfrm>
            <a:off x="2362200" y="5029200"/>
            <a:ext cx="1066800" cy="497498"/>
          </a:xfrm>
          <a:prstGeom prst="rect">
            <a:avLst/>
          </a:prstGeom>
          <a:noFill/>
          <a:ln w="9525">
            <a:noFill/>
            <a:miter lim="800000"/>
            <a:headEnd/>
            <a:tailEnd/>
          </a:ln>
          <a:effectLst/>
        </p:spPr>
      </p:pic>
    </p:spTree>
    <p:extLst>
      <p:ext uri="{BB962C8B-B14F-4D97-AF65-F5344CB8AC3E}">
        <p14:creationId xmlns:p14="http://schemas.microsoft.com/office/powerpoint/2010/main" val="158170112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Learning Objective: Use the </a:t>
            </a:r>
            <a:r>
              <a:rPr lang="en-US" sz="1200" i="1" kern="1200" dirty="0" smtClean="0">
                <a:solidFill>
                  <a:schemeClr val="tx1"/>
                </a:solidFill>
                <a:latin typeface="+mn-lt"/>
                <a:ea typeface="+mn-ea"/>
                <a:cs typeface="+mn-cs"/>
              </a:rPr>
              <a:t>z </a:t>
            </a:r>
            <a:r>
              <a:rPr lang="en-US" sz="1200" kern="1200" dirty="0" smtClean="0">
                <a:solidFill>
                  <a:schemeClr val="tx1"/>
                </a:solidFill>
                <a:latin typeface="+mn-lt"/>
                <a:ea typeface="+mn-ea"/>
                <a:cs typeface="+mn-cs"/>
              </a:rPr>
              <a:t>for a sample mean and a unit normal table to determine how likely a given sample mean is to occur</a:t>
            </a:r>
            <a:endParaRPr lang="en-US" sz="120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4A99FBB7-4B6C-4B5C-AB82-AA7608E49EDC}" type="slidenum">
              <a:rPr lang="en-US" smtClean="0"/>
              <a:pPr/>
              <a:t>42</a:t>
            </a:fld>
            <a:endParaRPr lang="en-US"/>
          </a:p>
        </p:txBody>
      </p:sp>
      <p:pic>
        <p:nvPicPr>
          <p:cNvPr id="5122" name="Picture 2"/>
          <p:cNvPicPr>
            <a:picLocks noChangeAspect="1" noChangeArrowheads="1"/>
          </p:cNvPicPr>
          <p:nvPr/>
        </p:nvPicPr>
        <p:blipFill>
          <a:blip r:embed="rId3"/>
          <a:srcRect/>
          <a:stretch>
            <a:fillRect/>
          </a:stretch>
        </p:blipFill>
        <p:spPr bwMode="auto">
          <a:xfrm>
            <a:off x="2362200" y="5029200"/>
            <a:ext cx="1066800" cy="497498"/>
          </a:xfrm>
          <a:prstGeom prst="rect">
            <a:avLst/>
          </a:prstGeom>
          <a:noFill/>
          <a:ln w="9525">
            <a:noFill/>
            <a:miter lim="800000"/>
            <a:headEnd/>
            <a:tailEnd/>
          </a:ln>
          <a:effectLst/>
        </p:spPr>
      </p:pic>
    </p:spTree>
    <p:extLst>
      <p:ext uri="{BB962C8B-B14F-4D97-AF65-F5344CB8AC3E}">
        <p14:creationId xmlns:p14="http://schemas.microsoft.com/office/powerpoint/2010/main" val="15817011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effectLst/>
                <a:latin typeface="+mn-lt"/>
                <a:ea typeface="+mn-ea"/>
                <a:cs typeface="+mn-cs"/>
              </a:rPr>
              <a:t>Learning Objective: Explain what the standard error of the mean measures</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4A99FBB7-4B6C-4B5C-AB82-AA7608E49EDC}" type="slidenum">
              <a:rPr lang="en-US" smtClean="0"/>
              <a:pPr/>
              <a:t>9</a:t>
            </a:fld>
            <a:endParaRPr lang="en-US"/>
          </a:p>
        </p:txBody>
      </p:sp>
    </p:spTree>
    <p:extLst>
      <p:ext uri="{BB962C8B-B14F-4D97-AF65-F5344CB8AC3E}">
        <p14:creationId xmlns:p14="http://schemas.microsoft.com/office/powerpoint/2010/main" val="26292591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effectLst/>
                <a:latin typeface="+mn-lt"/>
                <a:ea typeface="+mn-ea"/>
                <a:cs typeface="+mn-cs"/>
              </a:rPr>
              <a:t>Learning Objective: Explain what the standard error of the mean measures</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4A99FBB7-4B6C-4B5C-AB82-AA7608E49EDC}" type="slidenum">
              <a:rPr lang="en-US" smtClean="0"/>
              <a:pPr/>
              <a:t>10</a:t>
            </a:fld>
            <a:endParaRPr lang="en-US"/>
          </a:p>
        </p:txBody>
      </p:sp>
    </p:spTree>
    <p:extLst>
      <p:ext uri="{BB962C8B-B14F-4D97-AF65-F5344CB8AC3E}">
        <p14:creationId xmlns:p14="http://schemas.microsoft.com/office/powerpoint/2010/main" val="41414972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effectLst/>
                <a:latin typeface="+mn-lt"/>
                <a:ea typeface="+mn-ea"/>
                <a:cs typeface="+mn-cs"/>
              </a:rPr>
              <a:t>Learning Objective: Explain what the standard error of the mean measures</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4A99FBB7-4B6C-4B5C-AB82-AA7608E49EDC}" type="slidenum">
              <a:rPr lang="en-US" smtClean="0"/>
              <a:pPr/>
              <a:t>11</a:t>
            </a:fld>
            <a:endParaRPr lang="en-US"/>
          </a:p>
        </p:txBody>
      </p:sp>
    </p:spTree>
    <p:extLst>
      <p:ext uri="{BB962C8B-B14F-4D97-AF65-F5344CB8AC3E}">
        <p14:creationId xmlns:p14="http://schemas.microsoft.com/office/powerpoint/2010/main" val="8220493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effectLst/>
                <a:latin typeface="+mn-lt"/>
                <a:ea typeface="+mn-ea"/>
                <a:cs typeface="+mn-cs"/>
              </a:rPr>
              <a:t>Learning Objective: Explain what the standard error of the mean measures</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4A99FBB7-4B6C-4B5C-AB82-AA7608E49EDC}" type="slidenum">
              <a:rPr lang="en-US" smtClean="0"/>
              <a:pPr/>
              <a:t>12</a:t>
            </a:fld>
            <a:endParaRPr lang="en-US"/>
          </a:p>
        </p:txBody>
      </p:sp>
    </p:spTree>
    <p:extLst>
      <p:ext uri="{BB962C8B-B14F-4D97-AF65-F5344CB8AC3E}">
        <p14:creationId xmlns:p14="http://schemas.microsoft.com/office/powerpoint/2010/main" val="2376377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effectLst/>
                <a:latin typeface="+mn-lt"/>
                <a:ea typeface="+mn-ea"/>
                <a:cs typeface="+mn-cs"/>
              </a:rPr>
              <a:t>Learning Objective: Explain what the standard error of the mean measures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t>
            </a:r>
            <a:r>
              <a:rPr lang="en-US" sz="1200" b="0" i="0" u="none" strike="noStrike" kern="1200" baseline="0" dirty="0" smtClean="0">
                <a:solidFill>
                  <a:schemeClr val="tx1"/>
                </a:solidFill>
                <a:latin typeface="+mn-lt"/>
                <a:ea typeface="+mn-ea"/>
                <a:cs typeface="+mn-cs"/>
              </a:rPr>
              <a:t>If you estimate your expected sampling error with increasingly large samples, you would find that as your sample size increases, sampling error decreases (see Table 5.1). Although reduced sampling error is important, you must also weigh the costs and diminishing returns of obtaining increasingly large samples when deciding on your study’s sample size. In this example, increasing the sample size by 30 people from 10 to 40 cuts the sampling error in half. However, to cut sampling error in half again, you would have to add another 120 people to the sample.</a:t>
            </a:r>
            <a:r>
              <a:rPr lang="en-US" sz="1200" kern="1200" dirty="0" smtClean="0">
                <a:solidFill>
                  <a:schemeClr val="tx1"/>
                </a:solidFill>
                <a:effectLst/>
                <a:latin typeface="+mn-lt"/>
                <a:ea typeface="+mn-ea"/>
                <a:cs typeface="+mn-cs"/>
              </a:rPr>
              <a:t>”</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p. 115</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4A99FBB7-4B6C-4B5C-AB82-AA7608E49EDC}" type="slidenum">
              <a:rPr lang="en-US" smtClean="0"/>
              <a:pPr/>
              <a:t>13</a:t>
            </a:fld>
            <a:endParaRPr lang="en-US"/>
          </a:p>
        </p:txBody>
      </p:sp>
    </p:spTree>
    <p:extLst>
      <p:ext uri="{BB962C8B-B14F-4D97-AF65-F5344CB8AC3E}">
        <p14:creationId xmlns:p14="http://schemas.microsoft.com/office/powerpoint/2010/main" val="27800361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A99FBB7-4B6C-4B5C-AB82-AA7608E49EDC}" type="slidenum">
              <a:rPr lang="en-US" smtClean="0"/>
              <a:pPr/>
              <a:t>14</a:t>
            </a:fld>
            <a:endParaRPr lang="en-US"/>
          </a:p>
        </p:txBody>
      </p:sp>
    </p:spTree>
    <p:extLst>
      <p:ext uri="{BB962C8B-B14F-4D97-AF65-F5344CB8AC3E}">
        <p14:creationId xmlns:p14="http://schemas.microsoft.com/office/powerpoint/2010/main" val="17684810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2999" y="2133600"/>
            <a:ext cx="7318829" cy="1466850"/>
          </a:xfrm>
        </p:spPr>
        <p:txBody>
          <a:bodyPr/>
          <a:lstStyle>
            <a:lvl1pPr>
              <a:defRPr>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645024" y="3886200"/>
            <a:ext cx="5898776" cy="1752600"/>
          </a:xfrm>
        </p:spPr>
        <p:txBody>
          <a:bodyPr/>
          <a:lstStyle>
            <a:lvl1pPr marL="0" indent="0" algn="ctr">
              <a:buNone/>
              <a:defRPr>
                <a:solidFill>
                  <a:srgbClr val="1F497D"/>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7" name="Footer Placeholder 4"/>
          <p:cNvSpPr>
            <a:spLocks noGrp="1"/>
          </p:cNvSpPr>
          <p:nvPr>
            <p:ph type="ftr" sz="quarter" idx="3"/>
          </p:nvPr>
        </p:nvSpPr>
        <p:spPr>
          <a:xfrm>
            <a:off x="914400" y="6465207"/>
            <a:ext cx="7162800" cy="365125"/>
          </a:xfrm>
          <a:prstGeom prst="rect">
            <a:avLst/>
          </a:prstGeom>
        </p:spPr>
        <p:txBody>
          <a:bodyPr vert="horz" lIns="91440" tIns="45720" rIns="91440" bIns="45720" rtlCol="0" anchor="ctr"/>
          <a:lstStyle>
            <a:lvl1pPr algn="ctr">
              <a:defRPr sz="1200">
                <a:solidFill>
                  <a:schemeClr val="bg1"/>
                </a:solidFill>
              </a:defRPr>
            </a:lvl1pPr>
          </a:lstStyle>
          <a:p>
            <a:r>
              <a:rPr lang="en-IN" dirty="0" smtClean="0"/>
              <a:t>Carlson and </a:t>
            </a:r>
            <a:r>
              <a:rPr lang="en-IN" dirty="0" err="1" smtClean="0"/>
              <a:t>Winquist</a:t>
            </a:r>
            <a:r>
              <a:rPr lang="en-IN" dirty="0" smtClean="0"/>
              <a:t>, An Introduction to Statistics: An Active Learning Approach, 4e, SAGE Publishing, 2018. </a:t>
            </a:r>
            <a:endParaRPr lang="en-US" dirty="0"/>
          </a:p>
        </p:txBody>
      </p:sp>
      <p:sp>
        <p:nvSpPr>
          <p:cNvPr id="8" name="Slide Number Placeholder 5"/>
          <p:cNvSpPr>
            <a:spLocks noGrp="1"/>
          </p:cNvSpPr>
          <p:nvPr>
            <p:ph type="sldNum" sz="quarter" idx="4"/>
          </p:nvPr>
        </p:nvSpPr>
        <p:spPr>
          <a:xfrm>
            <a:off x="8458200" y="6461918"/>
            <a:ext cx="609600" cy="365125"/>
          </a:xfrm>
          <a:prstGeom prst="rect">
            <a:avLst/>
          </a:prstGeom>
        </p:spPr>
        <p:txBody>
          <a:bodyPr vert="horz" lIns="91440" tIns="45720" rIns="91440" bIns="45720" rtlCol="0" anchor="ctr"/>
          <a:lstStyle>
            <a:lvl1pPr algn="r">
              <a:defRPr sz="1200" b="1">
                <a:solidFill>
                  <a:schemeClr val="bg1"/>
                </a:solidFill>
              </a:defRPr>
            </a:lvl1pPr>
          </a:lstStyle>
          <a:p>
            <a:fld id="{57791E2C-D482-4158-8F4A-4C0B35475140}" type="slidenum">
              <a:rPr lang="en-US" smtClean="0"/>
              <a:pPr/>
              <a:t>‹#›</a:t>
            </a:fld>
            <a:endParaRPr lang="en-US" dirty="0"/>
          </a:p>
        </p:txBody>
      </p:sp>
    </p:spTree>
    <p:extLst>
      <p:ext uri="{BB962C8B-B14F-4D97-AF65-F5344CB8AC3E}">
        <p14:creationId xmlns:p14="http://schemas.microsoft.com/office/powerpoint/2010/main" val="162924933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2514600" cy="838200"/>
          </a:xfrm>
        </p:spPr>
        <p:txBody>
          <a:bodyPr anchor="b"/>
          <a:lstStyle>
            <a:lvl1pPr algn="l">
              <a:defRPr sz="2000" b="1"/>
            </a:lvl1pPr>
          </a:lstStyle>
          <a:p>
            <a:r>
              <a:rPr lang="en-US" dirty="0" smtClean="0"/>
              <a:t>Click to edit Master title style</a:t>
            </a:r>
            <a:endParaRPr lang="en-US" dirty="0"/>
          </a:p>
        </p:txBody>
      </p:sp>
      <p:sp>
        <p:nvSpPr>
          <p:cNvPr id="3" name="Content Placeholder 2"/>
          <p:cNvSpPr>
            <a:spLocks noGrp="1"/>
          </p:cNvSpPr>
          <p:nvPr>
            <p:ph idx="1"/>
          </p:nvPr>
        </p:nvSpPr>
        <p:spPr>
          <a:xfrm>
            <a:off x="3962400" y="381000"/>
            <a:ext cx="4800600" cy="57451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33400" y="1676400"/>
            <a:ext cx="2514600" cy="33837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Footer Placeholder 4"/>
          <p:cNvSpPr>
            <a:spLocks noGrp="1"/>
          </p:cNvSpPr>
          <p:nvPr>
            <p:ph type="ftr" sz="quarter" idx="3"/>
          </p:nvPr>
        </p:nvSpPr>
        <p:spPr>
          <a:xfrm>
            <a:off x="914400" y="6465207"/>
            <a:ext cx="7162800" cy="365125"/>
          </a:xfrm>
          <a:prstGeom prst="rect">
            <a:avLst/>
          </a:prstGeom>
        </p:spPr>
        <p:txBody>
          <a:bodyPr vert="horz" lIns="91440" tIns="45720" rIns="91440" bIns="45720" rtlCol="0" anchor="ctr"/>
          <a:lstStyle>
            <a:lvl1pPr algn="ctr">
              <a:defRPr sz="1200">
                <a:solidFill>
                  <a:schemeClr val="bg1"/>
                </a:solidFill>
              </a:defRPr>
            </a:lvl1pPr>
          </a:lstStyle>
          <a:p>
            <a:r>
              <a:rPr lang="en-IN" dirty="0" smtClean="0"/>
              <a:t>Carlson and </a:t>
            </a:r>
            <a:r>
              <a:rPr lang="en-IN" dirty="0" err="1" smtClean="0"/>
              <a:t>Winquist</a:t>
            </a:r>
            <a:r>
              <a:rPr lang="en-IN" dirty="0" smtClean="0"/>
              <a:t>, An Introduction to Statistics: An Active Learning Approach, 4e, SAGE Publishing, 2018. </a:t>
            </a:r>
            <a:endParaRPr lang="en-US" dirty="0"/>
          </a:p>
        </p:txBody>
      </p:sp>
      <p:sp>
        <p:nvSpPr>
          <p:cNvPr id="9" name="Slide Number Placeholder 5"/>
          <p:cNvSpPr>
            <a:spLocks noGrp="1"/>
          </p:cNvSpPr>
          <p:nvPr>
            <p:ph type="sldNum" sz="quarter" idx="4"/>
          </p:nvPr>
        </p:nvSpPr>
        <p:spPr>
          <a:xfrm>
            <a:off x="8458200" y="6461918"/>
            <a:ext cx="609600" cy="365125"/>
          </a:xfrm>
          <a:prstGeom prst="rect">
            <a:avLst/>
          </a:prstGeom>
        </p:spPr>
        <p:txBody>
          <a:bodyPr vert="horz" lIns="91440" tIns="45720" rIns="91440" bIns="45720" rtlCol="0" anchor="ctr"/>
          <a:lstStyle>
            <a:lvl1pPr algn="r">
              <a:defRPr sz="1200" b="1">
                <a:solidFill>
                  <a:schemeClr val="bg1"/>
                </a:solidFill>
              </a:defRPr>
            </a:lvl1pPr>
          </a:lstStyle>
          <a:p>
            <a:fld id="{57791E2C-D482-4158-8F4A-4C0B35475140}" type="slidenum">
              <a:rPr lang="en-US" smtClean="0"/>
              <a:pPr/>
              <a:t>‹#›</a:t>
            </a:fld>
            <a:endParaRPr lang="en-US" dirty="0"/>
          </a:p>
        </p:txBody>
      </p:sp>
    </p:spTree>
    <p:extLst>
      <p:ext uri="{BB962C8B-B14F-4D97-AF65-F5344CB8AC3E}">
        <p14:creationId xmlns:p14="http://schemas.microsoft.com/office/powerpoint/2010/main" val="3387388990"/>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8800" y="5334000"/>
            <a:ext cx="7543800" cy="457200"/>
          </a:xfrm>
        </p:spPr>
        <p:txBody>
          <a:bodyPr anchor="b"/>
          <a:lstStyle>
            <a:lvl1pPr algn="ctr">
              <a:defRPr sz="2000" b="1"/>
            </a:lvl1pPr>
          </a:lstStyle>
          <a:p>
            <a:r>
              <a:rPr lang="en-US" dirty="0" smtClean="0"/>
              <a:t>Click to edit Master title style</a:t>
            </a:r>
            <a:endParaRPr lang="en-US" dirty="0"/>
          </a:p>
        </p:txBody>
      </p:sp>
      <p:sp>
        <p:nvSpPr>
          <p:cNvPr id="3" name="Picture Placeholder 2"/>
          <p:cNvSpPr>
            <a:spLocks noGrp="1"/>
          </p:cNvSpPr>
          <p:nvPr>
            <p:ph type="pic" idx="1"/>
          </p:nvPr>
        </p:nvSpPr>
        <p:spPr>
          <a:xfrm>
            <a:off x="558800" y="152400"/>
            <a:ext cx="7543800" cy="5181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8" name="Footer Placeholder 4"/>
          <p:cNvSpPr>
            <a:spLocks noGrp="1"/>
          </p:cNvSpPr>
          <p:nvPr>
            <p:ph type="ftr" sz="quarter" idx="3"/>
          </p:nvPr>
        </p:nvSpPr>
        <p:spPr>
          <a:xfrm>
            <a:off x="914400" y="6465207"/>
            <a:ext cx="7162800" cy="365125"/>
          </a:xfrm>
          <a:prstGeom prst="rect">
            <a:avLst/>
          </a:prstGeom>
        </p:spPr>
        <p:txBody>
          <a:bodyPr vert="horz" lIns="91440" tIns="45720" rIns="91440" bIns="45720" rtlCol="0" anchor="ctr"/>
          <a:lstStyle>
            <a:lvl1pPr algn="ctr">
              <a:defRPr sz="1200">
                <a:solidFill>
                  <a:schemeClr val="bg1"/>
                </a:solidFill>
              </a:defRPr>
            </a:lvl1pPr>
          </a:lstStyle>
          <a:p>
            <a:r>
              <a:rPr lang="en-IN" dirty="0" smtClean="0"/>
              <a:t>Carlson and </a:t>
            </a:r>
            <a:r>
              <a:rPr lang="en-IN" dirty="0" err="1" smtClean="0"/>
              <a:t>Winquist</a:t>
            </a:r>
            <a:r>
              <a:rPr lang="en-IN" dirty="0" smtClean="0"/>
              <a:t>, An Introduction to Statistics: An Active Learning Approach, 4e, SAGE Publishing, 2018. </a:t>
            </a:r>
            <a:endParaRPr lang="en-US" dirty="0"/>
          </a:p>
        </p:txBody>
      </p:sp>
      <p:sp>
        <p:nvSpPr>
          <p:cNvPr id="9" name="Slide Number Placeholder 5"/>
          <p:cNvSpPr>
            <a:spLocks noGrp="1"/>
          </p:cNvSpPr>
          <p:nvPr>
            <p:ph type="sldNum" sz="quarter" idx="4"/>
          </p:nvPr>
        </p:nvSpPr>
        <p:spPr>
          <a:xfrm>
            <a:off x="8458200" y="6461918"/>
            <a:ext cx="609600" cy="365125"/>
          </a:xfrm>
          <a:prstGeom prst="rect">
            <a:avLst/>
          </a:prstGeom>
        </p:spPr>
        <p:txBody>
          <a:bodyPr vert="horz" lIns="91440" tIns="45720" rIns="91440" bIns="45720" rtlCol="0" anchor="ctr"/>
          <a:lstStyle>
            <a:lvl1pPr algn="r">
              <a:defRPr sz="1200" b="1">
                <a:solidFill>
                  <a:schemeClr val="bg1"/>
                </a:solidFill>
              </a:defRPr>
            </a:lvl1pPr>
          </a:lstStyle>
          <a:p>
            <a:fld id="{57791E2C-D482-4158-8F4A-4C0B35475140}" type="slidenum">
              <a:rPr lang="en-US" smtClean="0"/>
              <a:pPr/>
              <a:t>‹#›</a:t>
            </a:fld>
            <a:endParaRPr lang="en-US" dirty="0"/>
          </a:p>
        </p:txBody>
      </p:sp>
    </p:spTree>
    <p:extLst>
      <p:ext uri="{BB962C8B-B14F-4D97-AF65-F5344CB8AC3E}">
        <p14:creationId xmlns:p14="http://schemas.microsoft.com/office/powerpoint/2010/main" val="2823919934"/>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Footer Placeholder 4"/>
          <p:cNvSpPr>
            <a:spLocks noGrp="1"/>
          </p:cNvSpPr>
          <p:nvPr>
            <p:ph type="ftr" sz="quarter" idx="3"/>
          </p:nvPr>
        </p:nvSpPr>
        <p:spPr>
          <a:xfrm>
            <a:off x="914400" y="6465207"/>
            <a:ext cx="7162800" cy="365125"/>
          </a:xfrm>
          <a:prstGeom prst="rect">
            <a:avLst/>
          </a:prstGeom>
        </p:spPr>
        <p:txBody>
          <a:bodyPr vert="horz" lIns="91440" tIns="45720" rIns="91440" bIns="45720" rtlCol="0" anchor="ctr"/>
          <a:lstStyle>
            <a:lvl1pPr algn="ctr">
              <a:defRPr sz="1200">
                <a:solidFill>
                  <a:schemeClr val="bg1"/>
                </a:solidFill>
              </a:defRPr>
            </a:lvl1pPr>
          </a:lstStyle>
          <a:p>
            <a:r>
              <a:rPr lang="en-IN" dirty="0" smtClean="0"/>
              <a:t>Carlson and </a:t>
            </a:r>
            <a:r>
              <a:rPr lang="en-IN" dirty="0" err="1" smtClean="0"/>
              <a:t>Winquist</a:t>
            </a:r>
            <a:r>
              <a:rPr lang="en-IN" dirty="0" smtClean="0"/>
              <a:t>, An Introduction to Statistics: An Active Learning Approach, 4e, SAGE Publishing, 2018. </a:t>
            </a:r>
            <a:endParaRPr lang="en-US" dirty="0"/>
          </a:p>
        </p:txBody>
      </p:sp>
      <p:sp>
        <p:nvSpPr>
          <p:cNvPr id="8" name="Slide Number Placeholder 5"/>
          <p:cNvSpPr>
            <a:spLocks noGrp="1"/>
          </p:cNvSpPr>
          <p:nvPr>
            <p:ph type="sldNum" sz="quarter" idx="4"/>
          </p:nvPr>
        </p:nvSpPr>
        <p:spPr>
          <a:xfrm>
            <a:off x="8458200" y="6461918"/>
            <a:ext cx="609600" cy="365125"/>
          </a:xfrm>
          <a:prstGeom prst="rect">
            <a:avLst/>
          </a:prstGeom>
        </p:spPr>
        <p:txBody>
          <a:bodyPr vert="horz" lIns="91440" tIns="45720" rIns="91440" bIns="45720" rtlCol="0" anchor="ctr"/>
          <a:lstStyle>
            <a:lvl1pPr algn="r">
              <a:defRPr sz="1200" b="1">
                <a:solidFill>
                  <a:schemeClr val="bg1"/>
                </a:solidFill>
              </a:defRPr>
            </a:lvl1pPr>
          </a:lstStyle>
          <a:p>
            <a:fld id="{57791E2C-D482-4158-8F4A-4C0B35475140}" type="slidenum">
              <a:rPr lang="en-US" smtClean="0"/>
              <a:pPr/>
              <a:t>‹#›</a:t>
            </a:fld>
            <a:endParaRPr lang="en-US" dirty="0"/>
          </a:p>
        </p:txBody>
      </p:sp>
    </p:spTree>
    <p:extLst>
      <p:ext uri="{BB962C8B-B14F-4D97-AF65-F5344CB8AC3E}">
        <p14:creationId xmlns:p14="http://schemas.microsoft.com/office/powerpoint/2010/main" val="31163440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with 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8763000" cy="1143000"/>
          </a:xfrm>
        </p:spPr>
        <p:txBody>
          <a:bodyPr/>
          <a:lstStyle>
            <a:lvl1pPr algn="ctr">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0" y="1447800"/>
            <a:ext cx="8229600" cy="46482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Footer Placeholder 4"/>
          <p:cNvSpPr>
            <a:spLocks noGrp="1"/>
          </p:cNvSpPr>
          <p:nvPr>
            <p:ph type="ftr" sz="quarter" idx="3"/>
          </p:nvPr>
        </p:nvSpPr>
        <p:spPr>
          <a:xfrm>
            <a:off x="914400" y="6465207"/>
            <a:ext cx="7162800" cy="365125"/>
          </a:xfrm>
          <a:prstGeom prst="rect">
            <a:avLst/>
          </a:prstGeom>
        </p:spPr>
        <p:txBody>
          <a:bodyPr vert="horz" lIns="91440" tIns="45720" rIns="91440" bIns="45720" rtlCol="0" anchor="ctr"/>
          <a:lstStyle>
            <a:lvl1pPr algn="ctr">
              <a:defRPr sz="1200">
                <a:solidFill>
                  <a:schemeClr val="bg1"/>
                </a:solidFill>
              </a:defRPr>
            </a:lvl1pPr>
          </a:lstStyle>
          <a:p>
            <a:r>
              <a:rPr lang="en-IN" dirty="0" smtClean="0"/>
              <a:t>Carlson and </a:t>
            </a:r>
            <a:r>
              <a:rPr lang="en-IN" dirty="0" err="1" smtClean="0"/>
              <a:t>Winquist</a:t>
            </a:r>
            <a:r>
              <a:rPr lang="en-IN" dirty="0" smtClean="0"/>
              <a:t>, An Introduction to Statistics: An Active Learning Approach, 4e, SAGE Publishing, 2018. </a:t>
            </a:r>
            <a:endParaRPr lang="en-US" dirty="0"/>
          </a:p>
        </p:txBody>
      </p:sp>
      <p:sp>
        <p:nvSpPr>
          <p:cNvPr id="8" name="Slide Number Placeholder 5"/>
          <p:cNvSpPr>
            <a:spLocks noGrp="1"/>
          </p:cNvSpPr>
          <p:nvPr>
            <p:ph type="sldNum" sz="quarter" idx="4"/>
          </p:nvPr>
        </p:nvSpPr>
        <p:spPr>
          <a:xfrm>
            <a:off x="8458200" y="6461918"/>
            <a:ext cx="609600" cy="365125"/>
          </a:xfrm>
          <a:prstGeom prst="rect">
            <a:avLst/>
          </a:prstGeom>
        </p:spPr>
        <p:txBody>
          <a:bodyPr vert="horz" lIns="91440" tIns="45720" rIns="91440" bIns="45720" rtlCol="0" anchor="ctr"/>
          <a:lstStyle>
            <a:lvl1pPr algn="r">
              <a:defRPr sz="1200" b="1">
                <a:solidFill>
                  <a:schemeClr val="bg1"/>
                </a:solidFill>
              </a:defRPr>
            </a:lvl1pPr>
          </a:lstStyle>
          <a:p>
            <a:fld id="{57791E2C-D482-4158-8F4A-4C0B35475140}" type="slidenum">
              <a:rPr lang="en-US" smtClean="0"/>
              <a:pPr/>
              <a:t>‹#›</a:t>
            </a:fld>
            <a:endParaRPr lang="en-US" dirty="0"/>
          </a:p>
        </p:txBody>
      </p:sp>
    </p:spTree>
    <p:extLst>
      <p:ext uri="{BB962C8B-B14F-4D97-AF65-F5344CB8AC3E}">
        <p14:creationId xmlns:p14="http://schemas.microsoft.com/office/powerpoint/2010/main" val="252702861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14400" y="3176587"/>
            <a:ext cx="6970713" cy="1362075"/>
          </a:xfrm>
        </p:spPr>
        <p:txBody>
          <a:bodyPr anchor="t"/>
          <a:lstStyle>
            <a:lvl1pPr algn="ctr">
              <a:defRPr sz="4000" b="1" cap="none">
                <a:solidFill>
                  <a:srgbClr val="1F497D"/>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914400" y="1676400"/>
            <a:ext cx="6970713" cy="1500187"/>
          </a:xfrm>
        </p:spPr>
        <p:txBody>
          <a:bodyPr anchor="b"/>
          <a:lstStyle>
            <a:lvl1pPr marL="0" indent="0" algn="ctr">
              <a:buNone/>
              <a:defRPr sz="2000">
                <a:solidFill>
                  <a:srgbClr val="F47B4E"/>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7" name="Footer Placeholder 4"/>
          <p:cNvSpPr>
            <a:spLocks noGrp="1"/>
          </p:cNvSpPr>
          <p:nvPr>
            <p:ph type="ftr" sz="quarter" idx="3"/>
          </p:nvPr>
        </p:nvSpPr>
        <p:spPr>
          <a:xfrm>
            <a:off x="914400" y="6465207"/>
            <a:ext cx="7162800" cy="365125"/>
          </a:xfrm>
          <a:prstGeom prst="rect">
            <a:avLst/>
          </a:prstGeom>
        </p:spPr>
        <p:txBody>
          <a:bodyPr vert="horz" lIns="91440" tIns="45720" rIns="91440" bIns="45720" rtlCol="0" anchor="ctr"/>
          <a:lstStyle>
            <a:lvl1pPr algn="ctr">
              <a:defRPr sz="1200">
                <a:solidFill>
                  <a:schemeClr val="bg1"/>
                </a:solidFill>
              </a:defRPr>
            </a:lvl1pPr>
          </a:lstStyle>
          <a:p>
            <a:r>
              <a:rPr lang="en-IN" dirty="0" smtClean="0"/>
              <a:t>Carlson and </a:t>
            </a:r>
            <a:r>
              <a:rPr lang="en-IN" dirty="0" err="1" smtClean="0"/>
              <a:t>Winquist</a:t>
            </a:r>
            <a:r>
              <a:rPr lang="en-IN" dirty="0" smtClean="0"/>
              <a:t>, An Introduction to Statistics: An Active Learning Approach, 4e, SAGE Publishing, 2018. </a:t>
            </a:r>
            <a:endParaRPr lang="en-US" dirty="0"/>
          </a:p>
        </p:txBody>
      </p:sp>
      <p:sp>
        <p:nvSpPr>
          <p:cNvPr id="8" name="Slide Number Placeholder 5"/>
          <p:cNvSpPr>
            <a:spLocks noGrp="1"/>
          </p:cNvSpPr>
          <p:nvPr>
            <p:ph type="sldNum" sz="quarter" idx="4"/>
          </p:nvPr>
        </p:nvSpPr>
        <p:spPr>
          <a:xfrm>
            <a:off x="8458200" y="6461918"/>
            <a:ext cx="609600" cy="365125"/>
          </a:xfrm>
          <a:prstGeom prst="rect">
            <a:avLst/>
          </a:prstGeom>
        </p:spPr>
        <p:txBody>
          <a:bodyPr vert="horz" lIns="91440" tIns="45720" rIns="91440" bIns="45720" rtlCol="0" anchor="ctr"/>
          <a:lstStyle>
            <a:lvl1pPr algn="r">
              <a:defRPr sz="1200" b="1">
                <a:solidFill>
                  <a:schemeClr val="bg1"/>
                </a:solidFill>
              </a:defRPr>
            </a:lvl1pPr>
          </a:lstStyle>
          <a:p>
            <a:fld id="{57791E2C-D482-4158-8F4A-4C0B35475140}" type="slidenum">
              <a:rPr lang="en-US" smtClean="0"/>
              <a:pPr/>
              <a:t>‹#›</a:t>
            </a:fld>
            <a:endParaRPr lang="en-US" dirty="0"/>
          </a:p>
        </p:txBody>
      </p:sp>
    </p:spTree>
    <p:extLst>
      <p:ext uri="{BB962C8B-B14F-4D97-AF65-F5344CB8AC3E}">
        <p14:creationId xmlns:p14="http://schemas.microsoft.com/office/powerpoint/2010/main" val="1253851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smtClean="0"/>
              <a:t>Click to edit Master title style</a:t>
            </a:r>
            <a:endParaRPr lang="en-US" dirty="0"/>
          </a:p>
        </p:txBody>
      </p:sp>
      <p:sp>
        <p:nvSpPr>
          <p:cNvPr id="3" name="Content Placeholder 2"/>
          <p:cNvSpPr>
            <a:spLocks noGrp="1"/>
          </p:cNvSpPr>
          <p:nvPr>
            <p:ph sz="half" idx="1"/>
          </p:nvPr>
        </p:nvSpPr>
        <p:spPr>
          <a:xfrm>
            <a:off x="533400" y="1600200"/>
            <a:ext cx="38100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965700" y="1600200"/>
            <a:ext cx="37211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Footer Placeholder 4"/>
          <p:cNvSpPr>
            <a:spLocks noGrp="1"/>
          </p:cNvSpPr>
          <p:nvPr>
            <p:ph type="ftr" sz="quarter" idx="3"/>
          </p:nvPr>
        </p:nvSpPr>
        <p:spPr>
          <a:xfrm>
            <a:off x="914400" y="6465207"/>
            <a:ext cx="7162800" cy="365125"/>
          </a:xfrm>
          <a:prstGeom prst="rect">
            <a:avLst/>
          </a:prstGeom>
        </p:spPr>
        <p:txBody>
          <a:bodyPr vert="horz" lIns="91440" tIns="45720" rIns="91440" bIns="45720" rtlCol="0" anchor="ctr"/>
          <a:lstStyle>
            <a:lvl1pPr algn="ctr">
              <a:defRPr sz="1200">
                <a:solidFill>
                  <a:schemeClr val="bg1"/>
                </a:solidFill>
              </a:defRPr>
            </a:lvl1pPr>
          </a:lstStyle>
          <a:p>
            <a:r>
              <a:rPr lang="en-IN" dirty="0" smtClean="0"/>
              <a:t>Carlson and </a:t>
            </a:r>
            <a:r>
              <a:rPr lang="en-IN" dirty="0" err="1" smtClean="0"/>
              <a:t>Winquist</a:t>
            </a:r>
            <a:r>
              <a:rPr lang="en-IN" dirty="0" smtClean="0"/>
              <a:t>, An Introduction to Statistics: An Active Learning Approach, 4e, SAGE Publishing, 2018. </a:t>
            </a:r>
            <a:endParaRPr lang="en-US" dirty="0"/>
          </a:p>
        </p:txBody>
      </p:sp>
      <p:sp>
        <p:nvSpPr>
          <p:cNvPr id="9" name="Slide Number Placeholder 5"/>
          <p:cNvSpPr>
            <a:spLocks noGrp="1"/>
          </p:cNvSpPr>
          <p:nvPr>
            <p:ph type="sldNum" sz="quarter" idx="4"/>
          </p:nvPr>
        </p:nvSpPr>
        <p:spPr>
          <a:xfrm>
            <a:off x="8458200" y="6461918"/>
            <a:ext cx="609600" cy="365125"/>
          </a:xfrm>
          <a:prstGeom prst="rect">
            <a:avLst/>
          </a:prstGeom>
        </p:spPr>
        <p:txBody>
          <a:bodyPr vert="horz" lIns="91440" tIns="45720" rIns="91440" bIns="45720" rtlCol="0" anchor="ctr"/>
          <a:lstStyle>
            <a:lvl1pPr algn="r">
              <a:defRPr sz="1200" b="1">
                <a:solidFill>
                  <a:schemeClr val="bg1"/>
                </a:solidFill>
              </a:defRPr>
            </a:lvl1pPr>
          </a:lstStyle>
          <a:p>
            <a:fld id="{57791E2C-D482-4158-8F4A-4C0B35475140}" type="slidenum">
              <a:rPr lang="en-US" smtClean="0"/>
              <a:pPr/>
              <a:t>‹#›</a:t>
            </a:fld>
            <a:endParaRPr lang="en-US" dirty="0"/>
          </a:p>
        </p:txBody>
      </p:sp>
    </p:spTree>
    <p:extLst>
      <p:ext uri="{BB962C8B-B14F-4D97-AF65-F5344CB8AC3E}">
        <p14:creationId xmlns:p14="http://schemas.microsoft.com/office/powerpoint/2010/main" val="357075994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685800" y="1535113"/>
            <a:ext cx="373380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685800" y="2174875"/>
            <a:ext cx="37338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5029200" y="1535113"/>
            <a:ext cx="365760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29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Footer Placeholder 4"/>
          <p:cNvSpPr>
            <a:spLocks noGrp="1"/>
          </p:cNvSpPr>
          <p:nvPr>
            <p:ph type="ftr" sz="quarter" idx="10"/>
          </p:nvPr>
        </p:nvSpPr>
        <p:spPr>
          <a:xfrm>
            <a:off x="914400" y="6465207"/>
            <a:ext cx="7162800" cy="365125"/>
          </a:xfrm>
          <a:prstGeom prst="rect">
            <a:avLst/>
          </a:prstGeom>
        </p:spPr>
        <p:txBody>
          <a:bodyPr vert="horz" lIns="91440" tIns="45720" rIns="91440" bIns="45720" rtlCol="0" anchor="ctr"/>
          <a:lstStyle>
            <a:lvl1pPr algn="ctr">
              <a:defRPr sz="1200">
                <a:solidFill>
                  <a:schemeClr val="bg1"/>
                </a:solidFill>
              </a:defRPr>
            </a:lvl1pPr>
          </a:lstStyle>
          <a:p>
            <a:r>
              <a:rPr lang="en-IN" dirty="0" smtClean="0"/>
              <a:t>Carlson and </a:t>
            </a:r>
            <a:r>
              <a:rPr lang="en-IN" dirty="0" err="1" smtClean="0"/>
              <a:t>Winquist</a:t>
            </a:r>
            <a:r>
              <a:rPr lang="en-IN" dirty="0" smtClean="0"/>
              <a:t>, An Introduction to Statistics: An Active Learning Approach, 4e, SAGE Publishing, 2018. </a:t>
            </a:r>
            <a:endParaRPr lang="en-US" dirty="0"/>
          </a:p>
        </p:txBody>
      </p:sp>
      <p:sp>
        <p:nvSpPr>
          <p:cNvPr id="11" name="Slide Number Placeholder 5"/>
          <p:cNvSpPr>
            <a:spLocks noGrp="1"/>
          </p:cNvSpPr>
          <p:nvPr>
            <p:ph type="sldNum" sz="quarter" idx="11"/>
          </p:nvPr>
        </p:nvSpPr>
        <p:spPr>
          <a:xfrm>
            <a:off x="8458200" y="6461918"/>
            <a:ext cx="609600" cy="365125"/>
          </a:xfrm>
          <a:prstGeom prst="rect">
            <a:avLst/>
          </a:prstGeom>
        </p:spPr>
        <p:txBody>
          <a:bodyPr vert="horz" lIns="91440" tIns="45720" rIns="91440" bIns="45720" rtlCol="0" anchor="ctr"/>
          <a:lstStyle>
            <a:lvl1pPr algn="r">
              <a:defRPr sz="1200" b="1">
                <a:solidFill>
                  <a:schemeClr val="bg1"/>
                </a:solidFill>
              </a:defRPr>
            </a:lvl1pPr>
          </a:lstStyle>
          <a:p>
            <a:fld id="{57791E2C-D482-4158-8F4A-4C0B35475140}" type="slidenum">
              <a:rPr lang="en-US" smtClean="0"/>
              <a:pPr/>
              <a:t>‹#›</a:t>
            </a:fld>
            <a:endParaRPr lang="en-US" dirty="0"/>
          </a:p>
        </p:txBody>
      </p:sp>
    </p:spTree>
    <p:extLst>
      <p:ext uri="{BB962C8B-B14F-4D97-AF65-F5344CB8AC3E}">
        <p14:creationId xmlns:p14="http://schemas.microsoft.com/office/powerpoint/2010/main" val="1216333559"/>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smtClean="0"/>
              <a:t>Click to edit Master title style</a:t>
            </a:r>
            <a:endParaRPr lang="en-US" dirty="0"/>
          </a:p>
        </p:txBody>
      </p:sp>
      <p:sp>
        <p:nvSpPr>
          <p:cNvPr id="6" name="Footer Placeholder 4"/>
          <p:cNvSpPr>
            <a:spLocks noGrp="1"/>
          </p:cNvSpPr>
          <p:nvPr>
            <p:ph type="ftr" sz="quarter" idx="3"/>
          </p:nvPr>
        </p:nvSpPr>
        <p:spPr>
          <a:xfrm>
            <a:off x="914400" y="6465207"/>
            <a:ext cx="7162800" cy="365125"/>
          </a:xfrm>
          <a:prstGeom prst="rect">
            <a:avLst/>
          </a:prstGeom>
        </p:spPr>
        <p:txBody>
          <a:bodyPr vert="horz" lIns="91440" tIns="45720" rIns="91440" bIns="45720" rtlCol="0" anchor="ctr"/>
          <a:lstStyle>
            <a:lvl1pPr algn="ctr">
              <a:defRPr sz="1200">
                <a:solidFill>
                  <a:schemeClr val="bg1"/>
                </a:solidFill>
              </a:defRPr>
            </a:lvl1pPr>
          </a:lstStyle>
          <a:p>
            <a:r>
              <a:rPr lang="en-IN" dirty="0" smtClean="0"/>
              <a:t>Carlson and </a:t>
            </a:r>
            <a:r>
              <a:rPr lang="en-IN" dirty="0" err="1" smtClean="0"/>
              <a:t>Winquist</a:t>
            </a:r>
            <a:r>
              <a:rPr lang="en-IN" dirty="0" smtClean="0"/>
              <a:t>, An Introduction to Statistics: An Active Learning Approach, 4e, SAGE Publishing, 2018. </a:t>
            </a:r>
            <a:endParaRPr lang="en-US" dirty="0"/>
          </a:p>
        </p:txBody>
      </p:sp>
      <p:sp>
        <p:nvSpPr>
          <p:cNvPr id="7" name="Slide Number Placeholder 5"/>
          <p:cNvSpPr>
            <a:spLocks noGrp="1"/>
          </p:cNvSpPr>
          <p:nvPr>
            <p:ph type="sldNum" sz="quarter" idx="4"/>
          </p:nvPr>
        </p:nvSpPr>
        <p:spPr>
          <a:xfrm>
            <a:off x="8458200" y="6461918"/>
            <a:ext cx="609600" cy="365125"/>
          </a:xfrm>
          <a:prstGeom prst="rect">
            <a:avLst/>
          </a:prstGeom>
        </p:spPr>
        <p:txBody>
          <a:bodyPr vert="horz" lIns="91440" tIns="45720" rIns="91440" bIns="45720" rtlCol="0" anchor="ctr"/>
          <a:lstStyle>
            <a:lvl1pPr algn="r">
              <a:defRPr sz="1200" b="1">
                <a:solidFill>
                  <a:schemeClr val="bg1"/>
                </a:solidFill>
              </a:defRPr>
            </a:lvl1pPr>
          </a:lstStyle>
          <a:p>
            <a:fld id="{57791E2C-D482-4158-8F4A-4C0B35475140}" type="slidenum">
              <a:rPr lang="en-US" smtClean="0"/>
              <a:pPr/>
              <a:t>‹#›</a:t>
            </a:fld>
            <a:endParaRPr lang="en-US" dirty="0"/>
          </a:p>
        </p:txBody>
      </p:sp>
    </p:spTree>
    <p:extLst>
      <p:ext uri="{BB962C8B-B14F-4D97-AF65-F5344CB8AC3E}">
        <p14:creationId xmlns:p14="http://schemas.microsoft.com/office/powerpoint/2010/main" val="204565154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a:xfrm>
            <a:off x="914400" y="6465207"/>
            <a:ext cx="7162800" cy="365125"/>
          </a:xfrm>
          <a:prstGeom prst="rect">
            <a:avLst/>
          </a:prstGeom>
        </p:spPr>
        <p:txBody>
          <a:bodyPr vert="horz" lIns="91440" tIns="45720" rIns="91440" bIns="45720" rtlCol="0" anchor="ctr"/>
          <a:lstStyle>
            <a:lvl1pPr algn="ctr">
              <a:defRPr sz="1200">
                <a:solidFill>
                  <a:schemeClr val="bg1"/>
                </a:solidFill>
              </a:defRPr>
            </a:lvl1pPr>
          </a:lstStyle>
          <a:p>
            <a:r>
              <a:rPr lang="en-IN" dirty="0" smtClean="0"/>
              <a:t>Carlson and </a:t>
            </a:r>
            <a:r>
              <a:rPr lang="en-IN" dirty="0" err="1" smtClean="0"/>
              <a:t>Winquist</a:t>
            </a:r>
            <a:r>
              <a:rPr lang="en-IN" dirty="0" smtClean="0"/>
              <a:t>, An Introduction to Statistics: An Active Learning Approach, 4e, SAGE Publishing, 2018. </a:t>
            </a:r>
            <a:endParaRPr lang="en-US" dirty="0"/>
          </a:p>
        </p:txBody>
      </p:sp>
      <p:sp>
        <p:nvSpPr>
          <p:cNvPr id="6" name="Slide Number Placeholder 5"/>
          <p:cNvSpPr>
            <a:spLocks noGrp="1"/>
          </p:cNvSpPr>
          <p:nvPr>
            <p:ph type="sldNum" sz="quarter" idx="4"/>
          </p:nvPr>
        </p:nvSpPr>
        <p:spPr>
          <a:xfrm>
            <a:off x="8458200" y="6461918"/>
            <a:ext cx="609600" cy="365125"/>
          </a:xfrm>
          <a:prstGeom prst="rect">
            <a:avLst/>
          </a:prstGeom>
        </p:spPr>
        <p:txBody>
          <a:bodyPr vert="horz" lIns="91440" tIns="45720" rIns="91440" bIns="45720" rtlCol="0" anchor="ctr"/>
          <a:lstStyle>
            <a:lvl1pPr algn="r">
              <a:defRPr sz="1200" b="1">
                <a:solidFill>
                  <a:schemeClr val="bg1"/>
                </a:solidFill>
              </a:defRPr>
            </a:lvl1pPr>
          </a:lstStyle>
          <a:p>
            <a:fld id="{57791E2C-D482-4158-8F4A-4C0B35475140}" type="slidenum">
              <a:rPr lang="en-US" smtClean="0"/>
              <a:pPr/>
              <a:t>‹#›</a:t>
            </a:fld>
            <a:endParaRPr lang="en-US" dirty="0"/>
          </a:p>
        </p:txBody>
      </p:sp>
    </p:spTree>
    <p:extLst>
      <p:ext uri="{BB962C8B-B14F-4D97-AF65-F5344CB8AC3E}">
        <p14:creationId xmlns:p14="http://schemas.microsoft.com/office/powerpoint/2010/main" val="126343338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without Footer">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2511954899"/>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Rectangle 9"/>
          <p:cNvSpPr/>
          <p:nvPr userDrawn="1"/>
        </p:nvSpPr>
        <p:spPr>
          <a:xfrm>
            <a:off x="0" y="6430963"/>
            <a:ext cx="9144000" cy="427037"/>
          </a:xfrm>
          <a:prstGeom prst="rect">
            <a:avLst/>
          </a:prstGeom>
          <a:solidFill>
            <a:srgbClr val="F47B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p:cNvSpPr/>
          <p:nvPr userDrawn="1"/>
        </p:nvSpPr>
        <p:spPr>
          <a:xfrm>
            <a:off x="0" y="0"/>
            <a:ext cx="9144000" cy="1295400"/>
          </a:xfrm>
          <a:prstGeom prst="rect">
            <a:avLst/>
          </a:prstGeom>
          <a:solidFill>
            <a:srgbClr val="F47B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Placeholder 1"/>
          <p:cNvSpPr>
            <a:spLocks noGrp="1"/>
          </p:cNvSpPr>
          <p:nvPr>
            <p:ph type="title"/>
          </p:nvPr>
        </p:nvSpPr>
        <p:spPr>
          <a:xfrm>
            <a:off x="76200" y="114300"/>
            <a:ext cx="8991600" cy="10668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33400" y="1600200"/>
            <a:ext cx="81534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Footer Placeholder 4"/>
          <p:cNvSpPr>
            <a:spLocks noGrp="1"/>
          </p:cNvSpPr>
          <p:nvPr>
            <p:ph type="ftr" sz="quarter" idx="3"/>
          </p:nvPr>
        </p:nvSpPr>
        <p:spPr>
          <a:xfrm>
            <a:off x="914400" y="6465207"/>
            <a:ext cx="7162800" cy="365125"/>
          </a:xfrm>
          <a:prstGeom prst="rect">
            <a:avLst/>
          </a:prstGeom>
        </p:spPr>
        <p:txBody>
          <a:bodyPr vert="horz" lIns="91440" tIns="45720" rIns="91440" bIns="45720" rtlCol="0" anchor="ctr"/>
          <a:lstStyle>
            <a:lvl1pPr algn="ctr">
              <a:defRPr sz="1200">
                <a:solidFill>
                  <a:schemeClr val="bg1"/>
                </a:solidFill>
              </a:defRPr>
            </a:lvl1pPr>
          </a:lstStyle>
          <a:p>
            <a:r>
              <a:rPr lang="en-IN" dirty="0" smtClean="0"/>
              <a:t>Carlson and </a:t>
            </a:r>
            <a:r>
              <a:rPr lang="en-IN" dirty="0" err="1" smtClean="0"/>
              <a:t>Winquist</a:t>
            </a:r>
            <a:r>
              <a:rPr lang="en-IN" dirty="0" smtClean="0"/>
              <a:t>, An Introduction to Statistics: An Active Learning Approach, 4e, SAGE Publishing, 2018. </a:t>
            </a:r>
            <a:endParaRPr lang="en-US" dirty="0"/>
          </a:p>
        </p:txBody>
      </p:sp>
      <p:sp>
        <p:nvSpPr>
          <p:cNvPr id="6" name="Slide Number Placeholder 5"/>
          <p:cNvSpPr>
            <a:spLocks noGrp="1"/>
          </p:cNvSpPr>
          <p:nvPr>
            <p:ph type="sldNum" sz="quarter" idx="4"/>
          </p:nvPr>
        </p:nvSpPr>
        <p:spPr>
          <a:xfrm>
            <a:off x="8458200" y="6461918"/>
            <a:ext cx="609600" cy="365125"/>
          </a:xfrm>
          <a:prstGeom prst="rect">
            <a:avLst/>
          </a:prstGeom>
        </p:spPr>
        <p:txBody>
          <a:bodyPr vert="horz" lIns="91440" tIns="45720" rIns="91440" bIns="45720" rtlCol="0" anchor="ctr"/>
          <a:lstStyle>
            <a:lvl1pPr algn="r">
              <a:defRPr sz="1200" b="1">
                <a:solidFill>
                  <a:schemeClr val="bg1"/>
                </a:solidFill>
              </a:defRPr>
            </a:lvl1pPr>
          </a:lstStyle>
          <a:p>
            <a:fld id="{57791E2C-D482-4158-8F4A-4C0B35475140}" type="slidenum">
              <a:rPr lang="en-US" smtClean="0"/>
              <a:pPr/>
              <a:t>‹#›</a:t>
            </a:fld>
            <a:endParaRPr lang="en-US" dirty="0"/>
          </a:p>
        </p:txBody>
      </p:sp>
    </p:spTree>
    <p:extLst>
      <p:ext uri="{BB962C8B-B14F-4D97-AF65-F5344CB8AC3E}">
        <p14:creationId xmlns:p14="http://schemas.microsoft.com/office/powerpoint/2010/main" val="17211472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hf hdr="0" dt="0"/>
  <p:txStyles>
    <p:titleStyle>
      <a:lvl1pPr algn="ctr" defTabSz="914400" rtl="0" eaLnBrk="1" latinLnBrk="0" hangingPunct="1">
        <a:spcBef>
          <a:spcPct val="0"/>
        </a:spcBef>
        <a:buNone/>
        <a:defRPr sz="4400" kern="1200">
          <a:solidFill>
            <a:schemeClr val="tx1"/>
          </a:solidFill>
          <a:latin typeface="Arial" panose="020B0604020202020204" pitchFamily="34" charset="0"/>
          <a:ea typeface="+mj-ea"/>
          <a:cs typeface="Arial" panose="020B0604020202020204" pitchFamily="34" charset="0"/>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23.xml"/><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34.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4294967295"/>
          </p:nvPr>
        </p:nvSpPr>
        <p:spPr>
          <a:xfrm>
            <a:off x="0" y="6465888"/>
            <a:ext cx="7162800" cy="365125"/>
          </a:xfrm>
        </p:spPr>
        <p:txBody>
          <a:bodyPr/>
          <a:lstStyle/>
          <a:p>
            <a:r>
              <a:rPr lang="en-IN" smtClean="0"/>
              <a:t>Carlson and Winquist, An Introduction to Statistics: An Active Learning Approach, 4e, SAGE Publishing, 2018. </a:t>
            </a:r>
            <a:endParaRPr lang="en-US" dirty="0"/>
          </a:p>
        </p:txBody>
      </p:sp>
      <p:sp>
        <p:nvSpPr>
          <p:cNvPr id="5" name="Slide Number Placeholder 4"/>
          <p:cNvSpPr>
            <a:spLocks noGrp="1"/>
          </p:cNvSpPr>
          <p:nvPr>
            <p:ph type="sldNum" sz="quarter" idx="4294967295"/>
          </p:nvPr>
        </p:nvSpPr>
        <p:spPr>
          <a:xfrm>
            <a:off x="8534400" y="6461125"/>
            <a:ext cx="609600" cy="365125"/>
          </a:xfrm>
        </p:spPr>
        <p:txBody>
          <a:bodyPr/>
          <a:lstStyle/>
          <a:p>
            <a:fld id="{57791E2C-D482-4158-8F4A-4C0B35475140}" type="slidenum">
              <a:rPr lang="en-US" smtClean="0"/>
              <a:pPr/>
              <a:t>1</a:t>
            </a:fld>
            <a:endParaRPr lang="en-US" dirty="0"/>
          </a:p>
        </p:txBody>
      </p:sp>
    </p:spTree>
    <p:extLst>
      <p:ext uri="{BB962C8B-B14F-4D97-AF65-F5344CB8AC3E}">
        <p14:creationId xmlns:p14="http://schemas.microsoft.com/office/powerpoint/2010/main" val="2064083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en-US" smtClean="0"/>
              <a:t>Computing Sampling Error: Example 1</a:t>
            </a:r>
            <a:endParaRPr lang="en-US" dirty="0" smtClean="0"/>
          </a:p>
        </p:txBody>
      </p:sp>
      <p:sp>
        <p:nvSpPr>
          <p:cNvPr id="7" name="Content Placeholder 6"/>
          <p:cNvSpPr>
            <a:spLocks noGrp="1"/>
          </p:cNvSpPr>
          <p:nvPr>
            <p:ph idx="1"/>
          </p:nvPr>
        </p:nvSpPr>
        <p:spPr/>
        <p:txBody>
          <a:bodyPr/>
          <a:lstStyle/>
          <a:p>
            <a:r>
              <a:rPr lang="en-US" smtClean="0"/>
              <a:t>You want to do a study of reading comprehension with a sample of 10 people and want to know how much sampling error you could expect. </a:t>
            </a:r>
          </a:p>
          <a:p>
            <a:r>
              <a:rPr lang="en-US" smtClean="0"/>
              <a:t>A reading comprehension test has a population mean of 500 with a standard deviation of 100. </a:t>
            </a:r>
          </a:p>
          <a:p>
            <a:endParaRPr lang="en-US" dirty="0" smtClean="0"/>
          </a:p>
        </p:txBody>
      </p:sp>
      <p:sp>
        <p:nvSpPr>
          <p:cNvPr id="4" name="Footer Placeholder 3"/>
          <p:cNvSpPr>
            <a:spLocks noGrp="1"/>
          </p:cNvSpPr>
          <p:nvPr>
            <p:ph type="ftr" sz="quarter" idx="3"/>
          </p:nvPr>
        </p:nvSpPr>
        <p:spPr/>
        <p:txBody>
          <a:bodyPr/>
          <a:lstStyle/>
          <a:p>
            <a:r>
              <a:rPr lang="en-US" smtClean="0"/>
              <a:t>Carlson and Winquist, An Introduction to Statistics: An Active Learning Approach, 2e, SAGE Publishing, 2018. </a:t>
            </a:r>
            <a:endParaRPr lang="en-US" dirty="0"/>
          </a:p>
        </p:txBody>
      </p:sp>
      <p:sp>
        <p:nvSpPr>
          <p:cNvPr id="5" name="Slide Number Placeholder 4"/>
          <p:cNvSpPr>
            <a:spLocks noGrp="1"/>
          </p:cNvSpPr>
          <p:nvPr>
            <p:ph type="sldNum" sz="quarter" idx="4"/>
          </p:nvPr>
        </p:nvSpPr>
        <p:spPr/>
        <p:txBody>
          <a:bodyPr/>
          <a:lstStyle/>
          <a:p>
            <a:fld id="{57791E2C-D482-4158-8F4A-4C0B35475140}" type="slidenum">
              <a:rPr lang="en-US" smtClean="0"/>
              <a:pPr/>
              <a:t>10</a:t>
            </a:fld>
            <a:endParaRPr lang="en-US"/>
          </a:p>
        </p:txBody>
      </p:sp>
    </p:spTree>
    <p:extLst>
      <p:ext uri="{BB962C8B-B14F-4D97-AF65-F5344CB8AC3E}">
        <p14:creationId xmlns:p14="http://schemas.microsoft.com/office/powerpoint/2010/main" val="328834950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2347912" y="4724400"/>
            <a:ext cx="5514975" cy="1248882"/>
          </a:xfrm>
          <a:prstGeom prst="rect">
            <a:avLst/>
          </a:prstGeom>
        </p:spPr>
      </p:pic>
      <p:sp>
        <p:nvSpPr>
          <p:cNvPr id="6" name="Title 5"/>
          <p:cNvSpPr>
            <a:spLocks noGrp="1"/>
          </p:cNvSpPr>
          <p:nvPr>
            <p:ph type="title"/>
          </p:nvPr>
        </p:nvSpPr>
        <p:spPr/>
        <p:txBody>
          <a:bodyPr>
            <a:normAutofit fontScale="90000"/>
          </a:bodyPr>
          <a:lstStyle/>
          <a:p>
            <a:r>
              <a:rPr lang="en-US" smtClean="0"/>
              <a:t>Computing Sampling Error: Example 1</a:t>
            </a:r>
            <a:endParaRPr lang="en-US" dirty="0" smtClean="0"/>
          </a:p>
        </p:txBody>
      </p:sp>
      <p:sp>
        <p:nvSpPr>
          <p:cNvPr id="7" name="Content Placeholder 6"/>
          <p:cNvSpPr>
            <a:spLocks noGrp="1"/>
          </p:cNvSpPr>
          <p:nvPr>
            <p:ph idx="1"/>
          </p:nvPr>
        </p:nvSpPr>
        <p:spPr/>
        <p:txBody>
          <a:bodyPr/>
          <a:lstStyle/>
          <a:p>
            <a:r>
              <a:rPr lang="en-US" dirty="0" smtClean="0"/>
              <a:t>The </a:t>
            </a:r>
            <a:r>
              <a:rPr lang="en-US" i="1" dirty="0" smtClean="0"/>
              <a:t>SEM</a:t>
            </a:r>
            <a:r>
              <a:rPr lang="en-US" dirty="0" smtClean="0"/>
              <a:t> tells you that if you did your study with a sample of 10 people, the typical distance you would expect between your sample mean and the true population parameter would be 31.62.</a:t>
            </a:r>
          </a:p>
        </p:txBody>
      </p:sp>
      <p:sp>
        <p:nvSpPr>
          <p:cNvPr id="4" name="Footer Placeholder 3"/>
          <p:cNvSpPr>
            <a:spLocks noGrp="1"/>
          </p:cNvSpPr>
          <p:nvPr>
            <p:ph type="ftr" sz="quarter" idx="3"/>
          </p:nvPr>
        </p:nvSpPr>
        <p:spPr/>
        <p:txBody>
          <a:bodyPr/>
          <a:lstStyle/>
          <a:p>
            <a:r>
              <a:rPr lang="en-US" smtClean="0"/>
              <a:t>Carlson and Winquist, An Introduction to Statistics: An Active Learning Approach, 2e, SAGE Publishing, 2018. </a:t>
            </a:r>
            <a:endParaRPr lang="en-US" dirty="0"/>
          </a:p>
        </p:txBody>
      </p:sp>
      <p:sp>
        <p:nvSpPr>
          <p:cNvPr id="5" name="Slide Number Placeholder 4"/>
          <p:cNvSpPr>
            <a:spLocks noGrp="1"/>
          </p:cNvSpPr>
          <p:nvPr>
            <p:ph type="sldNum" sz="quarter" idx="4"/>
          </p:nvPr>
        </p:nvSpPr>
        <p:spPr/>
        <p:txBody>
          <a:bodyPr/>
          <a:lstStyle/>
          <a:p>
            <a:fld id="{57791E2C-D482-4158-8F4A-4C0B35475140}" type="slidenum">
              <a:rPr lang="en-US" smtClean="0"/>
              <a:pPr/>
              <a:t>11</a:t>
            </a:fld>
            <a:endParaRPr lang="en-US"/>
          </a:p>
        </p:txBody>
      </p:sp>
    </p:spTree>
    <p:extLst>
      <p:ext uri="{BB962C8B-B14F-4D97-AF65-F5344CB8AC3E}">
        <p14:creationId xmlns:p14="http://schemas.microsoft.com/office/powerpoint/2010/main" val="262202234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en-US" smtClean="0"/>
              <a:t>Computing Sampling Error: Example 2</a:t>
            </a:r>
            <a:endParaRPr lang="en-US" dirty="0" smtClean="0"/>
          </a:p>
        </p:txBody>
      </p:sp>
      <p:sp>
        <p:nvSpPr>
          <p:cNvPr id="7" name="Content Placeholder 6"/>
          <p:cNvSpPr>
            <a:spLocks noGrp="1"/>
          </p:cNvSpPr>
          <p:nvPr>
            <p:ph idx="1"/>
          </p:nvPr>
        </p:nvSpPr>
        <p:spPr/>
        <p:txBody>
          <a:bodyPr/>
          <a:lstStyle/>
          <a:p>
            <a:r>
              <a:rPr lang="en-US" smtClean="0"/>
              <a:t>What if you doubled your sample size to 20? </a:t>
            </a:r>
          </a:p>
          <a:p>
            <a:r>
              <a:rPr lang="en-US" smtClean="0"/>
              <a:t>In this case, your sampling error would decrease from 31.62 to 22.36.</a:t>
            </a:r>
            <a:endParaRPr lang="en-US" dirty="0" smtClean="0"/>
          </a:p>
        </p:txBody>
      </p:sp>
      <p:sp>
        <p:nvSpPr>
          <p:cNvPr id="4" name="Footer Placeholder 3"/>
          <p:cNvSpPr>
            <a:spLocks noGrp="1"/>
          </p:cNvSpPr>
          <p:nvPr>
            <p:ph type="ftr" sz="quarter" idx="3"/>
          </p:nvPr>
        </p:nvSpPr>
        <p:spPr/>
        <p:txBody>
          <a:bodyPr/>
          <a:lstStyle/>
          <a:p>
            <a:r>
              <a:rPr lang="en-US" smtClean="0"/>
              <a:t>Carlson and Winquist, An Introduction to Statistics: An Active Learning Approach, 2e, SAGE Publishing, 2018. </a:t>
            </a:r>
            <a:endParaRPr lang="en-US" dirty="0"/>
          </a:p>
        </p:txBody>
      </p:sp>
      <p:sp>
        <p:nvSpPr>
          <p:cNvPr id="5" name="Slide Number Placeholder 4"/>
          <p:cNvSpPr>
            <a:spLocks noGrp="1"/>
          </p:cNvSpPr>
          <p:nvPr>
            <p:ph type="sldNum" sz="quarter" idx="4"/>
          </p:nvPr>
        </p:nvSpPr>
        <p:spPr/>
        <p:txBody>
          <a:bodyPr/>
          <a:lstStyle/>
          <a:p>
            <a:fld id="{57791E2C-D482-4158-8F4A-4C0B35475140}" type="slidenum">
              <a:rPr lang="en-US" smtClean="0"/>
              <a:pPr/>
              <a:t>12</a:t>
            </a:fld>
            <a:endParaRPr lang="en-US"/>
          </a:p>
        </p:txBody>
      </p:sp>
      <p:pic>
        <p:nvPicPr>
          <p:cNvPr id="3" name="Picture 2"/>
          <p:cNvPicPr>
            <a:picLocks noChangeAspect="1"/>
          </p:cNvPicPr>
          <p:nvPr/>
        </p:nvPicPr>
        <p:blipFill>
          <a:blip r:embed="rId3"/>
          <a:stretch>
            <a:fillRect/>
          </a:stretch>
        </p:blipFill>
        <p:spPr>
          <a:xfrm>
            <a:off x="2235200" y="4572000"/>
            <a:ext cx="5384800" cy="1100349"/>
          </a:xfrm>
          <a:prstGeom prst="rect">
            <a:avLst/>
          </a:prstGeom>
        </p:spPr>
      </p:pic>
    </p:spTree>
    <p:extLst>
      <p:ext uri="{BB962C8B-B14F-4D97-AF65-F5344CB8AC3E}">
        <p14:creationId xmlns:p14="http://schemas.microsoft.com/office/powerpoint/2010/main" val="52531909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r>
              <a:rPr lang="en-US" smtClean="0"/>
              <a:t>Table 5.1: Relationship Between Sample Size and Sampling Error With </a:t>
            </a:r>
            <a:r>
              <a:rPr lang="el-GR" smtClean="0"/>
              <a:t>σ = 100</a:t>
            </a:r>
            <a:endParaRPr lang="en-US" dirty="0"/>
          </a:p>
        </p:txBody>
      </p:sp>
      <p:pic>
        <p:nvPicPr>
          <p:cNvPr id="2" name="Picture Placeholder 1"/>
          <p:cNvPicPr>
            <a:picLocks noGrp="1" noChangeAspect="1"/>
          </p:cNvPicPr>
          <p:nvPr>
            <p:ph type="pic" idx="1"/>
          </p:nvPr>
        </p:nvPicPr>
        <p:blipFill>
          <a:blip r:embed="rId3">
            <a:extLst>
              <a:ext uri="{28A0092B-C50C-407E-A947-70E740481C1C}">
                <a14:useLocalDpi xmlns:a14="http://schemas.microsoft.com/office/drawing/2010/main" val="0"/>
              </a:ext>
            </a:extLst>
          </a:blip>
          <a:stretch>
            <a:fillRect/>
          </a:stretch>
        </p:blipFill>
        <p:spPr>
          <a:xfrm>
            <a:off x="2971800" y="1503740"/>
            <a:ext cx="3294564" cy="3502033"/>
          </a:xfrm>
        </p:spPr>
      </p:pic>
      <p:sp>
        <p:nvSpPr>
          <p:cNvPr id="4" name="Footer Placeholder 3"/>
          <p:cNvSpPr>
            <a:spLocks noGrp="1"/>
          </p:cNvSpPr>
          <p:nvPr>
            <p:ph type="ftr" sz="quarter" idx="3"/>
          </p:nvPr>
        </p:nvSpPr>
        <p:spPr/>
        <p:txBody>
          <a:bodyPr/>
          <a:lstStyle/>
          <a:p>
            <a:r>
              <a:rPr lang="en-US" smtClean="0"/>
              <a:t>Carlson and Winquist, An Introduction to Statistics: An Active Learning Approach, 2e, SAGE Publishing, 2018. </a:t>
            </a:r>
            <a:endParaRPr lang="en-US" dirty="0"/>
          </a:p>
        </p:txBody>
      </p:sp>
      <p:sp>
        <p:nvSpPr>
          <p:cNvPr id="5" name="Slide Number Placeholder 4"/>
          <p:cNvSpPr>
            <a:spLocks noGrp="1"/>
          </p:cNvSpPr>
          <p:nvPr>
            <p:ph type="sldNum" sz="quarter" idx="4"/>
          </p:nvPr>
        </p:nvSpPr>
        <p:spPr/>
        <p:txBody>
          <a:bodyPr/>
          <a:lstStyle/>
          <a:p>
            <a:fld id="{57791E2C-D482-4158-8F4A-4C0B35475140}" type="slidenum">
              <a:rPr lang="en-US" smtClean="0"/>
              <a:pPr/>
              <a:t>13</a:t>
            </a:fld>
            <a:endParaRPr lang="en-US"/>
          </a:p>
        </p:txBody>
      </p:sp>
    </p:spTree>
    <p:extLst>
      <p:ext uri="{BB962C8B-B14F-4D97-AF65-F5344CB8AC3E}">
        <p14:creationId xmlns:p14="http://schemas.microsoft.com/office/powerpoint/2010/main" val="113349272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Distribution of Sample Means</a:t>
            </a:r>
          </a:p>
        </p:txBody>
      </p:sp>
      <p:sp>
        <p:nvSpPr>
          <p:cNvPr id="3" name="Text Placeholder 2"/>
          <p:cNvSpPr>
            <a:spLocks noGrp="1"/>
          </p:cNvSpPr>
          <p:nvPr>
            <p:ph type="body" idx="1"/>
          </p:nvPr>
        </p:nvSpPr>
        <p:spPr/>
        <p:txBody>
          <a:bodyPr/>
          <a:lstStyle/>
          <a:p>
            <a:r>
              <a:rPr lang="en-US" smtClean="0"/>
              <a:t>Explain how a distribution of sample means is created</a:t>
            </a:r>
            <a:endParaRPr lang="en-US" dirty="0"/>
          </a:p>
        </p:txBody>
      </p:sp>
      <p:sp>
        <p:nvSpPr>
          <p:cNvPr id="6" name="Footer Placeholder 5"/>
          <p:cNvSpPr>
            <a:spLocks noGrp="1"/>
          </p:cNvSpPr>
          <p:nvPr>
            <p:ph type="ftr" sz="quarter" idx="3"/>
          </p:nvPr>
        </p:nvSpPr>
        <p:spPr/>
        <p:txBody>
          <a:bodyPr/>
          <a:lstStyle/>
          <a:p>
            <a:r>
              <a:rPr lang="en-US" smtClean="0"/>
              <a:t>Carlson and Winquist, An Introduction to Statistics: An Active Learning Approach, 2e, SAGE Publishing, 2018. </a:t>
            </a:r>
            <a:endParaRPr lang="en-US" dirty="0"/>
          </a:p>
        </p:txBody>
      </p:sp>
      <p:sp>
        <p:nvSpPr>
          <p:cNvPr id="7" name="Slide Number Placeholder 6"/>
          <p:cNvSpPr>
            <a:spLocks noGrp="1"/>
          </p:cNvSpPr>
          <p:nvPr>
            <p:ph type="sldNum" sz="quarter" idx="4"/>
          </p:nvPr>
        </p:nvSpPr>
        <p:spPr/>
        <p:txBody>
          <a:bodyPr/>
          <a:lstStyle/>
          <a:p>
            <a:fld id="{57791E2C-D482-4158-8F4A-4C0B35475140}" type="slidenum">
              <a:rPr lang="en-US" smtClean="0"/>
              <a:pPr/>
              <a:t>14</a:t>
            </a:fld>
            <a:endParaRPr lang="en-US"/>
          </a:p>
        </p:txBody>
      </p:sp>
    </p:spTree>
    <p:extLst>
      <p:ext uri="{BB962C8B-B14F-4D97-AF65-F5344CB8AC3E}">
        <p14:creationId xmlns:p14="http://schemas.microsoft.com/office/powerpoint/2010/main" val="31468609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Distribution of Sample Means</a:t>
            </a:r>
            <a:endParaRPr lang="en-US" dirty="0" smtClean="0"/>
          </a:p>
        </p:txBody>
      </p:sp>
      <p:sp>
        <p:nvSpPr>
          <p:cNvPr id="7" name="Content Placeholder 6"/>
          <p:cNvSpPr>
            <a:spLocks noGrp="1"/>
          </p:cNvSpPr>
          <p:nvPr>
            <p:ph idx="1"/>
          </p:nvPr>
        </p:nvSpPr>
        <p:spPr/>
        <p:txBody>
          <a:bodyPr/>
          <a:lstStyle/>
          <a:p>
            <a:r>
              <a:rPr lang="en-US" dirty="0" smtClean="0"/>
              <a:t>distribution of sample means </a:t>
            </a:r>
          </a:p>
          <a:p>
            <a:pPr lvl="1"/>
            <a:r>
              <a:rPr lang="en-US" dirty="0" smtClean="0"/>
              <a:t>is the population of all possible random sample means for a study conducted with a given sample size.</a:t>
            </a:r>
          </a:p>
          <a:p>
            <a:pPr lvl="1"/>
            <a:r>
              <a:rPr lang="en-US" dirty="0" smtClean="0"/>
              <a:t>For example, every possible combination of 25 people from a population of </a:t>
            </a:r>
            <a:r>
              <a:rPr lang="en-US" dirty="0" smtClean="0"/>
              <a:t>100,000.</a:t>
            </a:r>
            <a:endParaRPr lang="en-US" dirty="0" smtClean="0"/>
          </a:p>
        </p:txBody>
      </p:sp>
      <p:sp>
        <p:nvSpPr>
          <p:cNvPr id="4" name="Footer Placeholder 3"/>
          <p:cNvSpPr>
            <a:spLocks noGrp="1"/>
          </p:cNvSpPr>
          <p:nvPr>
            <p:ph type="ftr" sz="quarter" idx="3"/>
          </p:nvPr>
        </p:nvSpPr>
        <p:spPr/>
        <p:txBody>
          <a:bodyPr/>
          <a:lstStyle/>
          <a:p>
            <a:r>
              <a:rPr lang="en-US" smtClean="0"/>
              <a:t>Carlson and Winquist, An Introduction to Statistics: An Active Learning Approach, 2e, SAGE Publishing, 2018. </a:t>
            </a:r>
            <a:endParaRPr lang="en-US" dirty="0"/>
          </a:p>
        </p:txBody>
      </p:sp>
      <p:sp>
        <p:nvSpPr>
          <p:cNvPr id="5" name="Slide Number Placeholder 4"/>
          <p:cNvSpPr>
            <a:spLocks noGrp="1"/>
          </p:cNvSpPr>
          <p:nvPr>
            <p:ph type="sldNum" sz="quarter" idx="4"/>
          </p:nvPr>
        </p:nvSpPr>
        <p:spPr/>
        <p:txBody>
          <a:bodyPr/>
          <a:lstStyle/>
          <a:p>
            <a:fld id="{57791E2C-D482-4158-8F4A-4C0B35475140}" type="slidenum">
              <a:rPr lang="en-US" smtClean="0"/>
              <a:pPr/>
              <a:t>15</a:t>
            </a:fld>
            <a:endParaRPr lang="en-US"/>
          </a:p>
        </p:txBody>
      </p:sp>
    </p:spTree>
    <p:extLst>
      <p:ext uri="{BB962C8B-B14F-4D97-AF65-F5344CB8AC3E}">
        <p14:creationId xmlns:p14="http://schemas.microsoft.com/office/powerpoint/2010/main" val="65034579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Distribution of Sample Means</a:t>
            </a:r>
            <a:endParaRPr lang="en-US" dirty="0" smtClean="0"/>
          </a:p>
        </p:txBody>
      </p:sp>
      <p:sp>
        <p:nvSpPr>
          <p:cNvPr id="7" name="Content Placeholder 6"/>
          <p:cNvSpPr>
            <a:spLocks noGrp="1"/>
          </p:cNvSpPr>
          <p:nvPr>
            <p:ph idx="1"/>
          </p:nvPr>
        </p:nvSpPr>
        <p:spPr/>
        <p:txBody>
          <a:bodyPr/>
          <a:lstStyle/>
          <a:p>
            <a:r>
              <a:rPr lang="en-US" dirty="0" smtClean="0"/>
              <a:t>To illustrate a distribution of sample means, we will work with a small population of four scores: 10, 12, 14, 16 </a:t>
            </a:r>
          </a:p>
          <a:p>
            <a:r>
              <a:rPr lang="en-US" dirty="0" smtClean="0"/>
              <a:t>Using a sample size of </a:t>
            </a:r>
            <a:r>
              <a:rPr lang="en-US" i="1" dirty="0" smtClean="0"/>
              <a:t>N</a:t>
            </a:r>
            <a:r>
              <a:rPr lang="en-US" dirty="0" smtClean="0"/>
              <a:t> = 2, list all possible combinations of two scores from the population.</a:t>
            </a:r>
          </a:p>
          <a:p>
            <a:endParaRPr lang="en-US" dirty="0" smtClean="0"/>
          </a:p>
        </p:txBody>
      </p:sp>
      <p:sp>
        <p:nvSpPr>
          <p:cNvPr id="4" name="Footer Placeholder 3"/>
          <p:cNvSpPr>
            <a:spLocks noGrp="1"/>
          </p:cNvSpPr>
          <p:nvPr>
            <p:ph type="ftr" sz="quarter" idx="3"/>
          </p:nvPr>
        </p:nvSpPr>
        <p:spPr/>
        <p:txBody>
          <a:bodyPr/>
          <a:lstStyle/>
          <a:p>
            <a:r>
              <a:rPr lang="en-US" smtClean="0"/>
              <a:t>Carlson and Winquist, An Introduction to Statistics: An Active Learning Approach, 2e, SAGE Publishing, 2018. </a:t>
            </a:r>
            <a:endParaRPr lang="en-US" dirty="0"/>
          </a:p>
        </p:txBody>
      </p:sp>
      <p:sp>
        <p:nvSpPr>
          <p:cNvPr id="5" name="Slide Number Placeholder 4"/>
          <p:cNvSpPr>
            <a:spLocks noGrp="1"/>
          </p:cNvSpPr>
          <p:nvPr>
            <p:ph type="sldNum" sz="quarter" idx="4"/>
          </p:nvPr>
        </p:nvSpPr>
        <p:spPr/>
        <p:txBody>
          <a:bodyPr/>
          <a:lstStyle/>
          <a:p>
            <a:fld id="{57791E2C-D482-4158-8F4A-4C0B35475140}" type="slidenum">
              <a:rPr lang="en-US" smtClean="0"/>
              <a:pPr/>
              <a:t>16</a:t>
            </a:fld>
            <a:endParaRPr lang="en-US"/>
          </a:p>
        </p:txBody>
      </p:sp>
    </p:spTree>
    <p:extLst>
      <p:ext uri="{BB962C8B-B14F-4D97-AF65-F5344CB8AC3E}">
        <p14:creationId xmlns:p14="http://schemas.microsoft.com/office/powerpoint/2010/main" val="65034579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Distribution of Sample Means</a:t>
            </a:r>
            <a:endParaRPr lang="en-US" dirty="0" smtClean="0"/>
          </a:p>
        </p:txBody>
      </p:sp>
      <p:sp>
        <p:nvSpPr>
          <p:cNvPr id="7" name="Content Placeholder 6"/>
          <p:cNvSpPr>
            <a:spLocks noGrp="1"/>
          </p:cNvSpPr>
          <p:nvPr>
            <p:ph idx="1"/>
          </p:nvPr>
        </p:nvSpPr>
        <p:spPr/>
        <p:txBody>
          <a:bodyPr/>
          <a:lstStyle/>
          <a:p>
            <a:r>
              <a:rPr lang="en-US" dirty="0" smtClean="0"/>
              <a:t>Sample with replacement so that each score has an equal probability of being selected for the first and second score in a sample.</a:t>
            </a:r>
          </a:p>
          <a:p>
            <a:r>
              <a:rPr lang="en-US" dirty="0" smtClean="0"/>
              <a:t>Table 5.2 shows all 16 possible samples.</a:t>
            </a:r>
          </a:p>
          <a:p>
            <a:r>
              <a:rPr lang="en-US" dirty="0" smtClean="0"/>
              <a:t>Column 4 shows the means for each sample.</a:t>
            </a:r>
          </a:p>
        </p:txBody>
      </p:sp>
      <p:sp>
        <p:nvSpPr>
          <p:cNvPr id="4" name="Footer Placeholder 3"/>
          <p:cNvSpPr>
            <a:spLocks noGrp="1"/>
          </p:cNvSpPr>
          <p:nvPr>
            <p:ph type="ftr" sz="quarter" idx="3"/>
          </p:nvPr>
        </p:nvSpPr>
        <p:spPr/>
        <p:txBody>
          <a:bodyPr/>
          <a:lstStyle/>
          <a:p>
            <a:r>
              <a:rPr lang="en-US" smtClean="0"/>
              <a:t>Carlson and Winquist, An Introduction to Statistics: An Active Learning Approach, 2e, SAGE Publishing, 2018. </a:t>
            </a:r>
            <a:endParaRPr lang="en-US" dirty="0"/>
          </a:p>
        </p:txBody>
      </p:sp>
      <p:sp>
        <p:nvSpPr>
          <p:cNvPr id="5" name="Slide Number Placeholder 4"/>
          <p:cNvSpPr>
            <a:spLocks noGrp="1"/>
          </p:cNvSpPr>
          <p:nvPr>
            <p:ph type="sldNum" sz="quarter" idx="4"/>
          </p:nvPr>
        </p:nvSpPr>
        <p:spPr/>
        <p:txBody>
          <a:bodyPr/>
          <a:lstStyle/>
          <a:p>
            <a:fld id="{57791E2C-D482-4158-8F4A-4C0B35475140}" type="slidenum">
              <a:rPr lang="en-US" smtClean="0"/>
              <a:pPr/>
              <a:t>17</a:t>
            </a:fld>
            <a:endParaRPr lang="en-US"/>
          </a:p>
        </p:txBody>
      </p:sp>
    </p:spTree>
    <p:extLst>
      <p:ext uri="{BB962C8B-B14F-4D97-AF65-F5344CB8AC3E}">
        <p14:creationId xmlns:p14="http://schemas.microsoft.com/office/powerpoint/2010/main" val="65034579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r>
              <a:rPr lang="en-US" smtClean="0"/>
              <a:t>Table 5.2: Distribution of Sample Means for Population of Four Scores and a Sample Size of 2</a:t>
            </a:r>
            <a:endParaRPr lang="en-US" dirty="0"/>
          </a:p>
        </p:txBody>
      </p:sp>
      <p:pic>
        <p:nvPicPr>
          <p:cNvPr id="2" name="Picture Placeholder 1"/>
          <p:cNvPicPr>
            <a:picLocks noGrp="1" noChangeAspect="1"/>
          </p:cNvPicPr>
          <p:nvPr>
            <p:ph type="pic" idx="1"/>
          </p:nvPr>
        </p:nvPicPr>
        <p:blipFill>
          <a:blip r:embed="rId3">
            <a:extLst>
              <a:ext uri="{28A0092B-C50C-407E-A947-70E740481C1C}">
                <a14:useLocalDpi xmlns:a14="http://schemas.microsoft.com/office/drawing/2010/main" val="0"/>
              </a:ext>
            </a:extLst>
          </a:blip>
          <a:stretch>
            <a:fillRect/>
          </a:stretch>
        </p:blipFill>
        <p:spPr>
          <a:xfrm>
            <a:off x="2033016" y="1418844"/>
            <a:ext cx="5129784" cy="3724656"/>
          </a:xfrm>
        </p:spPr>
      </p:pic>
      <p:sp>
        <p:nvSpPr>
          <p:cNvPr id="4" name="Footer Placeholder 3"/>
          <p:cNvSpPr>
            <a:spLocks noGrp="1"/>
          </p:cNvSpPr>
          <p:nvPr>
            <p:ph type="ftr" sz="quarter" idx="3"/>
          </p:nvPr>
        </p:nvSpPr>
        <p:spPr/>
        <p:txBody>
          <a:bodyPr/>
          <a:lstStyle/>
          <a:p>
            <a:r>
              <a:rPr lang="en-US" smtClean="0"/>
              <a:t>Carlson and Winquist, An Introduction to Statistics: An Active Learning Approach, 2e, SAGE Publishing, 2018. </a:t>
            </a:r>
            <a:endParaRPr lang="en-US" dirty="0"/>
          </a:p>
        </p:txBody>
      </p:sp>
      <p:sp>
        <p:nvSpPr>
          <p:cNvPr id="5" name="Slide Number Placeholder 4"/>
          <p:cNvSpPr>
            <a:spLocks noGrp="1"/>
          </p:cNvSpPr>
          <p:nvPr>
            <p:ph type="sldNum" sz="quarter" idx="4"/>
          </p:nvPr>
        </p:nvSpPr>
        <p:spPr/>
        <p:txBody>
          <a:bodyPr/>
          <a:lstStyle/>
          <a:p>
            <a:fld id="{57791E2C-D482-4158-8F4A-4C0B35475140}" type="slidenum">
              <a:rPr lang="en-US" smtClean="0"/>
              <a:pPr/>
              <a:t>18</a:t>
            </a:fld>
            <a:endParaRPr lang="en-US"/>
          </a:p>
        </p:txBody>
      </p:sp>
    </p:spTree>
    <p:extLst>
      <p:ext uri="{BB962C8B-B14F-4D97-AF65-F5344CB8AC3E}">
        <p14:creationId xmlns:p14="http://schemas.microsoft.com/office/powerpoint/2010/main" val="113349272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Distribution of Sample Means</a:t>
            </a:r>
            <a:endParaRPr lang="en-US" dirty="0" smtClean="0"/>
          </a:p>
        </p:txBody>
      </p:sp>
      <p:sp>
        <p:nvSpPr>
          <p:cNvPr id="7" name="Content Placeholder 6"/>
          <p:cNvSpPr>
            <a:spLocks noGrp="1"/>
          </p:cNvSpPr>
          <p:nvPr>
            <p:ph idx="1"/>
          </p:nvPr>
        </p:nvSpPr>
        <p:spPr/>
        <p:txBody>
          <a:bodyPr/>
          <a:lstStyle/>
          <a:p>
            <a:r>
              <a:rPr lang="en-US" dirty="0" smtClean="0"/>
              <a:t>Column 4 is the distribution of sample means;</a:t>
            </a:r>
          </a:p>
          <a:p>
            <a:r>
              <a:rPr lang="en-US" dirty="0" smtClean="0"/>
              <a:t>It is the list of all sample means that are possible when the sample size is 2.</a:t>
            </a:r>
          </a:p>
        </p:txBody>
      </p:sp>
      <p:sp>
        <p:nvSpPr>
          <p:cNvPr id="4" name="Footer Placeholder 3"/>
          <p:cNvSpPr>
            <a:spLocks noGrp="1"/>
          </p:cNvSpPr>
          <p:nvPr>
            <p:ph type="ftr" sz="quarter" idx="3"/>
          </p:nvPr>
        </p:nvSpPr>
        <p:spPr/>
        <p:txBody>
          <a:bodyPr/>
          <a:lstStyle/>
          <a:p>
            <a:r>
              <a:rPr lang="en-US" smtClean="0"/>
              <a:t>Carlson and Winquist, An Introduction to Statistics: An Active Learning Approach, 2e, SAGE Publishing, 2018. </a:t>
            </a:r>
            <a:endParaRPr lang="en-US" dirty="0"/>
          </a:p>
        </p:txBody>
      </p:sp>
      <p:sp>
        <p:nvSpPr>
          <p:cNvPr id="5" name="Slide Number Placeholder 4"/>
          <p:cNvSpPr>
            <a:spLocks noGrp="1"/>
          </p:cNvSpPr>
          <p:nvPr>
            <p:ph type="sldNum" sz="quarter" idx="4"/>
          </p:nvPr>
        </p:nvSpPr>
        <p:spPr/>
        <p:txBody>
          <a:bodyPr/>
          <a:lstStyle/>
          <a:p>
            <a:fld id="{57791E2C-D482-4158-8F4A-4C0B35475140}" type="slidenum">
              <a:rPr lang="en-US" smtClean="0"/>
              <a:pPr/>
              <a:t>19</a:t>
            </a:fld>
            <a:endParaRPr lang="en-US"/>
          </a:p>
        </p:txBody>
      </p:sp>
    </p:spTree>
    <p:extLst>
      <p:ext uri="{BB962C8B-B14F-4D97-AF65-F5344CB8AC3E}">
        <p14:creationId xmlns:p14="http://schemas.microsoft.com/office/powerpoint/2010/main" val="65034579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normAutofit fontScale="90000"/>
          </a:bodyPr>
          <a:lstStyle/>
          <a:p>
            <a:r>
              <a:rPr lang="en-US" smtClean="0"/>
              <a:t>An Introduction to Statistics</a:t>
            </a:r>
            <a:br>
              <a:rPr lang="en-US" smtClean="0"/>
            </a:br>
            <a:r>
              <a:rPr lang="en-US" smtClean="0"/>
              <a:t>An Active Learning Approach</a:t>
            </a:r>
            <a:endParaRPr lang="en-US" dirty="0"/>
          </a:p>
        </p:txBody>
      </p:sp>
      <p:sp>
        <p:nvSpPr>
          <p:cNvPr id="7" name="Subtitle 6"/>
          <p:cNvSpPr>
            <a:spLocks noGrp="1"/>
          </p:cNvSpPr>
          <p:nvPr>
            <p:ph type="subTitle" idx="1"/>
          </p:nvPr>
        </p:nvSpPr>
        <p:spPr/>
        <p:txBody>
          <a:bodyPr/>
          <a:lstStyle/>
          <a:p>
            <a:r>
              <a:rPr lang="en-US" dirty="0" smtClean="0"/>
              <a:t>Chapter 5: The Distribution of Sample Means and </a:t>
            </a:r>
            <a:r>
              <a:rPr lang="en-US" i="1" dirty="0" smtClean="0"/>
              <a:t>z</a:t>
            </a:r>
            <a:r>
              <a:rPr lang="en-US" dirty="0" smtClean="0"/>
              <a:t> for a Sample Mean</a:t>
            </a:r>
            <a:endParaRPr lang="en-US" dirty="0"/>
          </a:p>
        </p:txBody>
      </p:sp>
      <p:sp>
        <p:nvSpPr>
          <p:cNvPr id="9" name="Slide Number Placeholder 8"/>
          <p:cNvSpPr>
            <a:spLocks noGrp="1"/>
          </p:cNvSpPr>
          <p:nvPr>
            <p:ph type="sldNum" sz="quarter" idx="4"/>
          </p:nvPr>
        </p:nvSpPr>
        <p:spPr>
          <a:xfrm>
            <a:off x="8461828" y="6465206"/>
            <a:ext cx="609600" cy="365125"/>
          </a:xfrm>
        </p:spPr>
        <p:txBody>
          <a:bodyPr/>
          <a:lstStyle/>
          <a:p>
            <a:fld id="{57791E2C-D482-4158-8F4A-4C0B35475140}" type="slidenum">
              <a:rPr lang="en-US" smtClean="0"/>
              <a:pPr/>
              <a:t>2</a:t>
            </a:fld>
            <a:endParaRPr lang="en-US" dirty="0"/>
          </a:p>
        </p:txBody>
      </p:sp>
      <p:sp>
        <p:nvSpPr>
          <p:cNvPr id="10" name="Footer Placeholder 3"/>
          <p:cNvSpPr>
            <a:spLocks noGrp="1"/>
          </p:cNvSpPr>
          <p:nvPr>
            <p:ph type="ftr" sz="quarter" idx="3"/>
          </p:nvPr>
        </p:nvSpPr>
        <p:spPr>
          <a:xfrm>
            <a:off x="914400" y="6465207"/>
            <a:ext cx="7162800" cy="365125"/>
          </a:xfrm>
        </p:spPr>
        <p:txBody>
          <a:bodyPr/>
          <a:lstStyle/>
          <a:p>
            <a:r>
              <a:rPr lang="en-US" smtClean="0">
                <a:solidFill>
                  <a:schemeClr val="bg1"/>
                </a:solidFill>
              </a:rPr>
              <a:t>Carlson and Winquist, An Introduction to Statistics: An Active Learning Approach, 2e, SAGE Publishing, 2018. </a:t>
            </a:r>
            <a:endParaRPr lang="en-US" dirty="0">
              <a:solidFill>
                <a:schemeClr val="bg1"/>
              </a:solidFill>
            </a:endParaRPr>
          </a:p>
        </p:txBody>
      </p:sp>
    </p:spTree>
    <p:extLst>
      <p:ext uri="{BB962C8B-B14F-4D97-AF65-F5344CB8AC3E}">
        <p14:creationId xmlns:p14="http://schemas.microsoft.com/office/powerpoint/2010/main" val="355545219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Distribution of Sample Means</a:t>
            </a:r>
            <a:endParaRPr lang="en-US" dirty="0" smtClean="0"/>
          </a:p>
        </p:txBody>
      </p:sp>
      <p:sp>
        <p:nvSpPr>
          <p:cNvPr id="7" name="Content Placeholder 6"/>
          <p:cNvSpPr>
            <a:spLocks noGrp="1"/>
          </p:cNvSpPr>
          <p:nvPr>
            <p:ph idx="1"/>
          </p:nvPr>
        </p:nvSpPr>
        <p:spPr/>
        <p:txBody>
          <a:bodyPr/>
          <a:lstStyle/>
          <a:p>
            <a:r>
              <a:rPr lang="en-US" dirty="0" smtClean="0"/>
              <a:t>The mean of the 4 population of scores was 13.</a:t>
            </a:r>
          </a:p>
          <a:p>
            <a:endParaRPr lang="en-US" dirty="0" smtClean="0"/>
          </a:p>
          <a:p>
            <a:r>
              <a:rPr lang="en-US" dirty="0" smtClean="0"/>
              <a:t>The mean of the distribution of 16 sample means is also 13.</a:t>
            </a:r>
          </a:p>
          <a:p>
            <a:endParaRPr lang="en-US" dirty="0" smtClean="0"/>
          </a:p>
        </p:txBody>
      </p:sp>
      <p:sp>
        <p:nvSpPr>
          <p:cNvPr id="4" name="Footer Placeholder 3"/>
          <p:cNvSpPr>
            <a:spLocks noGrp="1"/>
          </p:cNvSpPr>
          <p:nvPr>
            <p:ph type="ftr" sz="quarter" idx="3"/>
          </p:nvPr>
        </p:nvSpPr>
        <p:spPr/>
        <p:txBody>
          <a:bodyPr/>
          <a:lstStyle/>
          <a:p>
            <a:r>
              <a:rPr lang="en-US" smtClean="0"/>
              <a:t>Carlson and Winquist, An Introduction to Statistics: An Active Learning Approach, 2e, SAGE Publishing, 2018. </a:t>
            </a:r>
            <a:endParaRPr lang="en-US" dirty="0"/>
          </a:p>
        </p:txBody>
      </p:sp>
      <p:sp>
        <p:nvSpPr>
          <p:cNvPr id="5" name="Slide Number Placeholder 4"/>
          <p:cNvSpPr>
            <a:spLocks noGrp="1"/>
          </p:cNvSpPr>
          <p:nvPr>
            <p:ph type="sldNum" sz="quarter" idx="4"/>
          </p:nvPr>
        </p:nvSpPr>
        <p:spPr/>
        <p:txBody>
          <a:bodyPr/>
          <a:lstStyle/>
          <a:p>
            <a:fld id="{57791E2C-D482-4158-8F4A-4C0B35475140}" type="slidenum">
              <a:rPr lang="en-US" smtClean="0"/>
              <a:pPr/>
              <a:t>20</a:t>
            </a:fld>
            <a:endParaRPr lang="en-US"/>
          </a:p>
        </p:txBody>
      </p:sp>
      <p:pic>
        <p:nvPicPr>
          <p:cNvPr id="1026" name="Picture 2"/>
          <p:cNvPicPr>
            <a:picLocks noChangeAspect="1" noChangeArrowheads="1"/>
          </p:cNvPicPr>
          <p:nvPr/>
        </p:nvPicPr>
        <p:blipFill>
          <a:blip r:embed="rId3"/>
          <a:srcRect/>
          <a:stretch>
            <a:fillRect/>
          </a:stretch>
        </p:blipFill>
        <p:spPr bwMode="auto">
          <a:xfrm>
            <a:off x="5943600" y="2362200"/>
            <a:ext cx="2286000" cy="906419"/>
          </a:xfrm>
          <a:prstGeom prst="rect">
            <a:avLst/>
          </a:prstGeom>
          <a:noFill/>
          <a:ln w="9525">
            <a:noFill/>
            <a:miter lim="800000"/>
            <a:headEnd/>
            <a:tailEnd/>
          </a:ln>
          <a:effectLst/>
        </p:spPr>
      </p:pic>
      <p:pic>
        <p:nvPicPr>
          <p:cNvPr id="1028" name="Picture 4"/>
          <p:cNvPicPr>
            <a:picLocks noChangeAspect="1" noChangeArrowheads="1"/>
          </p:cNvPicPr>
          <p:nvPr/>
        </p:nvPicPr>
        <p:blipFill>
          <a:blip r:embed="rId4"/>
          <a:srcRect/>
          <a:stretch>
            <a:fillRect/>
          </a:stretch>
        </p:blipFill>
        <p:spPr bwMode="auto">
          <a:xfrm>
            <a:off x="6324600" y="4267200"/>
            <a:ext cx="2057400" cy="936266"/>
          </a:xfrm>
          <a:prstGeom prst="rect">
            <a:avLst/>
          </a:prstGeom>
          <a:noFill/>
          <a:ln w="9525">
            <a:noFill/>
            <a:miter lim="800000"/>
            <a:headEnd/>
            <a:tailEnd/>
          </a:ln>
          <a:effectLst/>
        </p:spPr>
      </p:pic>
    </p:spTree>
    <p:extLst>
      <p:ext uri="{BB962C8B-B14F-4D97-AF65-F5344CB8AC3E}">
        <p14:creationId xmlns:p14="http://schemas.microsoft.com/office/powerpoint/2010/main" val="65034579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Distribution of Sample Means</a:t>
            </a:r>
            <a:endParaRPr lang="en-US" dirty="0" smtClean="0"/>
          </a:p>
        </p:txBody>
      </p:sp>
      <p:sp>
        <p:nvSpPr>
          <p:cNvPr id="7" name="Content Placeholder 6"/>
          <p:cNvSpPr>
            <a:spLocks noGrp="1"/>
          </p:cNvSpPr>
          <p:nvPr>
            <p:ph idx="1"/>
          </p:nvPr>
        </p:nvSpPr>
        <p:spPr/>
        <p:txBody>
          <a:bodyPr/>
          <a:lstStyle/>
          <a:p>
            <a:r>
              <a:rPr lang="en-US" smtClean="0"/>
              <a:t>The mean of the distribution of sample means is always equal to the mean of the population.</a:t>
            </a:r>
          </a:p>
          <a:p>
            <a:pPr lvl="1"/>
            <a:r>
              <a:rPr lang="en-US" smtClean="0"/>
              <a:t>It is common for randomly selected samples to have a mean that is the same or similar to the population mean.</a:t>
            </a:r>
          </a:p>
          <a:p>
            <a:pPr lvl="1"/>
            <a:r>
              <a:rPr lang="en-US" smtClean="0"/>
              <a:t>Figure 5.1 shows the frequency bar graph of the distribution of sample means.</a:t>
            </a:r>
            <a:endParaRPr lang="en-US" dirty="0" smtClean="0"/>
          </a:p>
        </p:txBody>
      </p:sp>
      <p:sp>
        <p:nvSpPr>
          <p:cNvPr id="4" name="Footer Placeholder 3"/>
          <p:cNvSpPr>
            <a:spLocks noGrp="1"/>
          </p:cNvSpPr>
          <p:nvPr>
            <p:ph type="ftr" sz="quarter" idx="3"/>
          </p:nvPr>
        </p:nvSpPr>
        <p:spPr/>
        <p:txBody>
          <a:bodyPr/>
          <a:lstStyle/>
          <a:p>
            <a:r>
              <a:rPr lang="en-US" smtClean="0"/>
              <a:t>Carlson and Winquist, An Introduction to Statistics: An Active Learning Approach, 2e, SAGE Publishing, 2018. </a:t>
            </a:r>
            <a:endParaRPr lang="en-US" dirty="0"/>
          </a:p>
        </p:txBody>
      </p:sp>
      <p:sp>
        <p:nvSpPr>
          <p:cNvPr id="5" name="Slide Number Placeholder 4"/>
          <p:cNvSpPr>
            <a:spLocks noGrp="1"/>
          </p:cNvSpPr>
          <p:nvPr>
            <p:ph type="sldNum" sz="quarter" idx="4"/>
          </p:nvPr>
        </p:nvSpPr>
        <p:spPr/>
        <p:txBody>
          <a:bodyPr/>
          <a:lstStyle/>
          <a:p>
            <a:fld id="{57791E2C-D482-4158-8F4A-4C0B35475140}" type="slidenum">
              <a:rPr lang="en-US" smtClean="0"/>
              <a:pPr/>
              <a:t>21</a:t>
            </a:fld>
            <a:endParaRPr lang="en-US"/>
          </a:p>
        </p:txBody>
      </p:sp>
    </p:spTree>
    <p:extLst>
      <p:ext uri="{BB962C8B-B14F-4D97-AF65-F5344CB8AC3E}">
        <p14:creationId xmlns:p14="http://schemas.microsoft.com/office/powerpoint/2010/main" val="65034579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r>
              <a:rPr lang="en-US" smtClean="0"/>
              <a:t>Figure 5.1: Distribution of Sample Means for Samples of 2 From a</a:t>
            </a:r>
            <a:br>
              <a:rPr lang="en-US" smtClean="0"/>
            </a:br>
            <a:r>
              <a:rPr lang="en-US" smtClean="0"/>
              <a:t>Population of Four Scores</a:t>
            </a:r>
            <a:endParaRPr lang="en-US" dirty="0"/>
          </a:p>
        </p:txBody>
      </p:sp>
      <p:pic>
        <p:nvPicPr>
          <p:cNvPr id="2" name="Picture Placeholder 1"/>
          <p:cNvPicPr>
            <a:picLocks noGrp="1" noChangeAspect="1"/>
          </p:cNvPicPr>
          <p:nvPr>
            <p:ph type="pic" idx="1"/>
          </p:nvPr>
        </p:nvPicPr>
        <p:blipFill>
          <a:blip r:embed="rId3">
            <a:extLst>
              <a:ext uri="{28A0092B-C50C-407E-A947-70E740481C1C}">
                <a14:useLocalDpi xmlns:a14="http://schemas.microsoft.com/office/drawing/2010/main" val="0"/>
              </a:ext>
            </a:extLst>
          </a:blip>
          <a:stretch>
            <a:fillRect/>
          </a:stretch>
        </p:blipFill>
        <p:spPr>
          <a:xfrm>
            <a:off x="1652618" y="1722988"/>
            <a:ext cx="5686365" cy="3145314"/>
          </a:xfrm>
        </p:spPr>
      </p:pic>
      <p:sp>
        <p:nvSpPr>
          <p:cNvPr id="4" name="Footer Placeholder 3"/>
          <p:cNvSpPr>
            <a:spLocks noGrp="1"/>
          </p:cNvSpPr>
          <p:nvPr>
            <p:ph type="ftr" sz="quarter" idx="3"/>
          </p:nvPr>
        </p:nvSpPr>
        <p:spPr/>
        <p:txBody>
          <a:bodyPr/>
          <a:lstStyle/>
          <a:p>
            <a:r>
              <a:rPr lang="en-US" smtClean="0"/>
              <a:t>Carlson and Winquist, An Introduction to Statistics: An Active Learning Approach, 2e, SAGE Publishing, 2018. </a:t>
            </a:r>
            <a:endParaRPr lang="en-US" dirty="0"/>
          </a:p>
        </p:txBody>
      </p:sp>
      <p:sp>
        <p:nvSpPr>
          <p:cNvPr id="5" name="Slide Number Placeholder 4"/>
          <p:cNvSpPr>
            <a:spLocks noGrp="1"/>
          </p:cNvSpPr>
          <p:nvPr>
            <p:ph type="sldNum" sz="quarter" idx="4"/>
          </p:nvPr>
        </p:nvSpPr>
        <p:spPr/>
        <p:txBody>
          <a:bodyPr/>
          <a:lstStyle/>
          <a:p>
            <a:fld id="{57791E2C-D482-4158-8F4A-4C0B35475140}" type="slidenum">
              <a:rPr lang="en-US" smtClean="0"/>
              <a:pPr/>
              <a:t>22</a:t>
            </a:fld>
            <a:endParaRPr lang="en-US"/>
          </a:p>
        </p:txBody>
      </p:sp>
    </p:spTree>
    <p:extLst>
      <p:ext uri="{BB962C8B-B14F-4D97-AF65-F5344CB8AC3E}">
        <p14:creationId xmlns:p14="http://schemas.microsoft.com/office/powerpoint/2010/main" val="113349272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Distribution of Sample Means</a:t>
            </a:r>
            <a:endParaRPr lang="en-US" dirty="0" smtClean="0"/>
          </a:p>
        </p:txBody>
      </p:sp>
      <p:sp>
        <p:nvSpPr>
          <p:cNvPr id="7" name="Content Placeholder 6"/>
          <p:cNvSpPr>
            <a:spLocks noGrp="1"/>
          </p:cNvSpPr>
          <p:nvPr>
            <p:ph idx="1"/>
          </p:nvPr>
        </p:nvSpPr>
        <p:spPr/>
        <p:txBody>
          <a:bodyPr/>
          <a:lstStyle/>
          <a:p>
            <a:r>
              <a:rPr lang="en-US" dirty="0" smtClean="0"/>
              <a:t>The standard deviation of the original population of 4 scores (10, 12, 14, 16) was 2.24.</a:t>
            </a:r>
          </a:p>
        </p:txBody>
      </p:sp>
      <p:sp>
        <p:nvSpPr>
          <p:cNvPr id="4" name="Footer Placeholder 3"/>
          <p:cNvSpPr>
            <a:spLocks noGrp="1"/>
          </p:cNvSpPr>
          <p:nvPr>
            <p:ph type="ftr" sz="quarter" idx="3"/>
          </p:nvPr>
        </p:nvSpPr>
        <p:spPr/>
        <p:txBody>
          <a:bodyPr/>
          <a:lstStyle/>
          <a:p>
            <a:r>
              <a:rPr lang="en-US" smtClean="0"/>
              <a:t>Carlson and Winquist, An Introduction to Statistics: An Active Learning Approach, 2e, SAGE Publishing, 2018. </a:t>
            </a:r>
            <a:endParaRPr lang="en-US" dirty="0"/>
          </a:p>
        </p:txBody>
      </p:sp>
      <p:sp>
        <p:nvSpPr>
          <p:cNvPr id="5" name="Slide Number Placeholder 4"/>
          <p:cNvSpPr>
            <a:spLocks noGrp="1"/>
          </p:cNvSpPr>
          <p:nvPr>
            <p:ph type="sldNum" sz="quarter" idx="4"/>
          </p:nvPr>
        </p:nvSpPr>
        <p:spPr/>
        <p:txBody>
          <a:bodyPr/>
          <a:lstStyle/>
          <a:p>
            <a:fld id="{57791E2C-D482-4158-8F4A-4C0B35475140}" type="slidenum">
              <a:rPr lang="en-US" smtClean="0"/>
              <a:pPr/>
              <a:t>23</a:t>
            </a:fld>
            <a:endParaRPr lang="en-US"/>
          </a:p>
        </p:txBody>
      </p:sp>
      <p:pic>
        <p:nvPicPr>
          <p:cNvPr id="2051" name="Picture 3"/>
          <p:cNvPicPr>
            <a:picLocks noChangeAspect="1" noChangeArrowheads="1"/>
          </p:cNvPicPr>
          <p:nvPr/>
        </p:nvPicPr>
        <p:blipFill>
          <a:blip r:embed="rId3"/>
          <a:srcRect/>
          <a:stretch>
            <a:fillRect/>
          </a:stretch>
        </p:blipFill>
        <p:spPr bwMode="auto">
          <a:xfrm>
            <a:off x="2362200" y="3914775"/>
            <a:ext cx="5525932" cy="1143000"/>
          </a:xfrm>
          <a:prstGeom prst="rect">
            <a:avLst/>
          </a:prstGeom>
          <a:noFill/>
          <a:ln w="9525">
            <a:noFill/>
            <a:miter lim="800000"/>
            <a:headEnd/>
            <a:tailEnd/>
          </a:ln>
          <a:effectLst/>
        </p:spPr>
      </p:pic>
      <p:pic>
        <p:nvPicPr>
          <p:cNvPr id="2052" name="Picture 4"/>
          <p:cNvPicPr>
            <a:picLocks noChangeAspect="1" noChangeArrowheads="1"/>
          </p:cNvPicPr>
          <p:nvPr/>
        </p:nvPicPr>
        <p:blipFill>
          <a:blip r:embed="rId4"/>
          <a:srcRect/>
          <a:stretch>
            <a:fillRect/>
          </a:stretch>
        </p:blipFill>
        <p:spPr bwMode="auto">
          <a:xfrm>
            <a:off x="2971800" y="5057775"/>
            <a:ext cx="3895725" cy="1190625"/>
          </a:xfrm>
          <a:prstGeom prst="rect">
            <a:avLst/>
          </a:prstGeom>
          <a:noFill/>
          <a:ln w="9525">
            <a:noFill/>
            <a:miter lim="800000"/>
            <a:headEnd/>
            <a:tailEnd/>
          </a:ln>
          <a:effectLst/>
        </p:spPr>
      </p:pic>
    </p:spTree>
    <p:extLst>
      <p:ext uri="{BB962C8B-B14F-4D97-AF65-F5344CB8AC3E}">
        <p14:creationId xmlns:p14="http://schemas.microsoft.com/office/powerpoint/2010/main" val="65034579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Distribution of Sample Means</a:t>
            </a:r>
            <a:endParaRPr lang="en-US" dirty="0" smtClean="0"/>
          </a:p>
        </p:txBody>
      </p:sp>
      <p:sp>
        <p:nvSpPr>
          <p:cNvPr id="7" name="Content Placeholder 6"/>
          <p:cNvSpPr>
            <a:spLocks noGrp="1"/>
          </p:cNvSpPr>
          <p:nvPr>
            <p:ph idx="1"/>
          </p:nvPr>
        </p:nvSpPr>
        <p:spPr/>
        <p:txBody>
          <a:bodyPr/>
          <a:lstStyle/>
          <a:p>
            <a:r>
              <a:rPr lang="en-US" smtClean="0"/>
              <a:t>The standard deviation of the distribution of 16 sample means is 1.58.</a:t>
            </a:r>
            <a:endParaRPr lang="en-US" dirty="0" smtClean="0"/>
          </a:p>
        </p:txBody>
      </p:sp>
      <p:sp>
        <p:nvSpPr>
          <p:cNvPr id="4" name="Footer Placeholder 3"/>
          <p:cNvSpPr>
            <a:spLocks noGrp="1"/>
          </p:cNvSpPr>
          <p:nvPr>
            <p:ph type="ftr" sz="quarter" idx="3"/>
          </p:nvPr>
        </p:nvSpPr>
        <p:spPr/>
        <p:txBody>
          <a:bodyPr/>
          <a:lstStyle/>
          <a:p>
            <a:r>
              <a:rPr lang="en-US" smtClean="0"/>
              <a:t>Carlson and Winquist, An Introduction to Statistics: An Active Learning Approach, 2e, SAGE Publishing, 2018. </a:t>
            </a:r>
            <a:endParaRPr lang="en-US" dirty="0"/>
          </a:p>
        </p:txBody>
      </p:sp>
      <p:sp>
        <p:nvSpPr>
          <p:cNvPr id="5" name="Slide Number Placeholder 4"/>
          <p:cNvSpPr>
            <a:spLocks noGrp="1"/>
          </p:cNvSpPr>
          <p:nvPr>
            <p:ph type="sldNum" sz="quarter" idx="4"/>
          </p:nvPr>
        </p:nvSpPr>
        <p:spPr/>
        <p:txBody>
          <a:bodyPr/>
          <a:lstStyle/>
          <a:p>
            <a:fld id="{57791E2C-D482-4158-8F4A-4C0B35475140}" type="slidenum">
              <a:rPr lang="en-US" smtClean="0"/>
              <a:pPr/>
              <a:t>24</a:t>
            </a:fld>
            <a:endParaRPr lang="en-US"/>
          </a:p>
        </p:txBody>
      </p:sp>
      <p:pic>
        <p:nvPicPr>
          <p:cNvPr id="3074" name="Picture 2"/>
          <p:cNvPicPr>
            <a:picLocks noChangeAspect="1" noChangeArrowheads="1"/>
          </p:cNvPicPr>
          <p:nvPr/>
        </p:nvPicPr>
        <p:blipFill>
          <a:blip r:embed="rId3"/>
          <a:srcRect/>
          <a:stretch>
            <a:fillRect/>
          </a:stretch>
        </p:blipFill>
        <p:spPr bwMode="auto">
          <a:xfrm>
            <a:off x="1600200" y="3276600"/>
            <a:ext cx="6729412" cy="1103537"/>
          </a:xfrm>
          <a:prstGeom prst="rect">
            <a:avLst/>
          </a:prstGeom>
          <a:noFill/>
          <a:ln w="9525">
            <a:noFill/>
            <a:miter lim="800000"/>
            <a:headEnd/>
            <a:tailEnd/>
          </a:ln>
          <a:effectLst/>
        </p:spPr>
      </p:pic>
      <p:pic>
        <p:nvPicPr>
          <p:cNvPr id="3075" name="Picture 3"/>
          <p:cNvPicPr>
            <a:picLocks noChangeAspect="1" noChangeArrowheads="1"/>
          </p:cNvPicPr>
          <p:nvPr/>
        </p:nvPicPr>
        <p:blipFill>
          <a:blip r:embed="rId4"/>
          <a:srcRect/>
          <a:stretch>
            <a:fillRect/>
          </a:stretch>
        </p:blipFill>
        <p:spPr bwMode="auto">
          <a:xfrm>
            <a:off x="3276600" y="4561827"/>
            <a:ext cx="3505200" cy="1308503"/>
          </a:xfrm>
          <a:prstGeom prst="rect">
            <a:avLst/>
          </a:prstGeom>
          <a:noFill/>
          <a:ln w="9525">
            <a:noFill/>
            <a:miter lim="800000"/>
            <a:headEnd/>
            <a:tailEnd/>
          </a:ln>
          <a:effectLst/>
        </p:spPr>
      </p:pic>
    </p:spTree>
    <p:extLst>
      <p:ext uri="{BB962C8B-B14F-4D97-AF65-F5344CB8AC3E}">
        <p14:creationId xmlns:p14="http://schemas.microsoft.com/office/powerpoint/2010/main" val="65034579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Distribution of Sample Means</a:t>
            </a:r>
            <a:endParaRPr lang="en-US" dirty="0" smtClean="0"/>
          </a:p>
        </p:txBody>
      </p:sp>
      <p:sp>
        <p:nvSpPr>
          <p:cNvPr id="7" name="Content Placeholder 6"/>
          <p:cNvSpPr>
            <a:spLocks noGrp="1"/>
          </p:cNvSpPr>
          <p:nvPr>
            <p:ph idx="1"/>
          </p:nvPr>
        </p:nvSpPr>
        <p:spPr/>
        <p:txBody>
          <a:bodyPr/>
          <a:lstStyle/>
          <a:p>
            <a:r>
              <a:rPr lang="en-US" dirty="0" smtClean="0"/>
              <a:t>Standard error of the mean (SEM)</a:t>
            </a:r>
          </a:p>
          <a:p>
            <a:pPr lvl="1"/>
            <a:r>
              <a:rPr lang="en-US" dirty="0" smtClean="0"/>
              <a:t>The standard deviation of the distribution of sample means</a:t>
            </a:r>
          </a:p>
          <a:p>
            <a:pPr lvl="1"/>
            <a:r>
              <a:rPr lang="en-US" dirty="0" smtClean="0"/>
              <a:t>the typical distance between the possible sample means and the population mean</a:t>
            </a:r>
          </a:p>
          <a:p>
            <a:pPr lvl="1"/>
            <a:endParaRPr lang="en-US" dirty="0" smtClean="0"/>
          </a:p>
        </p:txBody>
      </p:sp>
      <p:sp>
        <p:nvSpPr>
          <p:cNvPr id="4" name="Footer Placeholder 3"/>
          <p:cNvSpPr>
            <a:spLocks noGrp="1"/>
          </p:cNvSpPr>
          <p:nvPr>
            <p:ph type="ftr" sz="quarter" idx="3"/>
          </p:nvPr>
        </p:nvSpPr>
        <p:spPr/>
        <p:txBody>
          <a:bodyPr/>
          <a:lstStyle/>
          <a:p>
            <a:r>
              <a:rPr lang="en-US" smtClean="0"/>
              <a:t>Carlson and Winquist, An Introduction to Statistics: An Active Learning Approach, 2e, SAGE Publishing, 2018. </a:t>
            </a:r>
            <a:endParaRPr lang="en-US" dirty="0"/>
          </a:p>
        </p:txBody>
      </p:sp>
      <p:sp>
        <p:nvSpPr>
          <p:cNvPr id="5" name="Slide Number Placeholder 4"/>
          <p:cNvSpPr>
            <a:spLocks noGrp="1"/>
          </p:cNvSpPr>
          <p:nvPr>
            <p:ph type="sldNum" sz="quarter" idx="4"/>
          </p:nvPr>
        </p:nvSpPr>
        <p:spPr/>
        <p:txBody>
          <a:bodyPr/>
          <a:lstStyle/>
          <a:p>
            <a:fld id="{57791E2C-D482-4158-8F4A-4C0B35475140}" type="slidenum">
              <a:rPr lang="en-US" smtClean="0"/>
              <a:pPr/>
              <a:t>25</a:t>
            </a:fld>
            <a:endParaRPr lang="en-US" dirty="0"/>
          </a:p>
        </p:txBody>
      </p:sp>
      <p:pic>
        <p:nvPicPr>
          <p:cNvPr id="4098" name="Picture 2"/>
          <p:cNvPicPr>
            <a:picLocks noChangeAspect="1" noChangeArrowheads="1"/>
          </p:cNvPicPr>
          <p:nvPr/>
        </p:nvPicPr>
        <p:blipFill>
          <a:blip r:embed="rId3"/>
          <a:srcRect/>
          <a:stretch>
            <a:fillRect/>
          </a:stretch>
        </p:blipFill>
        <p:spPr bwMode="auto">
          <a:xfrm>
            <a:off x="2819400" y="5105400"/>
            <a:ext cx="4324350" cy="1104900"/>
          </a:xfrm>
          <a:prstGeom prst="rect">
            <a:avLst/>
          </a:prstGeom>
          <a:noFill/>
          <a:ln w="9525">
            <a:noFill/>
            <a:miter lim="800000"/>
            <a:headEnd/>
            <a:tailEnd/>
          </a:ln>
          <a:effectLst/>
        </p:spPr>
      </p:pic>
    </p:spTree>
    <p:extLst>
      <p:ext uri="{BB962C8B-B14F-4D97-AF65-F5344CB8AC3E}">
        <p14:creationId xmlns:p14="http://schemas.microsoft.com/office/powerpoint/2010/main" val="65034579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Distribution of Sample Means</a:t>
            </a:r>
            <a:endParaRPr lang="en-US" dirty="0" smtClean="0"/>
          </a:p>
        </p:txBody>
      </p:sp>
      <p:sp>
        <p:nvSpPr>
          <p:cNvPr id="7" name="Content Placeholder 6"/>
          <p:cNvSpPr>
            <a:spLocks noGrp="1"/>
          </p:cNvSpPr>
          <p:nvPr>
            <p:ph idx="1"/>
          </p:nvPr>
        </p:nvSpPr>
        <p:spPr/>
        <p:txBody>
          <a:bodyPr/>
          <a:lstStyle/>
          <a:p>
            <a:r>
              <a:rPr lang="en-US" smtClean="0"/>
              <a:t>A graph of the distribution of sample means, shown in Figure 5.1, is approximately normally distributed (i.e., bell shaped).</a:t>
            </a:r>
            <a:endParaRPr lang="en-US" dirty="0" smtClean="0"/>
          </a:p>
        </p:txBody>
      </p:sp>
      <p:sp>
        <p:nvSpPr>
          <p:cNvPr id="4" name="Footer Placeholder 3"/>
          <p:cNvSpPr>
            <a:spLocks noGrp="1"/>
          </p:cNvSpPr>
          <p:nvPr>
            <p:ph type="ftr" sz="quarter" idx="3"/>
          </p:nvPr>
        </p:nvSpPr>
        <p:spPr/>
        <p:txBody>
          <a:bodyPr/>
          <a:lstStyle/>
          <a:p>
            <a:r>
              <a:rPr lang="en-US" smtClean="0"/>
              <a:t>Carlson and Winquist, An Introduction to Statistics: An Active Learning Approach, 2e, SAGE Publishing, 2018. </a:t>
            </a:r>
            <a:endParaRPr lang="en-US" dirty="0"/>
          </a:p>
        </p:txBody>
      </p:sp>
      <p:sp>
        <p:nvSpPr>
          <p:cNvPr id="5" name="Slide Number Placeholder 4"/>
          <p:cNvSpPr>
            <a:spLocks noGrp="1"/>
          </p:cNvSpPr>
          <p:nvPr>
            <p:ph type="sldNum" sz="quarter" idx="4"/>
          </p:nvPr>
        </p:nvSpPr>
        <p:spPr/>
        <p:txBody>
          <a:bodyPr/>
          <a:lstStyle/>
          <a:p>
            <a:fld id="{57791E2C-D482-4158-8F4A-4C0B35475140}" type="slidenum">
              <a:rPr lang="en-US" smtClean="0"/>
              <a:pPr/>
              <a:t>26</a:t>
            </a:fld>
            <a:endParaRPr lang="en-US" dirty="0"/>
          </a:p>
        </p:txBody>
      </p:sp>
    </p:spTree>
    <p:extLst>
      <p:ext uri="{BB962C8B-B14F-4D97-AF65-F5344CB8AC3E}">
        <p14:creationId xmlns:p14="http://schemas.microsoft.com/office/powerpoint/2010/main" val="65034579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Distribution of Sample Means</a:t>
            </a:r>
            <a:endParaRPr lang="en-US" dirty="0" smtClean="0"/>
          </a:p>
        </p:txBody>
      </p:sp>
      <p:sp>
        <p:nvSpPr>
          <p:cNvPr id="7" name="Content Placeholder 6"/>
          <p:cNvSpPr>
            <a:spLocks noGrp="1"/>
          </p:cNvSpPr>
          <p:nvPr>
            <p:ph idx="1"/>
          </p:nvPr>
        </p:nvSpPr>
        <p:spPr/>
        <p:txBody>
          <a:bodyPr/>
          <a:lstStyle/>
          <a:p>
            <a:r>
              <a:rPr lang="en-US" dirty="0" smtClean="0"/>
              <a:t>Central limit theorem (CLT)</a:t>
            </a:r>
          </a:p>
          <a:p>
            <a:pPr lvl="1"/>
            <a:r>
              <a:rPr lang="en-US" dirty="0" smtClean="0"/>
              <a:t>describes that the distribution of sample means has</a:t>
            </a:r>
          </a:p>
          <a:p>
            <a:pPr lvl="1"/>
            <a:r>
              <a:rPr lang="en-US" dirty="0" smtClean="0"/>
              <a:t>a mean equal to the population mean, </a:t>
            </a:r>
            <a:r>
              <a:rPr lang="el-GR" dirty="0" smtClean="0"/>
              <a:t>μ</a:t>
            </a:r>
            <a:endParaRPr lang="en-US" dirty="0" smtClean="0"/>
          </a:p>
          <a:p>
            <a:pPr lvl="1"/>
            <a:r>
              <a:rPr lang="en-US" dirty="0" smtClean="0"/>
              <a:t>a standard deviation equal to the standard error of the mean, </a:t>
            </a:r>
            <a:r>
              <a:rPr lang="en-US" i="1" dirty="0" smtClean="0"/>
              <a:t>SEM</a:t>
            </a:r>
          </a:p>
          <a:p>
            <a:pPr lvl="1"/>
            <a:r>
              <a:rPr lang="en-US" dirty="0" smtClean="0"/>
              <a:t>a shape that is normal as long as the sample size is at least 30 or the original population has a normal shape</a:t>
            </a:r>
          </a:p>
        </p:txBody>
      </p:sp>
      <p:sp>
        <p:nvSpPr>
          <p:cNvPr id="4" name="Footer Placeholder 3"/>
          <p:cNvSpPr>
            <a:spLocks noGrp="1"/>
          </p:cNvSpPr>
          <p:nvPr>
            <p:ph type="ftr" sz="quarter" idx="3"/>
          </p:nvPr>
        </p:nvSpPr>
        <p:spPr/>
        <p:txBody>
          <a:bodyPr/>
          <a:lstStyle/>
          <a:p>
            <a:r>
              <a:rPr lang="en-US" smtClean="0"/>
              <a:t>Carlson and Winquist, An Introduction to Statistics: An Active Learning Approach, 2e, SAGE Publishing, 2018. </a:t>
            </a:r>
            <a:endParaRPr lang="en-US" dirty="0"/>
          </a:p>
        </p:txBody>
      </p:sp>
      <p:sp>
        <p:nvSpPr>
          <p:cNvPr id="5" name="Slide Number Placeholder 4"/>
          <p:cNvSpPr>
            <a:spLocks noGrp="1"/>
          </p:cNvSpPr>
          <p:nvPr>
            <p:ph type="sldNum" sz="quarter" idx="4"/>
          </p:nvPr>
        </p:nvSpPr>
        <p:spPr/>
        <p:txBody>
          <a:bodyPr/>
          <a:lstStyle/>
          <a:p>
            <a:fld id="{57791E2C-D482-4158-8F4A-4C0B35475140}" type="slidenum">
              <a:rPr lang="en-US" smtClean="0"/>
              <a:pPr/>
              <a:t>27</a:t>
            </a:fld>
            <a:endParaRPr lang="en-US" dirty="0"/>
          </a:p>
        </p:txBody>
      </p:sp>
    </p:spTree>
    <p:extLst>
      <p:ext uri="{BB962C8B-B14F-4D97-AF65-F5344CB8AC3E}">
        <p14:creationId xmlns:p14="http://schemas.microsoft.com/office/powerpoint/2010/main" val="65034579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r>
              <a:rPr lang="en-US" smtClean="0"/>
              <a:t>Table 5.3: Three Components of the CLT and What They Do for Researchers</a:t>
            </a:r>
            <a:endParaRPr lang="en-US" dirty="0"/>
          </a:p>
        </p:txBody>
      </p:sp>
      <p:pic>
        <p:nvPicPr>
          <p:cNvPr id="2" name="Picture Placeholder 1"/>
          <p:cNvPicPr>
            <a:picLocks noGrp="1" noChangeAspect="1"/>
          </p:cNvPicPr>
          <p:nvPr>
            <p:ph type="pic" idx="1"/>
          </p:nvPr>
        </p:nvPicPr>
        <p:blipFill>
          <a:blip r:embed="rId3">
            <a:extLst>
              <a:ext uri="{28A0092B-C50C-407E-A947-70E740481C1C}">
                <a14:useLocalDpi xmlns:a14="http://schemas.microsoft.com/office/drawing/2010/main" val="0"/>
              </a:ext>
            </a:extLst>
          </a:blip>
          <a:stretch>
            <a:fillRect/>
          </a:stretch>
        </p:blipFill>
        <p:spPr>
          <a:xfrm>
            <a:off x="875873" y="1770508"/>
            <a:ext cx="7384831" cy="3003565"/>
          </a:xfrm>
        </p:spPr>
      </p:pic>
      <p:sp>
        <p:nvSpPr>
          <p:cNvPr id="4" name="Footer Placeholder 3"/>
          <p:cNvSpPr>
            <a:spLocks noGrp="1"/>
          </p:cNvSpPr>
          <p:nvPr>
            <p:ph type="ftr" sz="quarter" idx="3"/>
          </p:nvPr>
        </p:nvSpPr>
        <p:spPr/>
        <p:txBody>
          <a:bodyPr/>
          <a:lstStyle/>
          <a:p>
            <a:r>
              <a:rPr lang="en-US" smtClean="0"/>
              <a:t>Carlson and Winquist, An Introduction to Statistics: An Active Learning Approach, 2e, SAGE Publishing, 2018. </a:t>
            </a:r>
            <a:endParaRPr lang="en-US" dirty="0"/>
          </a:p>
        </p:txBody>
      </p:sp>
      <p:sp>
        <p:nvSpPr>
          <p:cNvPr id="5" name="Slide Number Placeholder 4"/>
          <p:cNvSpPr>
            <a:spLocks noGrp="1"/>
          </p:cNvSpPr>
          <p:nvPr>
            <p:ph type="sldNum" sz="quarter" idx="4"/>
          </p:nvPr>
        </p:nvSpPr>
        <p:spPr/>
        <p:txBody>
          <a:bodyPr/>
          <a:lstStyle/>
          <a:p>
            <a:fld id="{57791E2C-D482-4158-8F4A-4C0B35475140}" type="slidenum">
              <a:rPr lang="en-US" smtClean="0"/>
              <a:pPr/>
              <a:t>28</a:t>
            </a:fld>
            <a:endParaRPr lang="en-US"/>
          </a:p>
        </p:txBody>
      </p:sp>
    </p:spTree>
    <p:extLst>
      <p:ext uri="{BB962C8B-B14F-4D97-AF65-F5344CB8AC3E}">
        <p14:creationId xmlns:p14="http://schemas.microsoft.com/office/powerpoint/2010/main" val="113349272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Law of Large Numbers</a:t>
            </a:r>
            <a:endParaRPr lang="en-US" dirty="0" smtClean="0"/>
          </a:p>
        </p:txBody>
      </p:sp>
      <p:sp>
        <p:nvSpPr>
          <p:cNvPr id="7" name="Content Placeholder 6"/>
          <p:cNvSpPr>
            <a:spLocks noGrp="1"/>
          </p:cNvSpPr>
          <p:nvPr>
            <p:ph idx="1"/>
          </p:nvPr>
        </p:nvSpPr>
        <p:spPr/>
        <p:txBody>
          <a:bodyPr/>
          <a:lstStyle/>
          <a:p>
            <a:r>
              <a:rPr lang="en-US" smtClean="0"/>
              <a:t>As N increases, the sample statistic (e.g., the sample mean) is a better estimate of the population parameter (e.g., the population mean).</a:t>
            </a:r>
            <a:endParaRPr lang="en-US" dirty="0" smtClean="0"/>
          </a:p>
        </p:txBody>
      </p:sp>
      <p:sp>
        <p:nvSpPr>
          <p:cNvPr id="4" name="Footer Placeholder 3"/>
          <p:cNvSpPr>
            <a:spLocks noGrp="1"/>
          </p:cNvSpPr>
          <p:nvPr>
            <p:ph type="ftr" sz="quarter" idx="3"/>
          </p:nvPr>
        </p:nvSpPr>
        <p:spPr/>
        <p:txBody>
          <a:bodyPr/>
          <a:lstStyle/>
          <a:p>
            <a:r>
              <a:rPr lang="en-US" smtClean="0"/>
              <a:t>Carlson and Winquist, An Introduction to Statistics: An Active Learning Approach, 2e, SAGE Publishing, 2018. </a:t>
            </a:r>
            <a:endParaRPr lang="en-US" dirty="0"/>
          </a:p>
        </p:txBody>
      </p:sp>
      <p:sp>
        <p:nvSpPr>
          <p:cNvPr id="5" name="Slide Number Placeholder 4"/>
          <p:cNvSpPr>
            <a:spLocks noGrp="1"/>
          </p:cNvSpPr>
          <p:nvPr>
            <p:ph type="sldNum" sz="quarter" idx="4"/>
          </p:nvPr>
        </p:nvSpPr>
        <p:spPr/>
        <p:txBody>
          <a:bodyPr/>
          <a:lstStyle/>
          <a:p>
            <a:fld id="{57791E2C-D482-4158-8F4A-4C0B35475140}" type="slidenum">
              <a:rPr lang="en-US" smtClean="0"/>
              <a:pPr/>
              <a:t>29</a:t>
            </a:fld>
            <a:endParaRPr lang="en-US" dirty="0"/>
          </a:p>
        </p:txBody>
      </p:sp>
    </p:spTree>
    <p:extLst>
      <p:ext uri="{BB962C8B-B14F-4D97-AF65-F5344CB8AC3E}">
        <p14:creationId xmlns:p14="http://schemas.microsoft.com/office/powerpoint/2010/main" val="6503457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Topics to Cover</a:t>
            </a:r>
            <a:endParaRPr lang="en-US" dirty="0"/>
          </a:p>
        </p:txBody>
      </p:sp>
      <p:sp>
        <p:nvSpPr>
          <p:cNvPr id="7" name="Content Placeholder 6"/>
          <p:cNvSpPr>
            <a:spLocks noGrp="1"/>
          </p:cNvSpPr>
          <p:nvPr>
            <p:ph idx="1"/>
          </p:nvPr>
        </p:nvSpPr>
        <p:spPr/>
        <p:txBody>
          <a:bodyPr/>
          <a:lstStyle/>
          <a:p>
            <a:r>
              <a:rPr lang="en-US" smtClean="0"/>
              <a:t>Explain how a distribution of sample means is created</a:t>
            </a:r>
          </a:p>
          <a:p>
            <a:r>
              <a:rPr lang="en-US" smtClean="0"/>
              <a:t>Explain how a random sample is obtained</a:t>
            </a:r>
          </a:p>
          <a:p>
            <a:r>
              <a:rPr lang="en-US" smtClean="0"/>
              <a:t>Determine the mean, the standard deviation, and the shape of a distribution of sample means</a:t>
            </a:r>
          </a:p>
          <a:p>
            <a:endParaRPr lang="en-US" dirty="0" smtClean="0"/>
          </a:p>
        </p:txBody>
      </p:sp>
      <p:sp>
        <p:nvSpPr>
          <p:cNvPr id="4" name="Footer Placeholder 3"/>
          <p:cNvSpPr>
            <a:spLocks noGrp="1"/>
          </p:cNvSpPr>
          <p:nvPr>
            <p:ph type="ftr" sz="quarter" idx="3"/>
          </p:nvPr>
        </p:nvSpPr>
        <p:spPr/>
        <p:txBody>
          <a:bodyPr/>
          <a:lstStyle/>
          <a:p>
            <a:r>
              <a:rPr lang="en-US" smtClean="0"/>
              <a:t>Carlson and Winquist, An Introduction to Statistics: An Active Learning Approach, 2e, SAGE Publishing, 2018. </a:t>
            </a:r>
            <a:endParaRPr lang="en-US" dirty="0"/>
          </a:p>
        </p:txBody>
      </p:sp>
      <p:sp>
        <p:nvSpPr>
          <p:cNvPr id="5" name="Slide Number Placeholder 4"/>
          <p:cNvSpPr>
            <a:spLocks noGrp="1"/>
          </p:cNvSpPr>
          <p:nvPr>
            <p:ph type="sldNum" sz="quarter" idx="4"/>
          </p:nvPr>
        </p:nvSpPr>
        <p:spPr/>
        <p:txBody>
          <a:bodyPr/>
          <a:lstStyle/>
          <a:p>
            <a:fld id="{57791E2C-D482-4158-8F4A-4C0B35475140}" type="slidenum">
              <a:rPr lang="en-US" smtClean="0"/>
              <a:pPr/>
              <a:t>3</a:t>
            </a:fld>
            <a:endParaRPr lang="en-US"/>
          </a:p>
        </p:txBody>
      </p:sp>
    </p:spTree>
    <p:extLst>
      <p:ext uri="{BB962C8B-B14F-4D97-AF65-F5344CB8AC3E}">
        <p14:creationId xmlns:p14="http://schemas.microsoft.com/office/powerpoint/2010/main" val="188620444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i="1" dirty="0" smtClean="0"/>
              <a:t>z</a:t>
            </a:r>
            <a:r>
              <a:rPr lang="en-US" dirty="0" smtClean="0"/>
              <a:t> For a Sample Mean</a:t>
            </a:r>
          </a:p>
        </p:txBody>
      </p:sp>
      <p:sp>
        <p:nvSpPr>
          <p:cNvPr id="7" name="Content Placeholder 6"/>
          <p:cNvSpPr>
            <a:spLocks noGrp="1"/>
          </p:cNvSpPr>
          <p:nvPr>
            <p:ph idx="1"/>
          </p:nvPr>
        </p:nvSpPr>
        <p:spPr/>
        <p:txBody>
          <a:bodyPr/>
          <a:lstStyle/>
          <a:p>
            <a:r>
              <a:rPr lang="en-US" i="1" dirty="0" smtClean="0"/>
              <a:t>z</a:t>
            </a:r>
            <a:r>
              <a:rPr lang="en-US" dirty="0" smtClean="0"/>
              <a:t> for an individual score</a:t>
            </a:r>
          </a:p>
          <a:p>
            <a:endParaRPr lang="en-US" dirty="0" smtClean="0"/>
          </a:p>
          <a:p>
            <a:endParaRPr lang="en-US" dirty="0" smtClean="0"/>
          </a:p>
          <a:p>
            <a:r>
              <a:rPr lang="en-US" i="1" dirty="0" smtClean="0"/>
              <a:t>z</a:t>
            </a:r>
            <a:r>
              <a:rPr lang="en-US" dirty="0" smtClean="0"/>
              <a:t> for a sample mean</a:t>
            </a:r>
          </a:p>
          <a:p>
            <a:endParaRPr lang="en-US" dirty="0" smtClean="0"/>
          </a:p>
        </p:txBody>
      </p:sp>
      <p:sp>
        <p:nvSpPr>
          <p:cNvPr id="4" name="Footer Placeholder 3"/>
          <p:cNvSpPr>
            <a:spLocks noGrp="1"/>
          </p:cNvSpPr>
          <p:nvPr>
            <p:ph type="ftr" sz="quarter" idx="3"/>
          </p:nvPr>
        </p:nvSpPr>
        <p:spPr/>
        <p:txBody>
          <a:bodyPr/>
          <a:lstStyle/>
          <a:p>
            <a:r>
              <a:rPr lang="en-US" smtClean="0"/>
              <a:t>Carlson and Winquist, An Introduction to Statistics: An Active Learning Approach, 2e, SAGE Publishing, 2018. </a:t>
            </a:r>
            <a:endParaRPr lang="en-US" dirty="0"/>
          </a:p>
        </p:txBody>
      </p:sp>
      <p:sp>
        <p:nvSpPr>
          <p:cNvPr id="5" name="Slide Number Placeholder 4"/>
          <p:cNvSpPr>
            <a:spLocks noGrp="1"/>
          </p:cNvSpPr>
          <p:nvPr>
            <p:ph type="sldNum" sz="quarter" idx="4"/>
          </p:nvPr>
        </p:nvSpPr>
        <p:spPr/>
        <p:txBody>
          <a:bodyPr/>
          <a:lstStyle/>
          <a:p>
            <a:fld id="{57791E2C-D482-4158-8F4A-4C0B35475140}" type="slidenum">
              <a:rPr lang="en-US" smtClean="0"/>
              <a:pPr/>
              <a:t>30</a:t>
            </a:fld>
            <a:endParaRPr lang="en-US" dirty="0"/>
          </a:p>
        </p:txBody>
      </p:sp>
      <p:pic>
        <p:nvPicPr>
          <p:cNvPr id="7170" name="Picture 2"/>
          <p:cNvPicPr>
            <a:picLocks noChangeAspect="1" noChangeArrowheads="1"/>
          </p:cNvPicPr>
          <p:nvPr/>
        </p:nvPicPr>
        <p:blipFill>
          <a:blip r:embed="rId3"/>
          <a:srcRect/>
          <a:stretch>
            <a:fillRect/>
          </a:stretch>
        </p:blipFill>
        <p:spPr bwMode="auto">
          <a:xfrm>
            <a:off x="3810000" y="2971800"/>
            <a:ext cx="1500188" cy="857250"/>
          </a:xfrm>
          <a:prstGeom prst="rect">
            <a:avLst/>
          </a:prstGeom>
          <a:noFill/>
          <a:ln w="9525">
            <a:noFill/>
            <a:miter lim="800000"/>
            <a:headEnd/>
            <a:tailEnd/>
          </a:ln>
          <a:effectLst/>
        </p:spPr>
      </p:pic>
      <p:pic>
        <p:nvPicPr>
          <p:cNvPr id="7171" name="Picture 3"/>
          <p:cNvPicPr>
            <a:picLocks noChangeAspect="1" noChangeArrowheads="1"/>
          </p:cNvPicPr>
          <p:nvPr/>
        </p:nvPicPr>
        <p:blipFill>
          <a:blip r:embed="rId4"/>
          <a:srcRect/>
          <a:stretch>
            <a:fillRect/>
          </a:stretch>
        </p:blipFill>
        <p:spPr bwMode="auto">
          <a:xfrm>
            <a:off x="2667000" y="4572000"/>
            <a:ext cx="1647825" cy="1114425"/>
          </a:xfrm>
          <a:prstGeom prst="rect">
            <a:avLst/>
          </a:prstGeom>
          <a:noFill/>
          <a:ln w="9525">
            <a:noFill/>
            <a:miter lim="800000"/>
            <a:headEnd/>
            <a:tailEnd/>
          </a:ln>
          <a:effectLst/>
        </p:spPr>
      </p:pic>
      <p:pic>
        <p:nvPicPr>
          <p:cNvPr id="7172" name="Picture 4"/>
          <p:cNvPicPr>
            <a:picLocks noChangeAspect="1" noChangeArrowheads="1"/>
          </p:cNvPicPr>
          <p:nvPr/>
        </p:nvPicPr>
        <p:blipFill>
          <a:blip r:embed="rId5"/>
          <a:srcRect/>
          <a:stretch>
            <a:fillRect/>
          </a:stretch>
        </p:blipFill>
        <p:spPr bwMode="auto">
          <a:xfrm>
            <a:off x="5715000" y="4648200"/>
            <a:ext cx="1981200" cy="1028700"/>
          </a:xfrm>
          <a:prstGeom prst="rect">
            <a:avLst/>
          </a:prstGeom>
          <a:noFill/>
          <a:ln w="9525">
            <a:noFill/>
            <a:miter lim="800000"/>
            <a:headEnd/>
            <a:tailEnd/>
          </a:ln>
          <a:effectLst/>
        </p:spPr>
      </p:pic>
    </p:spTree>
    <p:extLst>
      <p:ext uri="{BB962C8B-B14F-4D97-AF65-F5344CB8AC3E}">
        <p14:creationId xmlns:p14="http://schemas.microsoft.com/office/powerpoint/2010/main" val="65034579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Example: Computing and</a:t>
            </a:r>
            <a:br>
              <a:rPr lang="en-US" dirty="0" smtClean="0"/>
            </a:br>
            <a:r>
              <a:rPr lang="en-US" dirty="0" smtClean="0"/>
              <a:t>Interpreting the </a:t>
            </a:r>
            <a:r>
              <a:rPr lang="en-US" i="1" dirty="0" smtClean="0"/>
              <a:t>z</a:t>
            </a:r>
            <a:r>
              <a:rPr lang="en-US" dirty="0" smtClean="0"/>
              <a:t> for a Sample Mean</a:t>
            </a:r>
          </a:p>
        </p:txBody>
      </p:sp>
      <p:sp>
        <p:nvSpPr>
          <p:cNvPr id="3" name="Text Placeholder 2"/>
          <p:cNvSpPr>
            <a:spLocks noGrp="1"/>
          </p:cNvSpPr>
          <p:nvPr>
            <p:ph type="body" idx="1"/>
          </p:nvPr>
        </p:nvSpPr>
        <p:spPr/>
        <p:txBody>
          <a:bodyPr/>
          <a:lstStyle/>
          <a:p>
            <a:r>
              <a:rPr lang="en-US" smtClean="0"/>
              <a:t>Compute a z for a sample mean</a:t>
            </a:r>
            <a:endParaRPr lang="en-US" dirty="0"/>
          </a:p>
        </p:txBody>
      </p:sp>
      <p:sp>
        <p:nvSpPr>
          <p:cNvPr id="6" name="Footer Placeholder 5"/>
          <p:cNvSpPr>
            <a:spLocks noGrp="1"/>
          </p:cNvSpPr>
          <p:nvPr>
            <p:ph type="ftr" sz="quarter" idx="3"/>
          </p:nvPr>
        </p:nvSpPr>
        <p:spPr/>
        <p:txBody>
          <a:bodyPr/>
          <a:lstStyle/>
          <a:p>
            <a:r>
              <a:rPr lang="en-US" smtClean="0"/>
              <a:t>Carlson and Winquist, An Introduction to Statistics: An Active Learning Approach, 2e, SAGE Publishing, 2018. </a:t>
            </a:r>
            <a:endParaRPr lang="en-US" dirty="0"/>
          </a:p>
        </p:txBody>
      </p:sp>
      <p:sp>
        <p:nvSpPr>
          <p:cNvPr id="7" name="Slide Number Placeholder 6"/>
          <p:cNvSpPr>
            <a:spLocks noGrp="1"/>
          </p:cNvSpPr>
          <p:nvPr>
            <p:ph type="sldNum" sz="quarter" idx="4"/>
          </p:nvPr>
        </p:nvSpPr>
        <p:spPr/>
        <p:txBody>
          <a:bodyPr/>
          <a:lstStyle/>
          <a:p>
            <a:fld id="{57791E2C-D482-4158-8F4A-4C0B35475140}" type="slidenum">
              <a:rPr lang="en-US" smtClean="0"/>
              <a:pPr/>
              <a:t>31</a:t>
            </a:fld>
            <a:endParaRPr lang="en-US"/>
          </a:p>
        </p:txBody>
      </p:sp>
    </p:spTree>
    <p:extLst>
      <p:ext uri="{BB962C8B-B14F-4D97-AF65-F5344CB8AC3E}">
        <p14:creationId xmlns:p14="http://schemas.microsoft.com/office/powerpoint/2010/main" val="31468609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Example</a:t>
            </a:r>
            <a:endParaRPr lang="en-US" dirty="0" smtClean="0"/>
          </a:p>
        </p:txBody>
      </p:sp>
      <p:sp>
        <p:nvSpPr>
          <p:cNvPr id="7" name="Content Placeholder 6"/>
          <p:cNvSpPr>
            <a:spLocks noGrp="1"/>
          </p:cNvSpPr>
          <p:nvPr>
            <p:ph idx="1"/>
          </p:nvPr>
        </p:nvSpPr>
        <p:spPr/>
        <p:txBody>
          <a:bodyPr/>
          <a:lstStyle/>
          <a:p>
            <a:r>
              <a:rPr lang="en-US" smtClean="0"/>
              <a:t>Suppose you are a federal official investigating 16 loan officers at a company you suspect of illegal mortgage practices.</a:t>
            </a:r>
          </a:p>
          <a:p>
            <a:r>
              <a:rPr lang="en-US" smtClean="0"/>
              <a:t>The mean income of all loan officers in the company is μ = 50,000 with a standard deviation of </a:t>
            </a:r>
            <a:r>
              <a:rPr lang="el-GR" smtClean="0"/>
              <a:t>σ = 12,000.</a:t>
            </a:r>
            <a:endParaRPr lang="en-US" dirty="0" smtClean="0"/>
          </a:p>
        </p:txBody>
      </p:sp>
      <p:sp>
        <p:nvSpPr>
          <p:cNvPr id="4" name="Footer Placeholder 3"/>
          <p:cNvSpPr>
            <a:spLocks noGrp="1"/>
          </p:cNvSpPr>
          <p:nvPr>
            <p:ph type="ftr" sz="quarter" idx="3"/>
          </p:nvPr>
        </p:nvSpPr>
        <p:spPr/>
        <p:txBody>
          <a:bodyPr/>
          <a:lstStyle/>
          <a:p>
            <a:r>
              <a:rPr lang="en-US" smtClean="0"/>
              <a:t>Carlson and Winquist, An Introduction to Statistics: An Active Learning Approach, 2e, SAGE Publishing, 2018. </a:t>
            </a:r>
            <a:endParaRPr lang="en-US" dirty="0"/>
          </a:p>
        </p:txBody>
      </p:sp>
      <p:sp>
        <p:nvSpPr>
          <p:cNvPr id="5" name="Slide Number Placeholder 4"/>
          <p:cNvSpPr>
            <a:spLocks noGrp="1"/>
          </p:cNvSpPr>
          <p:nvPr>
            <p:ph type="sldNum" sz="quarter" idx="4"/>
          </p:nvPr>
        </p:nvSpPr>
        <p:spPr/>
        <p:txBody>
          <a:bodyPr/>
          <a:lstStyle/>
          <a:p>
            <a:fld id="{57791E2C-D482-4158-8F4A-4C0B35475140}" type="slidenum">
              <a:rPr lang="en-US" smtClean="0"/>
              <a:pPr/>
              <a:t>32</a:t>
            </a:fld>
            <a:endParaRPr lang="en-US" dirty="0"/>
          </a:p>
        </p:txBody>
      </p:sp>
    </p:spTree>
    <p:extLst>
      <p:ext uri="{BB962C8B-B14F-4D97-AF65-F5344CB8AC3E}">
        <p14:creationId xmlns:p14="http://schemas.microsoft.com/office/powerpoint/2010/main" val="65034579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Example</a:t>
            </a:r>
            <a:endParaRPr lang="en-US" dirty="0" smtClean="0"/>
          </a:p>
        </p:txBody>
      </p:sp>
      <p:sp>
        <p:nvSpPr>
          <p:cNvPr id="7" name="Content Placeholder 6"/>
          <p:cNvSpPr>
            <a:spLocks noGrp="1"/>
          </p:cNvSpPr>
          <p:nvPr>
            <p:ph idx="1"/>
          </p:nvPr>
        </p:nvSpPr>
        <p:spPr/>
        <p:txBody>
          <a:bodyPr/>
          <a:lstStyle/>
          <a:p>
            <a:r>
              <a:rPr lang="en-US" dirty="0" smtClean="0"/>
              <a:t>The mean income for the 16 loan officers suspected of cheating is US$55,000.</a:t>
            </a:r>
          </a:p>
          <a:p>
            <a:r>
              <a:rPr lang="en-US" dirty="0" smtClean="0"/>
              <a:t>What is the probability that the suspected employees’ mean income was US$55,000 (i.e., US$5,000 higher than the company mean income) merely because of a coincidence (i.e., due to sampling error)?</a:t>
            </a:r>
          </a:p>
        </p:txBody>
      </p:sp>
      <p:sp>
        <p:nvSpPr>
          <p:cNvPr id="4" name="Footer Placeholder 3"/>
          <p:cNvSpPr>
            <a:spLocks noGrp="1"/>
          </p:cNvSpPr>
          <p:nvPr>
            <p:ph type="ftr" sz="quarter" idx="3"/>
          </p:nvPr>
        </p:nvSpPr>
        <p:spPr/>
        <p:txBody>
          <a:bodyPr/>
          <a:lstStyle/>
          <a:p>
            <a:r>
              <a:rPr lang="en-US" smtClean="0"/>
              <a:t>Carlson and Winquist, An Introduction to Statistics: An Active Learning Approach, 2e, SAGE Publishing, 2018. </a:t>
            </a:r>
            <a:endParaRPr lang="en-US" dirty="0"/>
          </a:p>
        </p:txBody>
      </p:sp>
      <p:sp>
        <p:nvSpPr>
          <p:cNvPr id="5" name="Slide Number Placeholder 4"/>
          <p:cNvSpPr>
            <a:spLocks noGrp="1"/>
          </p:cNvSpPr>
          <p:nvPr>
            <p:ph type="sldNum" sz="quarter" idx="4"/>
          </p:nvPr>
        </p:nvSpPr>
        <p:spPr/>
        <p:txBody>
          <a:bodyPr/>
          <a:lstStyle/>
          <a:p>
            <a:fld id="{57791E2C-D482-4158-8F4A-4C0B35475140}" type="slidenum">
              <a:rPr lang="en-US" smtClean="0"/>
              <a:pPr/>
              <a:t>33</a:t>
            </a:fld>
            <a:endParaRPr lang="en-US" dirty="0"/>
          </a:p>
        </p:txBody>
      </p:sp>
    </p:spTree>
    <p:extLst>
      <p:ext uri="{BB962C8B-B14F-4D97-AF65-F5344CB8AC3E}">
        <p14:creationId xmlns:p14="http://schemas.microsoft.com/office/powerpoint/2010/main" val="65034579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en-US" smtClean="0"/>
              <a:t>Step 1: Compute the Observed Deviation</a:t>
            </a:r>
            <a:endParaRPr lang="en-US" dirty="0" smtClean="0"/>
          </a:p>
        </p:txBody>
      </p:sp>
      <p:sp>
        <p:nvSpPr>
          <p:cNvPr id="7" name="Content Placeholder 6"/>
          <p:cNvSpPr>
            <a:spLocks noGrp="1"/>
          </p:cNvSpPr>
          <p:nvPr>
            <p:ph idx="1"/>
          </p:nvPr>
        </p:nvSpPr>
        <p:spPr/>
        <p:txBody>
          <a:bodyPr/>
          <a:lstStyle/>
          <a:p>
            <a:r>
              <a:rPr lang="en-US" dirty="0" smtClean="0"/>
              <a:t>Find the deviation between the sample mean (</a:t>
            </a:r>
            <a:r>
              <a:rPr lang="en-US" i="1" dirty="0" smtClean="0"/>
              <a:t>M</a:t>
            </a:r>
            <a:r>
              <a:rPr lang="en-US" dirty="0" smtClean="0"/>
              <a:t>) and the population mean (μ).</a:t>
            </a:r>
          </a:p>
          <a:p>
            <a:endParaRPr lang="en-US" dirty="0" smtClean="0"/>
          </a:p>
          <a:p>
            <a:endParaRPr lang="en-US" dirty="0" smtClean="0"/>
          </a:p>
        </p:txBody>
      </p:sp>
      <p:sp>
        <p:nvSpPr>
          <p:cNvPr id="4" name="Footer Placeholder 3"/>
          <p:cNvSpPr>
            <a:spLocks noGrp="1"/>
          </p:cNvSpPr>
          <p:nvPr>
            <p:ph type="ftr" sz="quarter" idx="3"/>
          </p:nvPr>
        </p:nvSpPr>
        <p:spPr/>
        <p:txBody>
          <a:bodyPr/>
          <a:lstStyle/>
          <a:p>
            <a:r>
              <a:rPr lang="en-US" smtClean="0"/>
              <a:t>Carlson and Winquist, An Introduction to Statistics: An Active Learning Approach, 2e, SAGE Publishing, 2018. </a:t>
            </a:r>
            <a:endParaRPr lang="en-US" dirty="0"/>
          </a:p>
        </p:txBody>
      </p:sp>
      <p:sp>
        <p:nvSpPr>
          <p:cNvPr id="5" name="Slide Number Placeholder 4"/>
          <p:cNvSpPr>
            <a:spLocks noGrp="1"/>
          </p:cNvSpPr>
          <p:nvPr>
            <p:ph type="sldNum" sz="quarter" idx="4"/>
          </p:nvPr>
        </p:nvSpPr>
        <p:spPr/>
        <p:txBody>
          <a:bodyPr/>
          <a:lstStyle/>
          <a:p>
            <a:fld id="{57791E2C-D482-4158-8F4A-4C0B35475140}" type="slidenum">
              <a:rPr lang="en-US" smtClean="0"/>
              <a:pPr/>
              <a:t>34</a:t>
            </a:fld>
            <a:endParaRPr lang="en-US" dirty="0"/>
          </a:p>
        </p:txBody>
      </p:sp>
      <p:pic>
        <p:nvPicPr>
          <p:cNvPr id="8194" name="Picture 2"/>
          <p:cNvPicPr>
            <a:picLocks noChangeAspect="1" noChangeArrowheads="1"/>
          </p:cNvPicPr>
          <p:nvPr/>
        </p:nvPicPr>
        <p:blipFill>
          <a:blip r:embed="rId3"/>
          <a:srcRect/>
          <a:stretch>
            <a:fillRect/>
          </a:stretch>
        </p:blipFill>
        <p:spPr bwMode="auto">
          <a:xfrm>
            <a:off x="1905000" y="3581400"/>
            <a:ext cx="6162675" cy="600075"/>
          </a:xfrm>
          <a:prstGeom prst="rect">
            <a:avLst/>
          </a:prstGeom>
          <a:noFill/>
          <a:ln w="9525">
            <a:noFill/>
            <a:miter lim="800000"/>
            <a:headEnd/>
            <a:tailEnd/>
          </a:ln>
          <a:effectLst/>
        </p:spPr>
      </p:pic>
    </p:spTree>
    <p:extLst>
      <p:ext uri="{BB962C8B-B14F-4D97-AF65-F5344CB8AC3E}">
        <p14:creationId xmlns:p14="http://schemas.microsoft.com/office/powerpoint/2010/main" val="65034579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en-US" smtClean="0"/>
              <a:t>Step 2: Compute the Deviation Expected by Sampling Error</a:t>
            </a:r>
            <a:endParaRPr lang="en-US" dirty="0" smtClean="0"/>
          </a:p>
        </p:txBody>
      </p:sp>
      <p:sp>
        <p:nvSpPr>
          <p:cNvPr id="7" name="Content Placeholder 6"/>
          <p:cNvSpPr>
            <a:spLocks noGrp="1"/>
          </p:cNvSpPr>
          <p:nvPr>
            <p:ph idx="1"/>
          </p:nvPr>
        </p:nvSpPr>
        <p:spPr/>
        <p:txBody>
          <a:bodyPr/>
          <a:lstStyle/>
          <a:p>
            <a:r>
              <a:rPr lang="en-US" smtClean="0"/>
              <a:t>Next, compute the standard error of the mean.</a:t>
            </a:r>
          </a:p>
          <a:p>
            <a:endParaRPr lang="en-US" dirty="0" smtClean="0"/>
          </a:p>
        </p:txBody>
      </p:sp>
      <p:sp>
        <p:nvSpPr>
          <p:cNvPr id="4" name="Footer Placeholder 3"/>
          <p:cNvSpPr>
            <a:spLocks noGrp="1"/>
          </p:cNvSpPr>
          <p:nvPr>
            <p:ph type="ftr" sz="quarter" idx="3"/>
          </p:nvPr>
        </p:nvSpPr>
        <p:spPr/>
        <p:txBody>
          <a:bodyPr/>
          <a:lstStyle/>
          <a:p>
            <a:r>
              <a:rPr lang="en-US" smtClean="0"/>
              <a:t>Carlson and Winquist, An Introduction to Statistics: An Active Learning Approach, 2e, SAGE Publishing, 2018. </a:t>
            </a:r>
            <a:endParaRPr lang="en-US" dirty="0"/>
          </a:p>
        </p:txBody>
      </p:sp>
      <p:sp>
        <p:nvSpPr>
          <p:cNvPr id="5" name="Slide Number Placeholder 4"/>
          <p:cNvSpPr>
            <a:spLocks noGrp="1"/>
          </p:cNvSpPr>
          <p:nvPr>
            <p:ph type="sldNum" sz="quarter" idx="4"/>
          </p:nvPr>
        </p:nvSpPr>
        <p:spPr/>
        <p:txBody>
          <a:bodyPr/>
          <a:lstStyle/>
          <a:p>
            <a:fld id="{57791E2C-D482-4158-8F4A-4C0B35475140}" type="slidenum">
              <a:rPr lang="en-US" smtClean="0"/>
              <a:pPr/>
              <a:t>35</a:t>
            </a:fld>
            <a:endParaRPr lang="en-US" dirty="0"/>
          </a:p>
        </p:txBody>
      </p:sp>
      <p:pic>
        <p:nvPicPr>
          <p:cNvPr id="9218" name="Picture 2"/>
          <p:cNvPicPr>
            <a:picLocks noChangeAspect="1" noChangeArrowheads="1"/>
          </p:cNvPicPr>
          <p:nvPr/>
        </p:nvPicPr>
        <p:blipFill>
          <a:blip r:embed="rId3"/>
          <a:srcRect/>
          <a:stretch>
            <a:fillRect/>
          </a:stretch>
        </p:blipFill>
        <p:spPr bwMode="auto">
          <a:xfrm>
            <a:off x="2514600" y="3581400"/>
            <a:ext cx="5029200" cy="1038225"/>
          </a:xfrm>
          <a:prstGeom prst="rect">
            <a:avLst/>
          </a:prstGeom>
          <a:noFill/>
          <a:ln w="9525">
            <a:noFill/>
            <a:miter lim="800000"/>
            <a:headEnd/>
            <a:tailEnd/>
          </a:ln>
          <a:effectLst/>
        </p:spPr>
      </p:pic>
    </p:spTree>
    <p:extLst>
      <p:ext uri="{BB962C8B-B14F-4D97-AF65-F5344CB8AC3E}">
        <p14:creationId xmlns:p14="http://schemas.microsoft.com/office/powerpoint/2010/main" val="65034579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en-US" dirty="0" smtClean="0"/>
              <a:t>Step 3: Compute the </a:t>
            </a:r>
            <a:r>
              <a:rPr lang="en-US" i="1" dirty="0" smtClean="0"/>
              <a:t>z</a:t>
            </a:r>
            <a:r>
              <a:rPr lang="en-US" dirty="0" smtClean="0"/>
              <a:t> for a Sample Mean</a:t>
            </a:r>
          </a:p>
        </p:txBody>
      </p:sp>
      <p:sp>
        <p:nvSpPr>
          <p:cNvPr id="7" name="Content Placeholder 6"/>
          <p:cNvSpPr>
            <a:spLocks noGrp="1"/>
          </p:cNvSpPr>
          <p:nvPr>
            <p:ph idx="1"/>
          </p:nvPr>
        </p:nvSpPr>
        <p:spPr/>
        <p:txBody>
          <a:bodyPr/>
          <a:lstStyle/>
          <a:p>
            <a:r>
              <a:rPr lang="en-US" dirty="0" smtClean="0"/>
              <a:t>To compute the </a:t>
            </a:r>
            <a:r>
              <a:rPr lang="en-US" i="1" dirty="0" smtClean="0"/>
              <a:t>z</a:t>
            </a:r>
            <a:r>
              <a:rPr lang="en-US" dirty="0" smtClean="0"/>
              <a:t> for a sample mean, divide the observed mean difference by the expected amount of sampling error (</a:t>
            </a:r>
            <a:r>
              <a:rPr lang="en-US" i="1" dirty="0" smtClean="0"/>
              <a:t>SEM</a:t>
            </a:r>
            <a:r>
              <a:rPr lang="en-US" dirty="0" smtClean="0"/>
              <a:t>)</a:t>
            </a:r>
          </a:p>
        </p:txBody>
      </p:sp>
      <p:sp>
        <p:nvSpPr>
          <p:cNvPr id="4" name="Footer Placeholder 3"/>
          <p:cNvSpPr>
            <a:spLocks noGrp="1"/>
          </p:cNvSpPr>
          <p:nvPr>
            <p:ph type="ftr" sz="quarter" idx="3"/>
          </p:nvPr>
        </p:nvSpPr>
        <p:spPr/>
        <p:txBody>
          <a:bodyPr/>
          <a:lstStyle/>
          <a:p>
            <a:r>
              <a:rPr lang="en-US" smtClean="0"/>
              <a:t>Carlson and Winquist, An Introduction to Statistics: An Active Learning Approach, 2e, SAGE Publishing, 2018. </a:t>
            </a:r>
            <a:endParaRPr lang="en-US" dirty="0"/>
          </a:p>
        </p:txBody>
      </p:sp>
      <p:sp>
        <p:nvSpPr>
          <p:cNvPr id="5" name="Slide Number Placeholder 4"/>
          <p:cNvSpPr>
            <a:spLocks noGrp="1"/>
          </p:cNvSpPr>
          <p:nvPr>
            <p:ph type="sldNum" sz="quarter" idx="4"/>
          </p:nvPr>
        </p:nvSpPr>
        <p:spPr/>
        <p:txBody>
          <a:bodyPr/>
          <a:lstStyle/>
          <a:p>
            <a:fld id="{57791E2C-D482-4158-8F4A-4C0B35475140}" type="slidenum">
              <a:rPr lang="en-US" smtClean="0"/>
              <a:pPr/>
              <a:t>36</a:t>
            </a:fld>
            <a:endParaRPr lang="en-US" dirty="0"/>
          </a:p>
        </p:txBody>
      </p:sp>
      <p:pic>
        <p:nvPicPr>
          <p:cNvPr id="10243" name="Picture 3"/>
          <p:cNvPicPr>
            <a:picLocks noChangeAspect="1" noChangeArrowheads="1"/>
          </p:cNvPicPr>
          <p:nvPr/>
        </p:nvPicPr>
        <p:blipFill>
          <a:blip r:embed="rId3"/>
          <a:srcRect/>
          <a:stretch>
            <a:fillRect/>
          </a:stretch>
        </p:blipFill>
        <p:spPr bwMode="auto">
          <a:xfrm>
            <a:off x="1981200" y="4324350"/>
            <a:ext cx="6134100" cy="1162050"/>
          </a:xfrm>
          <a:prstGeom prst="rect">
            <a:avLst/>
          </a:prstGeom>
          <a:noFill/>
          <a:ln w="9525">
            <a:noFill/>
            <a:miter lim="800000"/>
            <a:headEnd/>
            <a:tailEnd/>
          </a:ln>
          <a:effectLst/>
        </p:spPr>
      </p:pic>
    </p:spTree>
    <p:extLst>
      <p:ext uri="{BB962C8B-B14F-4D97-AF65-F5344CB8AC3E}">
        <p14:creationId xmlns:p14="http://schemas.microsoft.com/office/powerpoint/2010/main" val="65034579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en-US" dirty="0" smtClean="0"/>
              <a:t>Step 4: Locate the </a:t>
            </a:r>
            <a:r>
              <a:rPr lang="en-US" i="1" dirty="0" smtClean="0"/>
              <a:t>z</a:t>
            </a:r>
            <a:r>
              <a:rPr lang="en-US" dirty="0" smtClean="0"/>
              <a:t> Score in the Distribution</a:t>
            </a:r>
          </a:p>
        </p:txBody>
      </p:sp>
      <p:sp>
        <p:nvSpPr>
          <p:cNvPr id="7" name="Content Placeholder 6"/>
          <p:cNvSpPr>
            <a:spLocks noGrp="1"/>
          </p:cNvSpPr>
          <p:nvPr>
            <p:ph idx="1"/>
          </p:nvPr>
        </p:nvSpPr>
        <p:spPr/>
        <p:txBody>
          <a:bodyPr/>
          <a:lstStyle/>
          <a:p>
            <a:r>
              <a:rPr lang="en-US" dirty="0" smtClean="0"/>
              <a:t>Locate the </a:t>
            </a:r>
            <a:r>
              <a:rPr lang="en-US" i="1" dirty="0" smtClean="0"/>
              <a:t>z</a:t>
            </a:r>
            <a:r>
              <a:rPr lang="en-US" dirty="0" smtClean="0"/>
              <a:t> score on the </a:t>
            </a:r>
            <a:r>
              <a:rPr lang="en-US" i="1" dirty="0" smtClean="0"/>
              <a:t>z</a:t>
            </a:r>
            <a:r>
              <a:rPr lang="en-US" dirty="0" smtClean="0"/>
              <a:t> curve and determine if you need to use the tail or body probability from Appendix A.</a:t>
            </a:r>
          </a:p>
          <a:p>
            <a:r>
              <a:rPr lang="en-US" dirty="0" smtClean="0"/>
              <a:t>The wording of the question indicates you want to know the probability of a sample of 16 people with a mean of US$55,000 or higher due to sampling error.</a:t>
            </a:r>
          </a:p>
        </p:txBody>
      </p:sp>
      <p:sp>
        <p:nvSpPr>
          <p:cNvPr id="4" name="Footer Placeholder 3"/>
          <p:cNvSpPr>
            <a:spLocks noGrp="1"/>
          </p:cNvSpPr>
          <p:nvPr>
            <p:ph type="ftr" sz="quarter" idx="3"/>
          </p:nvPr>
        </p:nvSpPr>
        <p:spPr/>
        <p:txBody>
          <a:bodyPr/>
          <a:lstStyle/>
          <a:p>
            <a:r>
              <a:rPr lang="en-US" smtClean="0"/>
              <a:t>Carlson and Winquist, An Introduction to Statistics: An Active Learning Approach, 2e, SAGE Publishing, 2018. </a:t>
            </a:r>
            <a:endParaRPr lang="en-US" dirty="0"/>
          </a:p>
        </p:txBody>
      </p:sp>
      <p:sp>
        <p:nvSpPr>
          <p:cNvPr id="5" name="Slide Number Placeholder 4"/>
          <p:cNvSpPr>
            <a:spLocks noGrp="1"/>
          </p:cNvSpPr>
          <p:nvPr>
            <p:ph type="sldNum" sz="quarter" idx="4"/>
          </p:nvPr>
        </p:nvSpPr>
        <p:spPr/>
        <p:txBody>
          <a:bodyPr/>
          <a:lstStyle/>
          <a:p>
            <a:fld id="{57791E2C-D482-4158-8F4A-4C0B35475140}" type="slidenum">
              <a:rPr lang="en-US" smtClean="0"/>
              <a:pPr/>
              <a:t>37</a:t>
            </a:fld>
            <a:endParaRPr lang="en-US" dirty="0"/>
          </a:p>
        </p:txBody>
      </p:sp>
    </p:spTree>
    <p:extLst>
      <p:ext uri="{BB962C8B-B14F-4D97-AF65-F5344CB8AC3E}">
        <p14:creationId xmlns:p14="http://schemas.microsoft.com/office/powerpoint/2010/main" val="65034579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Step 5: Look up the </a:t>
            </a:r>
            <a:r>
              <a:rPr lang="en-US" i="1" dirty="0" smtClean="0"/>
              <a:t>z</a:t>
            </a:r>
            <a:r>
              <a:rPr lang="en-US" dirty="0" smtClean="0"/>
              <a:t> Score</a:t>
            </a:r>
          </a:p>
        </p:txBody>
      </p:sp>
      <p:sp>
        <p:nvSpPr>
          <p:cNvPr id="7" name="Content Placeholder 6"/>
          <p:cNvSpPr>
            <a:spLocks noGrp="1"/>
          </p:cNvSpPr>
          <p:nvPr>
            <p:ph idx="1"/>
          </p:nvPr>
        </p:nvSpPr>
        <p:spPr/>
        <p:txBody>
          <a:bodyPr/>
          <a:lstStyle/>
          <a:p>
            <a:r>
              <a:rPr lang="en-US" dirty="0" smtClean="0"/>
              <a:t>Use the unit normal table to determine the probability of obtaining a </a:t>
            </a:r>
            <a:r>
              <a:rPr lang="en-US" i="1" dirty="0" smtClean="0"/>
              <a:t>z</a:t>
            </a:r>
            <a:r>
              <a:rPr lang="en-US" dirty="0" smtClean="0"/>
              <a:t> score of 1.67.</a:t>
            </a:r>
          </a:p>
          <a:p>
            <a:r>
              <a:rPr lang="en-US" dirty="0" smtClean="0"/>
              <a:t>The area of the distribution higher than 1.67 is the smaller part of the distribution, and so we look at the tail column for the </a:t>
            </a:r>
            <a:r>
              <a:rPr lang="en-US" i="1" dirty="0" smtClean="0"/>
              <a:t>z</a:t>
            </a:r>
            <a:r>
              <a:rPr lang="en-US" dirty="0" smtClean="0"/>
              <a:t> of 1.67 and find it is 0.0475.</a:t>
            </a:r>
          </a:p>
        </p:txBody>
      </p:sp>
      <p:sp>
        <p:nvSpPr>
          <p:cNvPr id="4" name="Footer Placeholder 3"/>
          <p:cNvSpPr>
            <a:spLocks noGrp="1"/>
          </p:cNvSpPr>
          <p:nvPr>
            <p:ph type="ftr" sz="quarter" idx="3"/>
          </p:nvPr>
        </p:nvSpPr>
        <p:spPr/>
        <p:txBody>
          <a:bodyPr/>
          <a:lstStyle/>
          <a:p>
            <a:r>
              <a:rPr lang="en-US" smtClean="0"/>
              <a:t>Carlson and Winquist, An Introduction to Statistics: An Active Learning Approach, 2e, SAGE Publishing, 2018. </a:t>
            </a:r>
            <a:endParaRPr lang="en-US" dirty="0"/>
          </a:p>
        </p:txBody>
      </p:sp>
      <p:sp>
        <p:nvSpPr>
          <p:cNvPr id="5" name="Slide Number Placeholder 4"/>
          <p:cNvSpPr>
            <a:spLocks noGrp="1"/>
          </p:cNvSpPr>
          <p:nvPr>
            <p:ph type="sldNum" sz="quarter" idx="4"/>
          </p:nvPr>
        </p:nvSpPr>
        <p:spPr/>
        <p:txBody>
          <a:bodyPr/>
          <a:lstStyle/>
          <a:p>
            <a:fld id="{57791E2C-D482-4158-8F4A-4C0B35475140}" type="slidenum">
              <a:rPr lang="en-US" smtClean="0"/>
              <a:pPr/>
              <a:t>38</a:t>
            </a:fld>
            <a:endParaRPr lang="en-US" dirty="0"/>
          </a:p>
        </p:txBody>
      </p:sp>
    </p:spTree>
    <p:extLst>
      <p:ext uri="{BB962C8B-B14F-4D97-AF65-F5344CB8AC3E}">
        <p14:creationId xmlns:p14="http://schemas.microsoft.com/office/powerpoint/2010/main" val="65034579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r>
              <a:rPr lang="en-US" dirty="0" smtClean="0"/>
              <a:t>Figure 5.3: A z Distribution With the Target Area Below </a:t>
            </a:r>
            <a:r>
              <a:rPr lang="en-US" i="1" dirty="0" smtClean="0"/>
              <a:t>z</a:t>
            </a:r>
            <a:r>
              <a:rPr lang="en-US" dirty="0" smtClean="0"/>
              <a:t> &gt; 1.67 Shaded</a:t>
            </a:r>
            <a:endParaRPr lang="en-US" dirty="0"/>
          </a:p>
        </p:txBody>
      </p:sp>
      <p:pic>
        <p:nvPicPr>
          <p:cNvPr id="2" name="Picture Placeholder 1"/>
          <p:cNvPicPr>
            <a:picLocks noGrp="1" noChangeAspect="1"/>
          </p:cNvPicPr>
          <p:nvPr>
            <p:ph type="pic" idx="1"/>
          </p:nvPr>
        </p:nvPicPr>
        <p:blipFill>
          <a:blip r:embed="rId3">
            <a:extLst>
              <a:ext uri="{28A0092B-C50C-407E-A947-70E740481C1C}">
                <a14:useLocalDpi xmlns:a14="http://schemas.microsoft.com/office/drawing/2010/main" val="0"/>
              </a:ext>
            </a:extLst>
          </a:blip>
          <a:stretch>
            <a:fillRect/>
          </a:stretch>
        </p:blipFill>
        <p:spPr>
          <a:xfrm>
            <a:off x="1694813" y="1587383"/>
            <a:ext cx="5816045" cy="3305783"/>
          </a:xfrm>
        </p:spPr>
      </p:pic>
      <p:sp>
        <p:nvSpPr>
          <p:cNvPr id="4" name="Footer Placeholder 3"/>
          <p:cNvSpPr>
            <a:spLocks noGrp="1"/>
          </p:cNvSpPr>
          <p:nvPr>
            <p:ph type="ftr" sz="quarter" idx="3"/>
          </p:nvPr>
        </p:nvSpPr>
        <p:spPr/>
        <p:txBody>
          <a:bodyPr/>
          <a:lstStyle/>
          <a:p>
            <a:r>
              <a:rPr lang="en-US" smtClean="0"/>
              <a:t>Carlson and Winquist, An Introduction to Statistics: An Active Learning Approach, 2e, SAGE Publishing, 2018. </a:t>
            </a:r>
            <a:endParaRPr lang="en-US" dirty="0"/>
          </a:p>
        </p:txBody>
      </p:sp>
      <p:sp>
        <p:nvSpPr>
          <p:cNvPr id="5" name="Slide Number Placeholder 4"/>
          <p:cNvSpPr>
            <a:spLocks noGrp="1"/>
          </p:cNvSpPr>
          <p:nvPr>
            <p:ph type="sldNum" sz="quarter" idx="4"/>
          </p:nvPr>
        </p:nvSpPr>
        <p:spPr/>
        <p:txBody>
          <a:bodyPr/>
          <a:lstStyle/>
          <a:p>
            <a:fld id="{57791E2C-D482-4158-8F4A-4C0B35475140}" type="slidenum">
              <a:rPr lang="en-US" smtClean="0"/>
              <a:pPr/>
              <a:t>39</a:t>
            </a:fld>
            <a:endParaRPr lang="en-US"/>
          </a:p>
        </p:txBody>
      </p:sp>
    </p:spTree>
    <p:extLst>
      <p:ext uri="{BB962C8B-B14F-4D97-AF65-F5344CB8AC3E}">
        <p14:creationId xmlns:p14="http://schemas.microsoft.com/office/powerpoint/2010/main" val="11334927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Topics to Cover</a:t>
            </a:r>
            <a:endParaRPr lang="en-US" dirty="0"/>
          </a:p>
        </p:txBody>
      </p:sp>
      <p:sp>
        <p:nvSpPr>
          <p:cNvPr id="7" name="Content Placeholder 6"/>
          <p:cNvSpPr>
            <a:spLocks noGrp="1"/>
          </p:cNvSpPr>
          <p:nvPr>
            <p:ph idx="1"/>
          </p:nvPr>
        </p:nvSpPr>
        <p:spPr/>
        <p:txBody>
          <a:bodyPr/>
          <a:lstStyle/>
          <a:p>
            <a:r>
              <a:rPr lang="en-US" smtClean="0"/>
              <a:t>Explain what the standard error of the mean measures</a:t>
            </a:r>
          </a:p>
          <a:p>
            <a:r>
              <a:rPr lang="en-US" smtClean="0"/>
              <a:t>Explain the central limit theorem and why it is important</a:t>
            </a:r>
          </a:p>
          <a:p>
            <a:r>
              <a:rPr lang="en-US" smtClean="0"/>
              <a:t>Explain the law of large numbers</a:t>
            </a:r>
          </a:p>
          <a:p>
            <a:endParaRPr lang="en-US" dirty="0" smtClean="0"/>
          </a:p>
        </p:txBody>
      </p:sp>
      <p:sp>
        <p:nvSpPr>
          <p:cNvPr id="4" name="Footer Placeholder 3"/>
          <p:cNvSpPr>
            <a:spLocks noGrp="1"/>
          </p:cNvSpPr>
          <p:nvPr>
            <p:ph type="ftr" sz="quarter" idx="3"/>
          </p:nvPr>
        </p:nvSpPr>
        <p:spPr/>
        <p:txBody>
          <a:bodyPr/>
          <a:lstStyle/>
          <a:p>
            <a:r>
              <a:rPr lang="en-US" smtClean="0"/>
              <a:t>Carlson and Winquist, An Introduction to Statistics: An Active Learning Approach, 2e, SAGE Publishing, 2018. </a:t>
            </a:r>
            <a:endParaRPr lang="en-US" dirty="0"/>
          </a:p>
        </p:txBody>
      </p:sp>
      <p:sp>
        <p:nvSpPr>
          <p:cNvPr id="5" name="Slide Number Placeholder 4"/>
          <p:cNvSpPr>
            <a:spLocks noGrp="1"/>
          </p:cNvSpPr>
          <p:nvPr>
            <p:ph type="sldNum" sz="quarter" idx="4"/>
          </p:nvPr>
        </p:nvSpPr>
        <p:spPr/>
        <p:txBody>
          <a:bodyPr/>
          <a:lstStyle/>
          <a:p>
            <a:fld id="{57791E2C-D482-4158-8F4A-4C0B35475140}" type="slidenum">
              <a:rPr lang="en-US" smtClean="0"/>
              <a:pPr/>
              <a:t>4</a:t>
            </a:fld>
            <a:endParaRPr lang="en-US"/>
          </a:p>
        </p:txBody>
      </p:sp>
    </p:spTree>
    <p:extLst>
      <p:ext uri="{BB962C8B-B14F-4D97-AF65-F5344CB8AC3E}">
        <p14:creationId xmlns:p14="http://schemas.microsoft.com/office/powerpoint/2010/main" val="94144607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Step 6: Interpret the </a:t>
            </a:r>
            <a:r>
              <a:rPr lang="en-US" i="1" dirty="0" smtClean="0"/>
              <a:t>z</a:t>
            </a:r>
            <a:r>
              <a:rPr lang="en-US" dirty="0" smtClean="0"/>
              <a:t> Score</a:t>
            </a:r>
          </a:p>
        </p:txBody>
      </p:sp>
      <p:sp>
        <p:nvSpPr>
          <p:cNvPr id="7" name="Content Placeholder 6"/>
          <p:cNvSpPr>
            <a:spLocks noGrp="1"/>
          </p:cNvSpPr>
          <p:nvPr>
            <p:ph idx="1"/>
          </p:nvPr>
        </p:nvSpPr>
        <p:spPr/>
        <p:txBody>
          <a:bodyPr/>
          <a:lstStyle/>
          <a:p>
            <a:r>
              <a:rPr lang="en-US" dirty="0" smtClean="0"/>
              <a:t>The fact that the mean income of the 16 suspects was higher than the company’s mean income was unlikely to be due to chance or sampling error.</a:t>
            </a:r>
          </a:p>
          <a:p>
            <a:r>
              <a:rPr lang="en-US" dirty="0" smtClean="0"/>
              <a:t>Perhaps the employees’ salaries were higher due to illegal activities.</a:t>
            </a:r>
          </a:p>
        </p:txBody>
      </p:sp>
      <p:sp>
        <p:nvSpPr>
          <p:cNvPr id="4" name="Footer Placeholder 3"/>
          <p:cNvSpPr>
            <a:spLocks noGrp="1"/>
          </p:cNvSpPr>
          <p:nvPr>
            <p:ph type="ftr" sz="quarter" idx="3"/>
          </p:nvPr>
        </p:nvSpPr>
        <p:spPr/>
        <p:txBody>
          <a:bodyPr/>
          <a:lstStyle/>
          <a:p>
            <a:r>
              <a:rPr lang="en-US" smtClean="0"/>
              <a:t>Carlson and Winquist, An Introduction to Statistics: An Active Learning Approach, 2e, SAGE Publishing, 2018. </a:t>
            </a:r>
            <a:endParaRPr lang="en-US" dirty="0"/>
          </a:p>
        </p:txBody>
      </p:sp>
      <p:sp>
        <p:nvSpPr>
          <p:cNvPr id="5" name="Slide Number Placeholder 4"/>
          <p:cNvSpPr>
            <a:spLocks noGrp="1"/>
          </p:cNvSpPr>
          <p:nvPr>
            <p:ph type="sldNum" sz="quarter" idx="4"/>
          </p:nvPr>
        </p:nvSpPr>
        <p:spPr/>
        <p:txBody>
          <a:bodyPr/>
          <a:lstStyle/>
          <a:p>
            <a:fld id="{57791E2C-D482-4158-8F4A-4C0B35475140}" type="slidenum">
              <a:rPr lang="en-US" smtClean="0"/>
              <a:pPr/>
              <a:t>40</a:t>
            </a:fld>
            <a:endParaRPr lang="en-US" dirty="0"/>
          </a:p>
        </p:txBody>
      </p:sp>
    </p:spTree>
    <p:extLst>
      <p:ext uri="{BB962C8B-B14F-4D97-AF65-F5344CB8AC3E}">
        <p14:creationId xmlns:p14="http://schemas.microsoft.com/office/powerpoint/2010/main" val="65034579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Step 6: Interpret the </a:t>
            </a:r>
            <a:r>
              <a:rPr lang="en-US" i="1" dirty="0" smtClean="0"/>
              <a:t>z</a:t>
            </a:r>
            <a:r>
              <a:rPr lang="en-US" dirty="0" smtClean="0"/>
              <a:t> Score</a:t>
            </a:r>
          </a:p>
        </p:txBody>
      </p:sp>
      <p:sp>
        <p:nvSpPr>
          <p:cNvPr id="7" name="Content Placeholder 6"/>
          <p:cNvSpPr>
            <a:spLocks noGrp="1"/>
          </p:cNvSpPr>
          <p:nvPr>
            <p:ph idx="1"/>
          </p:nvPr>
        </p:nvSpPr>
        <p:spPr/>
        <p:txBody>
          <a:bodyPr/>
          <a:lstStyle/>
          <a:p>
            <a:r>
              <a:rPr lang="en-US" dirty="0" smtClean="0"/>
              <a:t>When the sample size is 16, the probability of getting a sample mean income of US$55,000 or greater is 0.0475.</a:t>
            </a:r>
          </a:p>
          <a:p>
            <a:r>
              <a:rPr lang="en-US" dirty="0" smtClean="0"/>
              <a:t>Another way of saying this is that 4.75% of all possible sample means based on 16 people have a mean equal to or greater than $55,000.</a:t>
            </a:r>
          </a:p>
        </p:txBody>
      </p:sp>
      <p:sp>
        <p:nvSpPr>
          <p:cNvPr id="4" name="Footer Placeholder 3"/>
          <p:cNvSpPr>
            <a:spLocks noGrp="1"/>
          </p:cNvSpPr>
          <p:nvPr>
            <p:ph type="ftr" sz="quarter" idx="3"/>
          </p:nvPr>
        </p:nvSpPr>
        <p:spPr/>
        <p:txBody>
          <a:bodyPr/>
          <a:lstStyle/>
          <a:p>
            <a:r>
              <a:rPr lang="en-US" smtClean="0"/>
              <a:t>Carlson and Winquist, An Introduction to Statistics: An Active Learning Approach, 2e, SAGE Publishing, 2018. </a:t>
            </a:r>
            <a:endParaRPr lang="en-US" dirty="0"/>
          </a:p>
        </p:txBody>
      </p:sp>
      <p:sp>
        <p:nvSpPr>
          <p:cNvPr id="5" name="Slide Number Placeholder 4"/>
          <p:cNvSpPr>
            <a:spLocks noGrp="1"/>
          </p:cNvSpPr>
          <p:nvPr>
            <p:ph type="sldNum" sz="quarter" idx="4"/>
          </p:nvPr>
        </p:nvSpPr>
        <p:spPr/>
        <p:txBody>
          <a:bodyPr/>
          <a:lstStyle/>
          <a:p>
            <a:fld id="{57791E2C-D482-4158-8F4A-4C0B35475140}" type="slidenum">
              <a:rPr lang="en-US" smtClean="0"/>
              <a:pPr/>
              <a:t>41</a:t>
            </a:fld>
            <a:endParaRPr lang="en-US" dirty="0"/>
          </a:p>
        </p:txBody>
      </p:sp>
    </p:spTree>
    <p:extLst>
      <p:ext uri="{BB962C8B-B14F-4D97-AF65-F5344CB8AC3E}">
        <p14:creationId xmlns:p14="http://schemas.microsoft.com/office/powerpoint/2010/main" val="65034579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en-US" smtClean="0"/>
              <a:t>Exact Probabilities Versus Probability Estimates</a:t>
            </a:r>
            <a:endParaRPr lang="en-US" dirty="0" smtClean="0"/>
          </a:p>
        </p:txBody>
      </p:sp>
      <p:sp>
        <p:nvSpPr>
          <p:cNvPr id="7" name="Content Placeholder 6"/>
          <p:cNvSpPr>
            <a:spLocks noGrp="1"/>
          </p:cNvSpPr>
          <p:nvPr>
            <p:ph idx="1"/>
          </p:nvPr>
        </p:nvSpPr>
        <p:spPr/>
        <p:txBody>
          <a:bodyPr/>
          <a:lstStyle/>
          <a:p>
            <a:r>
              <a:rPr lang="en-US" dirty="0" smtClean="0"/>
              <a:t>Probability statements derived from research are estimates rather than exact probabilities because:</a:t>
            </a:r>
          </a:p>
          <a:p>
            <a:pPr lvl="1"/>
            <a:r>
              <a:rPr lang="en-US" dirty="0" smtClean="0"/>
              <a:t>the central limit theorem is based on random sampling, but</a:t>
            </a:r>
          </a:p>
          <a:p>
            <a:pPr lvl="1"/>
            <a:r>
              <a:rPr lang="en-US" dirty="0" smtClean="0"/>
              <a:t>researchers are most often working with nonrandom samples. </a:t>
            </a:r>
          </a:p>
          <a:p>
            <a:r>
              <a:rPr lang="en-US" dirty="0" smtClean="0"/>
              <a:t>The actual probability might be a bit higher or a bit </a:t>
            </a:r>
            <a:r>
              <a:rPr lang="en-US" dirty="0" smtClean="0"/>
              <a:t>lower.</a:t>
            </a:r>
            <a:endParaRPr lang="en-US" dirty="0" smtClean="0"/>
          </a:p>
        </p:txBody>
      </p:sp>
      <p:sp>
        <p:nvSpPr>
          <p:cNvPr id="4" name="Footer Placeholder 3"/>
          <p:cNvSpPr>
            <a:spLocks noGrp="1"/>
          </p:cNvSpPr>
          <p:nvPr>
            <p:ph type="ftr" sz="quarter" idx="3"/>
          </p:nvPr>
        </p:nvSpPr>
        <p:spPr/>
        <p:txBody>
          <a:bodyPr/>
          <a:lstStyle/>
          <a:p>
            <a:r>
              <a:rPr lang="en-US" smtClean="0"/>
              <a:t>Carlson and Winquist, An Introduction to Statistics: An Active Learning Approach, 2e, SAGE Publishing, 2018. </a:t>
            </a:r>
            <a:endParaRPr lang="en-US" dirty="0"/>
          </a:p>
        </p:txBody>
      </p:sp>
      <p:sp>
        <p:nvSpPr>
          <p:cNvPr id="5" name="Slide Number Placeholder 4"/>
          <p:cNvSpPr>
            <a:spLocks noGrp="1"/>
          </p:cNvSpPr>
          <p:nvPr>
            <p:ph type="sldNum" sz="quarter" idx="4"/>
          </p:nvPr>
        </p:nvSpPr>
        <p:spPr/>
        <p:txBody>
          <a:bodyPr/>
          <a:lstStyle/>
          <a:p>
            <a:fld id="{57791E2C-D482-4158-8F4A-4C0B35475140}" type="slidenum">
              <a:rPr lang="en-US" smtClean="0"/>
              <a:pPr/>
              <a:t>42</a:t>
            </a:fld>
            <a:endParaRPr lang="en-US" dirty="0"/>
          </a:p>
        </p:txBody>
      </p:sp>
    </p:spTree>
    <p:extLst>
      <p:ext uri="{BB962C8B-B14F-4D97-AF65-F5344CB8AC3E}">
        <p14:creationId xmlns:p14="http://schemas.microsoft.com/office/powerpoint/2010/main" val="65034579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Topics to Cover</a:t>
            </a:r>
            <a:endParaRPr lang="en-US" dirty="0"/>
          </a:p>
        </p:txBody>
      </p:sp>
      <p:sp>
        <p:nvSpPr>
          <p:cNvPr id="7" name="Content Placeholder 6"/>
          <p:cNvSpPr>
            <a:spLocks noGrp="1"/>
          </p:cNvSpPr>
          <p:nvPr>
            <p:ph idx="1"/>
          </p:nvPr>
        </p:nvSpPr>
        <p:spPr/>
        <p:txBody>
          <a:bodyPr/>
          <a:lstStyle/>
          <a:p>
            <a:r>
              <a:rPr lang="en-US" smtClean="0"/>
              <a:t>Compute a z for a sample mean</a:t>
            </a:r>
          </a:p>
          <a:p>
            <a:r>
              <a:rPr lang="en-US" smtClean="0"/>
              <a:t>Use the z for a sample mean and a unit normal table to determine how likely a given sample mean is to occur</a:t>
            </a:r>
          </a:p>
          <a:p>
            <a:endParaRPr lang="en-US" dirty="0" smtClean="0"/>
          </a:p>
        </p:txBody>
      </p:sp>
      <p:sp>
        <p:nvSpPr>
          <p:cNvPr id="4" name="Footer Placeholder 3"/>
          <p:cNvSpPr>
            <a:spLocks noGrp="1"/>
          </p:cNvSpPr>
          <p:nvPr>
            <p:ph type="ftr" sz="quarter" idx="3"/>
          </p:nvPr>
        </p:nvSpPr>
        <p:spPr/>
        <p:txBody>
          <a:bodyPr/>
          <a:lstStyle/>
          <a:p>
            <a:r>
              <a:rPr lang="en-US" smtClean="0"/>
              <a:t>Carlson and Winquist, An Introduction to Statistics: An Active Learning Approach, 2e, SAGE Publishing, 2018. </a:t>
            </a:r>
            <a:endParaRPr lang="en-US" dirty="0"/>
          </a:p>
        </p:txBody>
      </p:sp>
      <p:sp>
        <p:nvSpPr>
          <p:cNvPr id="5" name="Slide Number Placeholder 4"/>
          <p:cNvSpPr>
            <a:spLocks noGrp="1"/>
          </p:cNvSpPr>
          <p:nvPr>
            <p:ph type="sldNum" sz="quarter" idx="4"/>
          </p:nvPr>
        </p:nvSpPr>
        <p:spPr/>
        <p:txBody>
          <a:bodyPr/>
          <a:lstStyle/>
          <a:p>
            <a:fld id="{57791E2C-D482-4158-8F4A-4C0B35475140}" type="slidenum">
              <a:rPr lang="en-US" smtClean="0"/>
              <a:pPr/>
              <a:t>5</a:t>
            </a:fld>
            <a:endParaRPr lang="en-US"/>
          </a:p>
        </p:txBody>
      </p:sp>
    </p:spTree>
    <p:extLst>
      <p:ext uri="{BB962C8B-B14F-4D97-AF65-F5344CB8AC3E}">
        <p14:creationId xmlns:p14="http://schemas.microsoft.com/office/powerpoint/2010/main" val="157549989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Sampling and Sampling Error</a:t>
            </a:r>
            <a:endParaRPr lang="en-US" dirty="0" smtClean="0"/>
          </a:p>
        </p:txBody>
      </p:sp>
      <p:sp>
        <p:nvSpPr>
          <p:cNvPr id="3" name="Text Placeholder 2"/>
          <p:cNvSpPr>
            <a:spLocks noGrp="1"/>
          </p:cNvSpPr>
          <p:nvPr>
            <p:ph type="body" idx="1"/>
          </p:nvPr>
        </p:nvSpPr>
        <p:spPr/>
        <p:txBody>
          <a:bodyPr/>
          <a:lstStyle/>
          <a:p>
            <a:r>
              <a:rPr lang="en-US" smtClean="0"/>
              <a:t>Explain what the standard error of the mean measures</a:t>
            </a:r>
            <a:endParaRPr lang="en-US" dirty="0"/>
          </a:p>
        </p:txBody>
      </p:sp>
      <p:sp>
        <p:nvSpPr>
          <p:cNvPr id="6" name="Footer Placeholder 5"/>
          <p:cNvSpPr>
            <a:spLocks noGrp="1"/>
          </p:cNvSpPr>
          <p:nvPr>
            <p:ph type="ftr" sz="quarter" idx="3"/>
          </p:nvPr>
        </p:nvSpPr>
        <p:spPr/>
        <p:txBody>
          <a:bodyPr/>
          <a:lstStyle/>
          <a:p>
            <a:r>
              <a:rPr lang="en-US" smtClean="0"/>
              <a:t>Carlson and Winquist, An Introduction to Statistics: An Active Learning Approach, 2e, SAGE Publishing, 2018. </a:t>
            </a:r>
            <a:endParaRPr lang="en-US" dirty="0"/>
          </a:p>
        </p:txBody>
      </p:sp>
      <p:sp>
        <p:nvSpPr>
          <p:cNvPr id="7" name="Slide Number Placeholder 6"/>
          <p:cNvSpPr>
            <a:spLocks noGrp="1"/>
          </p:cNvSpPr>
          <p:nvPr>
            <p:ph type="sldNum" sz="quarter" idx="4"/>
          </p:nvPr>
        </p:nvSpPr>
        <p:spPr/>
        <p:txBody>
          <a:bodyPr/>
          <a:lstStyle/>
          <a:p>
            <a:fld id="{57791E2C-D482-4158-8F4A-4C0B35475140}" type="slidenum">
              <a:rPr lang="en-US" smtClean="0"/>
              <a:pPr/>
              <a:t>6</a:t>
            </a:fld>
            <a:endParaRPr lang="en-US"/>
          </a:p>
        </p:txBody>
      </p:sp>
    </p:spTree>
    <p:extLst>
      <p:ext uri="{BB962C8B-B14F-4D97-AF65-F5344CB8AC3E}">
        <p14:creationId xmlns:p14="http://schemas.microsoft.com/office/powerpoint/2010/main" val="20789635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Sampling and Sampling Error</a:t>
            </a:r>
            <a:endParaRPr lang="en-US" dirty="0" smtClean="0"/>
          </a:p>
        </p:txBody>
      </p:sp>
      <p:sp>
        <p:nvSpPr>
          <p:cNvPr id="7" name="Content Placeholder 6"/>
          <p:cNvSpPr>
            <a:spLocks noGrp="1"/>
          </p:cNvSpPr>
          <p:nvPr>
            <p:ph idx="1"/>
          </p:nvPr>
        </p:nvSpPr>
        <p:spPr/>
        <p:txBody>
          <a:bodyPr/>
          <a:lstStyle/>
          <a:p>
            <a:r>
              <a:rPr lang="en-US" dirty="0" smtClean="0"/>
              <a:t>Inferential statistics</a:t>
            </a:r>
          </a:p>
          <a:p>
            <a:pPr lvl="1"/>
            <a:r>
              <a:rPr lang="en-US" dirty="0" smtClean="0"/>
              <a:t>using sample statistics to infer population parameters</a:t>
            </a:r>
          </a:p>
        </p:txBody>
      </p:sp>
      <p:sp>
        <p:nvSpPr>
          <p:cNvPr id="4" name="Footer Placeholder 3"/>
          <p:cNvSpPr>
            <a:spLocks noGrp="1"/>
          </p:cNvSpPr>
          <p:nvPr>
            <p:ph type="ftr" sz="quarter" idx="3"/>
          </p:nvPr>
        </p:nvSpPr>
        <p:spPr/>
        <p:txBody>
          <a:bodyPr/>
          <a:lstStyle/>
          <a:p>
            <a:r>
              <a:rPr lang="en-US" smtClean="0"/>
              <a:t>Carlson and Winquist, An Introduction to Statistics: An Active Learning Approach, 2e, SAGE Publishing, 2018. </a:t>
            </a:r>
            <a:endParaRPr lang="en-US" dirty="0"/>
          </a:p>
        </p:txBody>
      </p:sp>
      <p:sp>
        <p:nvSpPr>
          <p:cNvPr id="5" name="Slide Number Placeholder 4"/>
          <p:cNvSpPr>
            <a:spLocks noGrp="1"/>
          </p:cNvSpPr>
          <p:nvPr>
            <p:ph type="sldNum" sz="quarter" idx="4"/>
          </p:nvPr>
        </p:nvSpPr>
        <p:spPr/>
        <p:txBody>
          <a:bodyPr/>
          <a:lstStyle/>
          <a:p>
            <a:fld id="{57791E2C-D482-4158-8F4A-4C0B35475140}" type="slidenum">
              <a:rPr lang="en-US" smtClean="0"/>
              <a:pPr/>
              <a:t>7</a:t>
            </a:fld>
            <a:endParaRPr lang="en-US"/>
          </a:p>
        </p:txBody>
      </p:sp>
    </p:spTree>
    <p:extLst>
      <p:ext uri="{BB962C8B-B14F-4D97-AF65-F5344CB8AC3E}">
        <p14:creationId xmlns:p14="http://schemas.microsoft.com/office/powerpoint/2010/main" val="366015889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Sampling and Sampling Error</a:t>
            </a:r>
            <a:endParaRPr lang="en-US" dirty="0" smtClean="0"/>
          </a:p>
        </p:txBody>
      </p:sp>
      <p:sp>
        <p:nvSpPr>
          <p:cNvPr id="7" name="Content Placeholder 6"/>
          <p:cNvSpPr>
            <a:spLocks noGrp="1"/>
          </p:cNvSpPr>
          <p:nvPr>
            <p:ph idx="1"/>
          </p:nvPr>
        </p:nvSpPr>
        <p:spPr/>
        <p:txBody>
          <a:bodyPr/>
          <a:lstStyle/>
          <a:p>
            <a:r>
              <a:rPr lang="en-US" dirty="0" smtClean="0"/>
              <a:t>Sampling error</a:t>
            </a:r>
          </a:p>
          <a:p>
            <a:pPr lvl="1"/>
            <a:r>
              <a:rPr lang="en-US" dirty="0" smtClean="0"/>
              <a:t>the discrepancy between a sample statistic and a population parameter.</a:t>
            </a:r>
          </a:p>
          <a:p>
            <a:pPr lvl="1"/>
            <a:r>
              <a:rPr lang="en-US" dirty="0" smtClean="0"/>
              <a:t>Researchers minimize sampling error with good sampling procedures.</a:t>
            </a:r>
          </a:p>
          <a:p>
            <a:pPr lvl="1"/>
            <a:endParaRPr lang="en-US" dirty="0" smtClean="0"/>
          </a:p>
        </p:txBody>
      </p:sp>
      <p:sp>
        <p:nvSpPr>
          <p:cNvPr id="4" name="Footer Placeholder 3"/>
          <p:cNvSpPr>
            <a:spLocks noGrp="1"/>
          </p:cNvSpPr>
          <p:nvPr>
            <p:ph type="ftr" sz="quarter" idx="3"/>
          </p:nvPr>
        </p:nvSpPr>
        <p:spPr/>
        <p:txBody>
          <a:bodyPr/>
          <a:lstStyle/>
          <a:p>
            <a:r>
              <a:rPr lang="en-US" smtClean="0"/>
              <a:t>Carlson and Winquist, An Introduction to Statistics: An Active Learning Approach, 2e, SAGE Publishing, 2018. </a:t>
            </a:r>
            <a:endParaRPr lang="en-US" dirty="0"/>
          </a:p>
        </p:txBody>
      </p:sp>
      <p:sp>
        <p:nvSpPr>
          <p:cNvPr id="5" name="Slide Number Placeholder 4"/>
          <p:cNvSpPr>
            <a:spLocks noGrp="1"/>
          </p:cNvSpPr>
          <p:nvPr>
            <p:ph type="sldNum" sz="quarter" idx="4"/>
          </p:nvPr>
        </p:nvSpPr>
        <p:spPr/>
        <p:txBody>
          <a:bodyPr/>
          <a:lstStyle/>
          <a:p>
            <a:fld id="{57791E2C-D482-4158-8F4A-4C0B35475140}" type="slidenum">
              <a:rPr lang="en-US" smtClean="0"/>
              <a:pPr/>
              <a:t>8</a:t>
            </a:fld>
            <a:endParaRPr lang="en-US"/>
          </a:p>
        </p:txBody>
      </p:sp>
    </p:spTree>
    <p:extLst>
      <p:ext uri="{BB962C8B-B14F-4D97-AF65-F5344CB8AC3E}">
        <p14:creationId xmlns:p14="http://schemas.microsoft.com/office/powerpoint/2010/main" val="332144655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Computing Sampling Error</a:t>
            </a:r>
            <a:endParaRPr lang="en-US" dirty="0" smtClean="0"/>
          </a:p>
        </p:txBody>
      </p:sp>
      <p:sp>
        <p:nvSpPr>
          <p:cNvPr id="7" name="Content Placeholder 6"/>
          <p:cNvSpPr>
            <a:spLocks noGrp="1"/>
          </p:cNvSpPr>
          <p:nvPr>
            <p:ph idx="1"/>
          </p:nvPr>
        </p:nvSpPr>
        <p:spPr/>
        <p:txBody>
          <a:bodyPr/>
          <a:lstStyle/>
          <a:p>
            <a:r>
              <a:rPr lang="en-US" dirty="0" smtClean="0"/>
              <a:t>Divide the standard deviation of the population by the square root of </a:t>
            </a:r>
            <a:r>
              <a:rPr lang="en-US" i="1" dirty="0" smtClean="0"/>
              <a:t>N</a:t>
            </a:r>
            <a:r>
              <a:rPr lang="en-US" dirty="0" smtClean="0"/>
              <a:t>.</a:t>
            </a:r>
          </a:p>
          <a:p>
            <a:r>
              <a:rPr lang="en-US" dirty="0" smtClean="0"/>
              <a:t>Referred to as the standard error of the mean (</a:t>
            </a:r>
            <a:r>
              <a:rPr lang="en-US" i="1" dirty="0" smtClean="0"/>
              <a:t>SEM</a:t>
            </a:r>
            <a:r>
              <a:rPr lang="en-US" dirty="0" smtClean="0"/>
              <a:t>).</a:t>
            </a:r>
          </a:p>
        </p:txBody>
      </p:sp>
      <p:sp>
        <p:nvSpPr>
          <p:cNvPr id="4" name="Footer Placeholder 3"/>
          <p:cNvSpPr>
            <a:spLocks noGrp="1"/>
          </p:cNvSpPr>
          <p:nvPr>
            <p:ph type="ftr" sz="quarter" idx="3"/>
          </p:nvPr>
        </p:nvSpPr>
        <p:spPr/>
        <p:txBody>
          <a:bodyPr/>
          <a:lstStyle/>
          <a:p>
            <a:r>
              <a:rPr lang="en-US" smtClean="0"/>
              <a:t>Carlson and Winquist, An Introduction to Statistics: An Active Learning Approach, 2e, SAGE Publishing, 2018. </a:t>
            </a:r>
            <a:endParaRPr lang="en-US" dirty="0"/>
          </a:p>
        </p:txBody>
      </p:sp>
      <p:sp>
        <p:nvSpPr>
          <p:cNvPr id="5" name="Slide Number Placeholder 4"/>
          <p:cNvSpPr>
            <a:spLocks noGrp="1"/>
          </p:cNvSpPr>
          <p:nvPr>
            <p:ph type="sldNum" sz="quarter" idx="4"/>
          </p:nvPr>
        </p:nvSpPr>
        <p:spPr/>
        <p:txBody>
          <a:bodyPr/>
          <a:lstStyle/>
          <a:p>
            <a:fld id="{57791E2C-D482-4158-8F4A-4C0B35475140}" type="slidenum">
              <a:rPr lang="en-US" smtClean="0"/>
              <a:pPr/>
              <a:t>9</a:t>
            </a:fld>
            <a:endParaRPr lang="en-US"/>
          </a:p>
        </p:txBody>
      </p:sp>
      <p:pic>
        <p:nvPicPr>
          <p:cNvPr id="2" name="Picture 1"/>
          <p:cNvPicPr>
            <a:picLocks noChangeAspect="1"/>
          </p:cNvPicPr>
          <p:nvPr/>
        </p:nvPicPr>
        <p:blipFill>
          <a:blip r:embed="rId3"/>
          <a:stretch>
            <a:fillRect/>
          </a:stretch>
        </p:blipFill>
        <p:spPr>
          <a:xfrm>
            <a:off x="3810000" y="4343400"/>
            <a:ext cx="2133600" cy="1130576"/>
          </a:xfrm>
          <a:prstGeom prst="rect">
            <a:avLst/>
          </a:prstGeom>
        </p:spPr>
      </p:pic>
    </p:spTree>
    <p:extLst>
      <p:ext uri="{BB962C8B-B14F-4D97-AF65-F5344CB8AC3E}">
        <p14:creationId xmlns:p14="http://schemas.microsoft.com/office/powerpoint/2010/main" val="2441080439"/>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A9AE4E978CEFA94B8DA9D30DFCF1B51B" ma:contentTypeVersion="0" ma:contentTypeDescription="Create a new document." ma:contentTypeScope="" ma:versionID="9718d60a61096b6abcfb64ec4f1820a4">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72791F70-A4E6-4713-BB9C-D7F0E1FA2A53}">
  <ds:schemaRefs>
    <ds:schemaRef ds:uri="http://schemas.microsoft.com/sharepoint/v3/contenttype/forms"/>
  </ds:schemaRefs>
</ds:datastoreItem>
</file>

<file path=customXml/itemProps2.xml><?xml version="1.0" encoding="utf-8"?>
<ds:datastoreItem xmlns:ds="http://schemas.openxmlformats.org/officeDocument/2006/customXml" ds:itemID="{F256CBF6-5C47-44CD-B9A5-0B6F605893D6}">
  <ds:schemaRefs>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purl.org/dc/elements/1.1/"/>
    <ds:schemaRef ds:uri="http://www.w3.org/XML/1998/namespace"/>
    <ds:schemaRef ds:uri="http://purl.org/dc/dcmitype/"/>
  </ds:schemaRefs>
</ds:datastoreItem>
</file>

<file path=customXml/itemProps3.xml><?xml version="1.0" encoding="utf-8"?>
<ds:datastoreItem xmlns:ds="http://schemas.openxmlformats.org/officeDocument/2006/customXml" ds:itemID="{1F75BBF0-9C10-45CF-9C59-66B254DA913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otalTime>704</TotalTime>
  <Words>3362</Words>
  <Application>Microsoft Office PowerPoint</Application>
  <PresentationFormat>On-screen Show (4:3)</PresentationFormat>
  <Paragraphs>309</Paragraphs>
  <Slides>42</Slides>
  <Notes>37</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42</vt:i4>
      </vt:variant>
    </vt:vector>
  </HeadingPairs>
  <TitlesOfParts>
    <vt:vector size="45" baseType="lpstr">
      <vt:lpstr>Arial</vt:lpstr>
      <vt:lpstr>Calibri</vt:lpstr>
      <vt:lpstr>1_Office Theme</vt:lpstr>
      <vt:lpstr>PowerPoint Presentation</vt:lpstr>
      <vt:lpstr>An Introduction to Statistics An Active Learning Approach</vt:lpstr>
      <vt:lpstr>Topics to Cover</vt:lpstr>
      <vt:lpstr>Topics to Cover</vt:lpstr>
      <vt:lpstr>Topics to Cover</vt:lpstr>
      <vt:lpstr>Sampling and Sampling Error</vt:lpstr>
      <vt:lpstr>Sampling and Sampling Error</vt:lpstr>
      <vt:lpstr>Sampling and Sampling Error</vt:lpstr>
      <vt:lpstr>Computing Sampling Error</vt:lpstr>
      <vt:lpstr>Computing Sampling Error: Example 1</vt:lpstr>
      <vt:lpstr>Computing Sampling Error: Example 1</vt:lpstr>
      <vt:lpstr>Computing Sampling Error: Example 2</vt:lpstr>
      <vt:lpstr>Table 5.1: Relationship Between Sample Size and Sampling Error With σ = 100</vt:lpstr>
      <vt:lpstr>Distribution of Sample Means</vt:lpstr>
      <vt:lpstr>Distribution of Sample Means</vt:lpstr>
      <vt:lpstr>Distribution of Sample Means</vt:lpstr>
      <vt:lpstr>Distribution of Sample Means</vt:lpstr>
      <vt:lpstr>Table 5.2: Distribution of Sample Means for Population of Four Scores and a Sample Size of 2</vt:lpstr>
      <vt:lpstr>Distribution of Sample Means</vt:lpstr>
      <vt:lpstr>Distribution of Sample Means</vt:lpstr>
      <vt:lpstr>Distribution of Sample Means</vt:lpstr>
      <vt:lpstr>Figure 5.1: Distribution of Sample Means for Samples of 2 From a Population of Four Scores</vt:lpstr>
      <vt:lpstr>Distribution of Sample Means</vt:lpstr>
      <vt:lpstr>Distribution of Sample Means</vt:lpstr>
      <vt:lpstr>Distribution of Sample Means</vt:lpstr>
      <vt:lpstr>Distribution of Sample Means</vt:lpstr>
      <vt:lpstr>Distribution of Sample Means</vt:lpstr>
      <vt:lpstr>Table 5.3: Three Components of the CLT and What They Do for Researchers</vt:lpstr>
      <vt:lpstr>Law of Large Numbers</vt:lpstr>
      <vt:lpstr>z For a Sample Mean</vt:lpstr>
      <vt:lpstr>Example: Computing and Interpreting the z for a Sample Mean</vt:lpstr>
      <vt:lpstr>Example</vt:lpstr>
      <vt:lpstr>Example</vt:lpstr>
      <vt:lpstr>Step 1: Compute the Observed Deviation</vt:lpstr>
      <vt:lpstr>Step 2: Compute the Deviation Expected by Sampling Error</vt:lpstr>
      <vt:lpstr>Step 3: Compute the z for a Sample Mean</vt:lpstr>
      <vt:lpstr>Step 4: Locate the z Score in the Distribution</vt:lpstr>
      <vt:lpstr>Step 5: Look up the z Score</vt:lpstr>
      <vt:lpstr>Figure 5.3: A z Distribution With the Target Area Below z &gt; 1.67 Shaded</vt:lpstr>
      <vt:lpstr>Step 6: Interpret the z Score</vt:lpstr>
      <vt:lpstr>Step 6: Interpret the z Score</vt:lpstr>
      <vt:lpstr>Exact Probabilities Versus Probability Estimates</vt:lpstr>
    </vt:vector>
  </TitlesOfParts>
  <Company>Sage Publications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Bierach, Katie</dc:creator>
  <cp:lastModifiedBy>Olson, Andrew</cp:lastModifiedBy>
  <cp:revision>528</cp:revision>
  <dcterms:created xsi:type="dcterms:W3CDTF">2015-04-30T00:02:08Z</dcterms:created>
  <dcterms:modified xsi:type="dcterms:W3CDTF">2017-04-21T17:26:11Z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0x010100A9AE4E978CEFA94B8DA9D30DFCF1B51B</vt:lpwstr>
  </property>
</Properties>
</file>