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385" r:id="rId5"/>
    <p:sldId id="256" r:id="rId6"/>
    <p:sldId id="288" r:id="rId7"/>
    <p:sldId id="340" r:id="rId8"/>
    <p:sldId id="343" r:id="rId9"/>
    <p:sldId id="345" r:id="rId10"/>
    <p:sldId id="346" r:id="rId11"/>
    <p:sldId id="347" r:id="rId12"/>
    <p:sldId id="349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84" r:id="rId30"/>
    <p:sldId id="365" r:id="rId31"/>
    <p:sldId id="366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7" r:id="rId41"/>
    <p:sldId id="376" r:id="rId42"/>
    <p:sldId id="378" r:id="rId43"/>
    <p:sldId id="380" r:id="rId44"/>
    <p:sldId id="379" r:id="rId45"/>
    <p:sldId id="381" r:id="rId46"/>
    <p:sldId id="382" r:id="rId47"/>
    <p:sldId id="38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7484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A929F-1AAA-47B7-A269-906688CFF97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CDE7-37C0-48C3-863A-905835A2A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8BA7-C0FF-46D8-91FF-02C5475D13C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FBB7-4B6C-4B5C-AB82-AA7608E49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153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is important to note that the research hypothesis for the frequent quizzing example predicts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will be higher when using frequent quizzing than when not using frequent quizzing.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hypothesis predicted that the sample mean would be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 the population mean,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value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(i.e., +1.65). However, if the research hypothesis had predicted a lower sample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than the population mean, the critical value would be negative (i.e., -1.65), and the shaded area,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critical region, would have been on the negative tail of the above distribution.”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sample mean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sample mean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sample mean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sample mean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dirty="0" smtClean="0"/>
          </a:p>
          <a:p>
            <a:r>
              <a:rPr lang="en-US" dirty="0" smtClean="0"/>
              <a:t>p. 155</a:t>
            </a:r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these results, it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seems like the frequent quizzing improved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scores. However, when reporting these results, one should be cautious. Although unlikely, it is possible that the result occurred due to sampling error. Therefore, when reporting the results,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say things like “the evidence suggests” that frequent quizzing improves test scores and avoid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saying things like “these results prove” that frequent quizzing improves test scores.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4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5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Write null and research hypotheses using population parameters and 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sample mean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and interpret the effect size (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a study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Summarize study results using American Psychological Association (APA) style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examples of Type I error, Type II error, and statistical power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7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Summarize study results using American Psychological Association (APA) style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7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Summarize study results using American Psychological Association (APA) style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7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3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examples of Type I error, Type II error, and statistical power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5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Summarize study results using American Psychological Association (APA) style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logic of this decision is that if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has a low probability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null is true and that z score still happens, then the null hypothesis probably is not true.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p. 160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4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0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Write null and research hypotheses using population parameters and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Write null and research hypotheses using population parameters and words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Write null and research hypotheses using population parameters and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P. 152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1200" dirty="0" smtClean="0"/>
              <a:t>The alpha level cutoff can be converted into a </a:t>
            </a:r>
            <a:r>
              <a:rPr lang="en-US" sz="1200" i="1" dirty="0" smtClean="0"/>
              <a:t>z </a:t>
            </a:r>
            <a:r>
              <a:rPr lang="en-US" sz="1200" dirty="0" smtClean="0"/>
              <a:t>score cutoff by looking up .05 in the tail column of the unit normal table and finding the </a:t>
            </a:r>
            <a:r>
              <a:rPr lang="en-US" sz="1200" i="1" dirty="0" smtClean="0"/>
              <a:t>z </a:t>
            </a:r>
            <a:r>
              <a:rPr lang="en-US" sz="1200" dirty="0" smtClean="0"/>
              <a:t>score with a tail of .05.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P. 152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1200" dirty="0" smtClean="0"/>
              <a:t>The alpha level cutoff can be converted into a </a:t>
            </a:r>
            <a:r>
              <a:rPr lang="en-US" sz="1200" i="1" dirty="0" smtClean="0"/>
              <a:t>z </a:t>
            </a:r>
            <a:r>
              <a:rPr lang="en-US" sz="1200" dirty="0" smtClean="0"/>
              <a:t>score cutoff by looking up .05 in the tail column of the unit normal table and finding the </a:t>
            </a:r>
            <a:r>
              <a:rPr lang="en-US" sz="1200" i="1" dirty="0" smtClean="0"/>
              <a:t>z </a:t>
            </a:r>
            <a:r>
              <a:rPr lang="en-US" sz="1200" dirty="0" smtClean="0"/>
              <a:t>score with a tail of .05.</a:t>
            </a:r>
            <a:r>
              <a:rPr lang="en-US" dirty="0" smtClean="0"/>
              <a:t>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6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Provide a detailed description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critical value, and obtained value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Determine whether or not you should reject the null hypothesis</a:t>
            </a:r>
          </a:p>
          <a:p>
            <a:endParaRPr lang="en-US" dirty="0" smtClean="0"/>
          </a:p>
          <a:p>
            <a:r>
              <a:rPr lang="en-US" dirty="0" smtClean="0"/>
              <a:t>p. 153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critical value separates the distribution into two regions: (1)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that are likely to occur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null hypothesis is true and (2)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scores that are unlikely to occur if the null hypothesis is true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2133600"/>
            <a:ext cx="7318829" cy="14668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024" y="3886200"/>
            <a:ext cx="5898776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6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25146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81000"/>
            <a:ext cx="480060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76400"/>
            <a:ext cx="2514600" cy="3383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34000"/>
            <a:ext cx="7543800" cy="45720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" y="152400"/>
            <a:ext cx="7543800" cy="518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56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7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76587"/>
            <a:ext cx="6970713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6970713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47B4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5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7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1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30963"/>
            <a:ext cx="9144000" cy="427037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143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65888"/>
            <a:ext cx="7162800" cy="365125"/>
          </a:xfrm>
        </p:spPr>
        <p:txBody>
          <a:bodyPr/>
          <a:lstStyle/>
          <a:p>
            <a:r>
              <a:rPr lang="en-IN" smtClean="0"/>
              <a:t>Carlson and Winquist, An Introduction to Statistics: An Active Learning Approach, 4e,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61125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7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hypothesis testing, you can determine if the sample of students who took frequent quizzes scored “significantly” better than the previous students who did not take quizzes.</a:t>
            </a:r>
          </a:p>
          <a:p>
            <a:r>
              <a:rPr lang="en-US" smtClean="0"/>
              <a:t>If the quizzes helped the sample, perhaps requiring quizzes for all future students would help them as well.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hypothesis-testing process and the </a:t>
            </a:r>
            <a:r>
              <a:rPr lang="en-US" i="1" dirty="0" smtClean="0"/>
              <a:t>z</a:t>
            </a:r>
            <a:r>
              <a:rPr lang="en-US" dirty="0" smtClean="0"/>
              <a:t> for a sample mean you learned in the previous chapter to determine if the 5-point difference is likely to be due to sampling error or if it is likely to have been created by the new frequent quizzing process.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Examine Variables to Assess Statistical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Independence of data assumption</a:t>
            </a:r>
          </a:p>
          <a:p>
            <a:pPr lvl="1"/>
            <a:r>
              <a:rPr lang="en-US" smtClean="0"/>
              <a:t>This means that each participant’s score within a condition is independent of all other participants’ scores within that same condition.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Examine Variables to Assess Statistical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measurement of variables for the analysis assumption</a:t>
            </a:r>
          </a:p>
          <a:p>
            <a:pPr lvl="1"/>
            <a:r>
              <a:rPr lang="en-US" dirty="0" smtClean="0"/>
              <a:t>For hypothesis tests using a </a:t>
            </a:r>
            <a:r>
              <a:rPr lang="en-US" i="1" dirty="0" smtClean="0"/>
              <a:t>z</a:t>
            </a:r>
            <a:r>
              <a:rPr lang="en-US" dirty="0" smtClean="0"/>
              <a:t> for a sample mean, this assumption means that the independent variable (IV) must identify a group of people who are different from the population in some way, and the dependent variable (DV) must be measured on an interval or ratio scale of measurement.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Examine Variables to Assess Statistical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Normality of distributions assumption</a:t>
            </a:r>
          </a:p>
          <a:p>
            <a:pPr lvl="1"/>
            <a:r>
              <a:rPr lang="en-US" smtClean="0"/>
              <a:t>This means that the distribution of sample means for each condition must have a normal shape.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Examine Variables to Assess Statistical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of variance assumption</a:t>
            </a:r>
          </a:p>
          <a:p>
            <a:pPr lvl="1"/>
            <a:r>
              <a:rPr lang="en-US" dirty="0" smtClean="0"/>
              <a:t>When conducting a </a:t>
            </a:r>
            <a:r>
              <a:rPr lang="en-US" i="1" dirty="0" smtClean="0"/>
              <a:t>z</a:t>
            </a:r>
            <a:r>
              <a:rPr lang="en-US" dirty="0" smtClean="0"/>
              <a:t> for a sample mean, this assumption means that the variances in each condition of the study are similar.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State the Null and Research Hypotheses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this example, the teacher predicts that frequent quizzing will increase test scores. </a:t>
            </a:r>
          </a:p>
          <a:p>
            <a:r>
              <a:rPr lang="en-US" smtClean="0"/>
              <a:t>The null and research hypotheses are mutually exclusive and together encompass all possible outcomes.</a:t>
            </a:r>
          </a:p>
          <a:p>
            <a:r>
              <a:rPr lang="en-US" smtClean="0"/>
              <a:t>They are always written in terms of population parameters.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6.1: Symbolic and Verbal Representations of the Null and Research Hypotheses for the </a:t>
            </a:r>
            <a:r>
              <a:rPr lang="en-US" i="1" dirty="0" smtClean="0"/>
              <a:t>z</a:t>
            </a:r>
            <a:r>
              <a:rPr lang="en-US" dirty="0" smtClean="0"/>
              <a:t> for a Sample Mean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1" y="2362200"/>
            <a:ext cx="7689019" cy="20393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Define the Critical Regions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critical region is the collection of all </a:t>
            </a:r>
            <a:r>
              <a:rPr lang="en-US" i="1" dirty="0" smtClean="0"/>
              <a:t>z</a:t>
            </a:r>
            <a:r>
              <a:rPr lang="en-US" dirty="0" smtClean="0"/>
              <a:t> score values that are so rare if the null is true that if any one of these </a:t>
            </a:r>
            <a:r>
              <a:rPr lang="en-US" i="1" dirty="0" smtClean="0"/>
              <a:t>z</a:t>
            </a:r>
            <a:r>
              <a:rPr lang="en-US" dirty="0" smtClean="0"/>
              <a:t> scores occurs, it suggests that the null hypothesis is probably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6.1: A Distribution of Sample Means With a </a:t>
            </a:r>
            <a:r>
              <a:rPr lang="en-US" i="1" dirty="0" smtClean="0"/>
              <a:t>z</a:t>
            </a:r>
            <a:r>
              <a:rPr lang="en-US" dirty="0" smtClean="0"/>
              <a:t> Number Line (Top) and a Sample Mean Number Line (Bottom)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24" y="2084159"/>
            <a:ext cx="5254752" cy="24719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Introduction to Statistics</a:t>
            </a:r>
            <a:br>
              <a:rPr lang="en-US" smtClean="0"/>
            </a:br>
            <a:r>
              <a:rPr lang="en-US" smtClean="0"/>
              <a:t>An Active Learning 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6: Hypothesis Testing With </a:t>
            </a:r>
            <a:r>
              <a:rPr lang="en-US" i="1" dirty="0" smtClean="0"/>
              <a:t>z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077200" y="6477042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90600" y="6477042"/>
            <a:ext cx="7086600" cy="365125"/>
          </a:xfrm>
        </p:spPr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Define the Critical Regions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level </a:t>
            </a:r>
            <a:r>
              <a:rPr lang="el-GR" dirty="0" smtClean="0"/>
              <a:t>(α)</a:t>
            </a:r>
            <a:endParaRPr lang="en-US" dirty="0" smtClean="0"/>
          </a:p>
          <a:p>
            <a:pPr lvl="1"/>
            <a:r>
              <a:rPr lang="en-US" dirty="0" smtClean="0"/>
              <a:t>The .05 cutoff value that is used to identify which </a:t>
            </a:r>
            <a:r>
              <a:rPr lang="en-US" i="1" dirty="0" smtClean="0"/>
              <a:t>z</a:t>
            </a:r>
            <a:r>
              <a:rPr lang="en-US" dirty="0" smtClean="0"/>
              <a:t> scores are unlikely if the null is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6.2: Finding The </a:t>
            </a:r>
            <a:r>
              <a:rPr lang="en-US" i="1" dirty="0" smtClean="0"/>
              <a:t>z</a:t>
            </a:r>
            <a:r>
              <a:rPr lang="en-US" dirty="0" smtClean="0"/>
              <a:t> Critical Value That Defines the</a:t>
            </a:r>
            <a:br>
              <a:rPr lang="en-US" dirty="0" smtClean="0"/>
            </a:br>
            <a:r>
              <a:rPr lang="en-US" dirty="0" smtClean="0"/>
              <a:t>Critical Region When 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 Value Is .05)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59" y="2368242"/>
            <a:ext cx="2935482" cy="19782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Define the Critical Regions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value</a:t>
            </a:r>
          </a:p>
          <a:p>
            <a:pPr lvl="1"/>
            <a:r>
              <a:rPr lang="en-US" dirty="0" smtClean="0"/>
              <a:t>the value located at the beginning of unlikely </a:t>
            </a:r>
            <a:r>
              <a:rPr lang="en-US" i="1" dirty="0" smtClean="0"/>
              <a:t>z</a:t>
            </a:r>
            <a:r>
              <a:rPr lang="en-US" dirty="0" smtClean="0"/>
              <a:t> score area (the shaded area)</a:t>
            </a:r>
          </a:p>
          <a:p>
            <a:r>
              <a:rPr lang="en-US" i="1" dirty="0" smtClean="0"/>
              <a:t>z</a:t>
            </a:r>
            <a:r>
              <a:rPr lang="en-US" dirty="0" smtClean="0"/>
              <a:t> Scores equal to or greater than the critical value are considered unlikely to occur if the null is true.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6.3: The  Critical Value That Defines the Critical Region When 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 Value Is .05)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14" y="1840539"/>
            <a:ext cx="6344973" cy="28519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Define the Critical Regions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region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/>
              <a:t>region of rejection</a:t>
            </a:r>
          </a:p>
          <a:p>
            <a:pPr lvl="1"/>
            <a:r>
              <a:rPr lang="en-US" dirty="0" smtClean="0"/>
              <a:t>The critical value separates the distribution into two regions: </a:t>
            </a:r>
          </a:p>
          <a:p>
            <a:pPr lvl="2"/>
            <a:r>
              <a:rPr lang="en-US" i="1" dirty="0" smtClean="0"/>
              <a:t>z</a:t>
            </a:r>
            <a:r>
              <a:rPr lang="en-US" dirty="0" smtClean="0"/>
              <a:t> Scores that are likely to occur if the null hypothesis is true and </a:t>
            </a:r>
          </a:p>
          <a:p>
            <a:pPr lvl="2"/>
            <a:r>
              <a:rPr lang="en-US" i="1" dirty="0" smtClean="0"/>
              <a:t>z</a:t>
            </a:r>
            <a:r>
              <a:rPr lang="en-US" dirty="0" smtClean="0"/>
              <a:t> Scores that are unlikely to occur if the null hypothesis is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Compute the Test Statistic (</a:t>
            </a:r>
            <a:r>
              <a:rPr lang="en-US" i="1" dirty="0" smtClean="0"/>
              <a:t>z</a:t>
            </a:r>
            <a:r>
              <a:rPr lang="en-US" dirty="0" smtClean="0"/>
              <a:t> for a Sample Mean)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4a. Compute the Observed Deviation Between the Sample Mean and the Population Mean</a:t>
            </a:r>
          </a:p>
          <a:p>
            <a:r>
              <a:rPr lang="en-US" dirty="0" smtClean="0"/>
              <a:t>4b. Compute the Deviation Expected Due to Sampling Error</a:t>
            </a:r>
          </a:p>
          <a:p>
            <a:r>
              <a:rPr lang="en-US" dirty="0" smtClean="0"/>
              <a:t>4c. Compute the </a:t>
            </a:r>
            <a:r>
              <a:rPr lang="en-US" i="1" dirty="0" smtClean="0"/>
              <a:t>z</a:t>
            </a:r>
            <a:r>
              <a:rPr lang="en-US" dirty="0" smtClean="0"/>
              <a:t> for a Sample Mean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4a. Compute the Observed Deviation Between the Sample Mean and the Population Mean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deviation between the sample mean and the population mean.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505200"/>
            <a:ext cx="39052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4b. Compute the Deviation Expected Due to Sampling Error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expected amount of sampling error given the sample size.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38195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4c. Compute the </a:t>
            </a:r>
            <a:r>
              <a:rPr lang="en-US" i="1" dirty="0" smtClean="0"/>
              <a:t>z</a:t>
            </a:r>
            <a:r>
              <a:rPr lang="en-US" dirty="0" smtClean="0"/>
              <a:t> for a Sample Mean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obtained </a:t>
            </a:r>
            <a:r>
              <a:rPr lang="en-US" i="1" dirty="0" smtClean="0"/>
              <a:t>z</a:t>
            </a:r>
            <a:r>
              <a:rPr lang="en-US" dirty="0" smtClean="0"/>
              <a:t> score associated with the obtained sample mean.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886200"/>
            <a:ext cx="4391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Compute the Test Statistic (</a:t>
            </a:r>
            <a:r>
              <a:rPr lang="en-US" i="1" dirty="0" smtClean="0"/>
              <a:t>z</a:t>
            </a:r>
            <a:r>
              <a:rPr lang="en-US" dirty="0" smtClean="0"/>
              <a:t> for a Sample Mean)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obtained </a:t>
            </a:r>
            <a:r>
              <a:rPr lang="en-US" i="1" dirty="0" smtClean="0"/>
              <a:t>z</a:t>
            </a:r>
            <a:r>
              <a:rPr lang="en-US" dirty="0" smtClean="0"/>
              <a:t> score of 2.5 is more extreme than the critical value of 1.65.</a:t>
            </a:r>
          </a:p>
          <a:p>
            <a:r>
              <a:rPr lang="en-US" dirty="0" smtClean="0"/>
              <a:t>It is in the region of rejection.</a:t>
            </a:r>
          </a:p>
          <a:p>
            <a:r>
              <a:rPr lang="en-US" dirty="0" smtClean="0"/>
              <a:t>You can conclude that the </a:t>
            </a:r>
            <a:r>
              <a:rPr lang="en-US" i="1" dirty="0" smtClean="0"/>
              <a:t>z</a:t>
            </a:r>
            <a:r>
              <a:rPr lang="en-US" dirty="0" smtClean="0"/>
              <a:t> score of 2.5 is unlikely to be due to sampling error and that the unexpectedly high </a:t>
            </a:r>
            <a:r>
              <a:rPr lang="en-US" i="1" dirty="0" smtClean="0"/>
              <a:t>z</a:t>
            </a:r>
            <a:r>
              <a:rPr lang="en-US" dirty="0" smtClean="0"/>
              <a:t> score results from frequent quizzing improving test scores.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null and research hypotheses using population parameters and words</a:t>
            </a:r>
          </a:p>
          <a:p>
            <a:r>
              <a:rPr lang="en-US" dirty="0" smtClean="0"/>
              <a:t>Compute a </a:t>
            </a:r>
            <a:r>
              <a:rPr lang="en-US" i="1" dirty="0" smtClean="0"/>
              <a:t>z</a:t>
            </a:r>
            <a:r>
              <a:rPr lang="en-US" dirty="0" smtClean="0"/>
              <a:t> for a sample mean</a:t>
            </a:r>
          </a:p>
          <a:p>
            <a:r>
              <a:rPr lang="en-US" dirty="0" smtClean="0"/>
              <a:t>Determine whether or not you should reject the null hypothesis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4: Compute the Test Statistic (z for a Sample Mean)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null is true, a </a:t>
            </a:r>
            <a:r>
              <a:rPr lang="en-US" i="1" dirty="0" smtClean="0"/>
              <a:t>z</a:t>
            </a:r>
            <a:r>
              <a:rPr lang="en-US" dirty="0" smtClean="0"/>
              <a:t> score of 2.5 has a probability of .0062, this is called the </a:t>
            </a:r>
            <a:r>
              <a:rPr lang="en-US" i="1" dirty="0" smtClean="0"/>
              <a:t>p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Whenever the </a:t>
            </a:r>
            <a:r>
              <a:rPr lang="en-US" i="1" dirty="0" smtClean="0"/>
              <a:t>z</a:t>
            </a:r>
            <a:r>
              <a:rPr lang="en-US" dirty="0" smtClean="0"/>
              <a:t> score is in the critical region, the </a:t>
            </a:r>
            <a:r>
              <a:rPr lang="en-US" i="1" dirty="0" smtClean="0"/>
              <a:t>p</a:t>
            </a:r>
            <a:r>
              <a:rPr lang="en-US" dirty="0" smtClean="0"/>
              <a:t> value will be smaller than 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Compute the Test Statistic (</a:t>
            </a:r>
            <a:r>
              <a:rPr lang="en-US" i="1" dirty="0" smtClean="0"/>
              <a:t>z</a:t>
            </a:r>
            <a:r>
              <a:rPr lang="en-US" dirty="0" smtClean="0"/>
              <a:t> for a Sample Mean)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determine whether you should reject the null hypothesis</a:t>
            </a:r>
          </a:p>
          <a:p>
            <a:pPr lvl="1"/>
            <a:r>
              <a:rPr lang="en-US" dirty="0" smtClean="0"/>
              <a:t>if the obtained </a:t>
            </a:r>
            <a:r>
              <a:rPr lang="en-US" i="1" dirty="0" smtClean="0"/>
              <a:t>z</a:t>
            </a:r>
            <a:r>
              <a:rPr lang="en-US" dirty="0" smtClean="0"/>
              <a:t> score is in the critical region</a:t>
            </a:r>
          </a:p>
          <a:p>
            <a:pPr lvl="1"/>
            <a:r>
              <a:rPr lang="en-US" dirty="0" smtClean="0"/>
              <a:t>if the </a:t>
            </a:r>
            <a:r>
              <a:rPr lang="en-US" i="1" dirty="0" smtClean="0"/>
              <a:t>p </a:t>
            </a:r>
            <a:r>
              <a:rPr lang="en-US" dirty="0" smtClean="0"/>
              <a:t>value is less than the alpha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5: Compute an Effect Size, and Describe It as Small, Medium, or Large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effect size is an index of the difference between the sample mean and the population mean.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700361"/>
            <a:ext cx="7372350" cy="117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5029200"/>
            <a:ext cx="38290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6.2: General Guidelines for Interpreting </a:t>
            </a:r>
            <a:r>
              <a:rPr lang="en-US" i="1" dirty="0" smtClean="0"/>
              <a:t>d</a:t>
            </a:r>
            <a:endParaRPr lang="en-US" i="1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59" y="2489168"/>
            <a:ext cx="6729667" cy="17225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6: Interpreting the Results of the Hypothesis Test Using a </a:t>
            </a:r>
            <a:r>
              <a:rPr lang="en-US" sz="3200" i="1" dirty="0" smtClean="0"/>
              <a:t>z</a:t>
            </a:r>
            <a:r>
              <a:rPr lang="en-US" sz="3200" dirty="0" smtClean="0"/>
              <a:t> for a sample mean.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 scores of students who took frequent quizzes over the material (</a:t>
            </a:r>
            <a:r>
              <a:rPr lang="en-US" i="1" dirty="0" smtClean="0"/>
              <a:t>M</a:t>
            </a:r>
            <a:r>
              <a:rPr lang="en-US" dirty="0" smtClean="0"/>
              <a:t> = 80, </a:t>
            </a:r>
            <a:r>
              <a:rPr lang="en-US" i="1" dirty="0" smtClean="0"/>
              <a:t>SD</a:t>
            </a:r>
            <a:r>
              <a:rPr lang="en-US" dirty="0" smtClean="0"/>
              <a:t> = 9.50) were significantly higher than the scores of those who did not take frequent quizzes (μ = 75, σ = 10), </a:t>
            </a:r>
            <a:r>
              <a:rPr lang="pl-PL" i="1" dirty="0" smtClean="0"/>
              <a:t>z</a:t>
            </a:r>
            <a:r>
              <a:rPr lang="pl-PL" dirty="0" smtClean="0"/>
              <a:t>(</a:t>
            </a:r>
            <a:r>
              <a:rPr lang="pl-PL" i="1" dirty="0" smtClean="0"/>
              <a:t>N</a:t>
            </a:r>
            <a:r>
              <a:rPr lang="pl-PL" dirty="0" smtClean="0"/>
              <a:t> = 25) = 2.50, </a:t>
            </a:r>
            <a:r>
              <a:rPr lang="pl-PL" i="1" dirty="0" smtClean="0"/>
              <a:t>p</a:t>
            </a:r>
            <a:r>
              <a:rPr lang="pl-PL" dirty="0" smtClean="0"/>
              <a:t> =</a:t>
            </a:r>
            <a:r>
              <a:rPr lang="en-US" dirty="0" smtClean="0"/>
              <a:t> </a:t>
            </a:r>
            <a:r>
              <a:rPr lang="pl-PL" dirty="0" smtClean="0"/>
              <a:t>.0062, </a:t>
            </a:r>
            <a:r>
              <a:rPr lang="pl-PL" i="1" dirty="0" smtClean="0"/>
              <a:t>d</a:t>
            </a:r>
            <a:r>
              <a:rPr lang="pl-PL" dirty="0" smtClean="0"/>
              <a:t> = .50.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Does it Mean to Describe Something as “Statistically Significant”?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Statistically significant means that </a:t>
            </a:r>
          </a:p>
          <a:p>
            <a:pPr lvl="1"/>
            <a:r>
              <a:rPr lang="en-US" dirty="0" smtClean="0"/>
              <a:t>the results were unlikely to be created by sampling error</a:t>
            </a:r>
          </a:p>
          <a:p>
            <a:pPr lvl="1"/>
            <a:r>
              <a:rPr lang="en-US" dirty="0" smtClean="0"/>
              <a:t>the obtained </a:t>
            </a:r>
            <a:r>
              <a:rPr lang="en-US" i="1" dirty="0" smtClean="0"/>
              <a:t>z</a:t>
            </a:r>
            <a:r>
              <a:rPr lang="en-US" dirty="0" smtClean="0"/>
              <a:t> value was in the critical region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Hypothesis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Learning Objective: Identify examples of Type I error, Type II error, and statistical power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6.3: Situations Defining Type I Error, Type II Error, and Statistical Power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94" y="3020313"/>
            <a:ext cx="7034644" cy="14483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in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</a:p>
          <a:p>
            <a:pPr lvl="1"/>
            <a:r>
              <a:rPr lang="en-US" dirty="0" smtClean="0"/>
              <a:t>when you incorrectly reject the null</a:t>
            </a:r>
          </a:p>
          <a:p>
            <a:r>
              <a:rPr lang="en-US" dirty="0" smtClean="0"/>
              <a:t>Type II error</a:t>
            </a:r>
          </a:p>
          <a:p>
            <a:pPr lvl="1"/>
            <a:r>
              <a:rPr lang="en-US" dirty="0" smtClean="0"/>
              <a:t>when you incorrectly fail to reject the null</a:t>
            </a:r>
          </a:p>
          <a:p>
            <a:r>
              <a:rPr lang="en-US" dirty="0" smtClean="0"/>
              <a:t>Statistical power</a:t>
            </a:r>
          </a:p>
          <a:p>
            <a:pPr lvl="1"/>
            <a:r>
              <a:rPr lang="en-US" dirty="0" smtClean="0"/>
              <a:t> probability of correctly rejecting the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6.4  : Situations Defining Type I Error, Type II Error, and Statistical Power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0" y="2479081"/>
            <a:ext cx="7038701" cy="20122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interpret the effect size (</a:t>
            </a:r>
            <a:r>
              <a:rPr lang="en-US" i="1" dirty="0" smtClean="0"/>
              <a:t>d</a:t>
            </a:r>
            <a:r>
              <a:rPr lang="en-US" dirty="0" smtClean="0"/>
              <a:t>) of a study</a:t>
            </a:r>
          </a:p>
          <a:p>
            <a:r>
              <a:rPr lang="en-US" dirty="0" smtClean="0"/>
              <a:t>Summarize study results using American Psychological Association (APA)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Hypothesis Testing Rules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 </a:t>
            </a:r>
            <a:r>
              <a:rPr lang="en-US" i="1" dirty="0" smtClean="0"/>
              <a:t>p</a:t>
            </a:r>
            <a:r>
              <a:rPr lang="en-US" dirty="0" smtClean="0"/>
              <a:t> value is less than 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 level, the null hypothesis is unlikely to be true and you should reject it.</a:t>
            </a:r>
          </a:p>
          <a:p>
            <a:pPr lvl="1"/>
            <a:r>
              <a:rPr lang="en-US" dirty="0" smtClean="0"/>
              <a:t>In general, if you want to minimize Type I errors, choose an alpha of .01,</a:t>
            </a:r>
          </a:p>
          <a:p>
            <a:pPr lvl="1"/>
            <a:r>
              <a:rPr lang="en-US" dirty="0" smtClean="0"/>
              <a:t>if you want to maximize statistical power, choose an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 of .05.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 Value?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 Value </a:t>
            </a:r>
          </a:p>
          <a:p>
            <a:pPr lvl="1"/>
            <a:r>
              <a:rPr lang="en-US" smtClean="0"/>
              <a:t>the probability of getting an obtained value or a more extreme value assuming the null hypothesis is true. </a:t>
            </a:r>
          </a:p>
          <a:p>
            <a:pPr lvl="1"/>
            <a:r>
              <a:rPr lang="en-US" smtClean="0"/>
              <a:t>It is used by researchers to determine whether or not they should reject a null hypothesis.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8800" y="5797296"/>
            <a:ext cx="7543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6.5 : The Relationship Between Obtained </a:t>
            </a:r>
            <a:r>
              <a:rPr lang="en-US" i="1" dirty="0" smtClean="0"/>
              <a:t>z</a:t>
            </a:r>
            <a:r>
              <a:rPr lang="en-US" dirty="0" smtClean="0"/>
              <a:t> Values, Critical Values, and </a:t>
            </a:r>
            <a:r>
              <a:rPr lang="en-US" i="1" dirty="0" smtClean="0"/>
              <a:t>p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12" y="1487226"/>
            <a:ext cx="4989576" cy="40446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Statisticians “Fail to Reject the Null” Rather Than “Accept the Null”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“Failing to reject the null” indicates that there is currently not enough evidence to reject the null hypothesis, but it acknowledges that future research might provide that evidence.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Why Scientists Say “This Research Suggests” Rather Than “This Research Proves”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this tentative language acknowledges that while the current information suggests the program works, it is possible that future work could change that conclusion. </a:t>
            </a:r>
          </a:p>
          <a:p>
            <a:r>
              <a:rPr lang="en-US" dirty="0" smtClean="0"/>
              <a:t>One reason the scientific process is so powerful is that it is willing to change its position if new evidence suggests that a new position is more accurate.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examples of Type I error, Type II error, and statistical power</a:t>
            </a:r>
          </a:p>
          <a:p>
            <a:r>
              <a:rPr lang="en-US" dirty="0" smtClean="0"/>
              <a:t>Provide a detailed description of a </a:t>
            </a:r>
            <a:r>
              <a:rPr lang="en-US" i="1" dirty="0" smtClean="0"/>
              <a:t>p</a:t>
            </a:r>
            <a:r>
              <a:rPr lang="en-US" dirty="0" smtClean="0"/>
              <a:t> value, critical value, and obtained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hypothesis-testing process is powerful because it can be applied to such a wide range of topics. </a:t>
            </a:r>
          </a:p>
          <a:p>
            <a:r>
              <a:rPr lang="en-US" dirty="0" smtClean="0"/>
              <a:t>It can help all of us make better, more informed decisions, if we know how to use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Testing With </a:t>
            </a:r>
            <a:r>
              <a:rPr lang="en-US" i="1" dirty="0" smtClean="0"/>
              <a:t>z</a:t>
            </a:r>
            <a:r>
              <a:rPr lang="en-US" dirty="0" smtClean="0"/>
              <a:t> for a Sample Mean Example (One-Tailed)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teacher redesigns her history course so students take frequent quizzes prior to taking exams.</a:t>
            </a:r>
          </a:p>
          <a:p>
            <a:r>
              <a:rPr lang="en-US" dirty="0" smtClean="0"/>
              <a:t>The mean score on the final exam for the 25 new students in her course was 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dirty="0" smtClean="0"/>
              <a:t> = 80.</a:t>
            </a:r>
          </a:p>
          <a:p>
            <a:r>
              <a:rPr lang="en-US" dirty="0" smtClean="0"/>
              <a:t>All past students are considered the population and the 25 new students are considered a sample.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Hypothesis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mean score on this same final exam for all past students who took the course with her before she required frequent quizzing was 75 points with a standard deviation of 10 points (μ = 75, σ = 10).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E4E978CEFA94B8DA9D30DFCF1B51B" ma:contentTypeVersion="0" ma:contentTypeDescription="Create a new document." ma:contentTypeScope="" ma:versionID="9718d60a61096b6abcfb64ec4f1820a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256CBF6-5C47-44CD-B9A5-0B6F605893D6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791F70-A4E6-4713-BB9C-D7F0E1FA2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5BBF0-9C10-45CF-9C59-66B254DA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3308</Words>
  <Application>Microsoft Office PowerPoint</Application>
  <PresentationFormat>On-screen Show (4:3)</PresentationFormat>
  <Paragraphs>308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1_Office Theme</vt:lpstr>
      <vt:lpstr>PowerPoint Presentation</vt:lpstr>
      <vt:lpstr>An Introduction to Statistics An Active Learning Approach</vt:lpstr>
      <vt:lpstr>Topics to Cover</vt:lpstr>
      <vt:lpstr>Topics to Cover</vt:lpstr>
      <vt:lpstr>Topics to Cover</vt:lpstr>
      <vt:lpstr>Introduction to Hypothesis Testing</vt:lpstr>
      <vt:lpstr>Hypothesis Testing With z for a Sample Mean Example (One-Tailed)</vt:lpstr>
      <vt:lpstr>Introduction to Hypothesis Testing</vt:lpstr>
      <vt:lpstr>Introduction to Hypothesis Testing</vt:lpstr>
      <vt:lpstr>Introduction to Hypothesis Testing</vt:lpstr>
      <vt:lpstr>Introduction to Hypothesis Testing</vt:lpstr>
      <vt:lpstr>Step 1: Examine Variables to Assess Statistical Assumptions</vt:lpstr>
      <vt:lpstr>Step 1: Examine Variables to Assess Statistical Assumptions</vt:lpstr>
      <vt:lpstr>Step 1: Examine Variables to Assess Statistical Assumptions</vt:lpstr>
      <vt:lpstr>Step 1: Examine Variables to Assess Statistical Assumptions</vt:lpstr>
      <vt:lpstr>Step 2: State the Null and Research Hypotheses</vt:lpstr>
      <vt:lpstr>Table 6.1: Symbolic and Verbal Representations of the Null and Research Hypotheses for the z for a Sample Mean</vt:lpstr>
      <vt:lpstr>Step 3: Define the Critical Regions</vt:lpstr>
      <vt:lpstr>Figure 6.1: A Distribution of Sample Means With a z Number Line (Top) and a Sample Mean Number Line (Bottom)</vt:lpstr>
      <vt:lpstr>Step 3: Define the Critical Regions</vt:lpstr>
      <vt:lpstr>Figure 6.2: Finding The z Critical Value That Defines the Critical Region When the α Value Is .05)</vt:lpstr>
      <vt:lpstr>Step 3: Define the Critical Regions</vt:lpstr>
      <vt:lpstr>Figure 6.3: The  Critical Value That Defines the Critical Region When the α Value Is .05)</vt:lpstr>
      <vt:lpstr>Step 3: Define the Critical Regions</vt:lpstr>
      <vt:lpstr>Step 4: Compute the Test Statistic (z for a Sample Mean)</vt:lpstr>
      <vt:lpstr>4a. Compute the Observed Deviation Between the Sample Mean and the Population Mean</vt:lpstr>
      <vt:lpstr>4b. Compute the Deviation Expected Due to Sampling Error</vt:lpstr>
      <vt:lpstr>4c. Compute the z for a Sample Mean</vt:lpstr>
      <vt:lpstr>Step 4: Compute the Test Statistic (z for a Sample Mean)</vt:lpstr>
      <vt:lpstr>Step 4: Compute the Test Statistic (z for a Sample Mean)</vt:lpstr>
      <vt:lpstr>Step 4: Compute the Test Statistic (z for a Sample Mean)</vt:lpstr>
      <vt:lpstr>Step 5: Compute an Effect Size, and Describe It as Small, Medium, or Large</vt:lpstr>
      <vt:lpstr>Table 6.2: General Guidelines for Interpreting d</vt:lpstr>
      <vt:lpstr>Step 6: Interpreting the Results of the Hypothesis Test Using a z for a sample mean.</vt:lpstr>
      <vt:lpstr>What Does it Mean to Describe Something as “Statistically Significant”?</vt:lpstr>
      <vt:lpstr>Errors in Hypothesis Testing</vt:lpstr>
      <vt:lpstr>Table 6.3: Situations Defining Type I Error, Type II Error, and Statistical Power</vt:lpstr>
      <vt:lpstr>Errors in Hypothesis Testing</vt:lpstr>
      <vt:lpstr>Table 6.4  : Situations Defining Type I Error, Type II Error, and Statistical Power</vt:lpstr>
      <vt:lpstr>Hypothesis Testing Rules</vt:lpstr>
      <vt:lpstr>What is a p Value?</vt:lpstr>
      <vt:lpstr>Table 6.5 : The Relationship Between Obtained z Values, Critical Values, and p Values</vt:lpstr>
      <vt:lpstr>Why Statisticians “Fail to Reject the Null” Rather Than “Accept the Null”</vt:lpstr>
      <vt:lpstr>Why Scientists Say “This Research Suggests” Rather Than “This Research Proves”</vt:lpstr>
    </vt:vector>
  </TitlesOfParts>
  <Company>Sage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Bierach, Katie</dc:creator>
  <cp:lastModifiedBy>Olson, Andrew</cp:lastModifiedBy>
  <cp:revision>559</cp:revision>
  <dcterms:created xsi:type="dcterms:W3CDTF">2015-04-30T00:02:08Z</dcterms:created>
  <dcterms:modified xsi:type="dcterms:W3CDTF">2017-04-21T17:28:09Z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0x010100A9AE4E978CEFA94B8DA9D30DFCF1B51B</vt:lpwstr>
  </property>
</Properties>
</file>