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4"/>
  </p:notesMasterIdLst>
  <p:handoutMasterIdLst>
    <p:handoutMasterId r:id="rId65"/>
  </p:handoutMasterIdLst>
  <p:sldIdLst>
    <p:sldId id="395" r:id="rId5"/>
    <p:sldId id="256" r:id="rId6"/>
    <p:sldId id="288" r:id="rId7"/>
    <p:sldId id="291" r:id="rId8"/>
    <p:sldId id="292" r:id="rId9"/>
    <p:sldId id="289"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7" r:id="rId35"/>
    <p:sldId id="366" r:id="rId36"/>
    <p:sldId id="368" r:id="rId37"/>
    <p:sldId id="370" r:id="rId38"/>
    <p:sldId id="371" r:id="rId39"/>
    <p:sldId id="369" r:id="rId40"/>
    <p:sldId id="372" r:id="rId41"/>
    <p:sldId id="373" r:id="rId42"/>
    <p:sldId id="374" r:id="rId43"/>
    <p:sldId id="375" r:id="rId44"/>
    <p:sldId id="376" r:id="rId45"/>
    <p:sldId id="377" r:id="rId46"/>
    <p:sldId id="378" r:id="rId47"/>
    <p:sldId id="379" r:id="rId48"/>
    <p:sldId id="380" r:id="rId49"/>
    <p:sldId id="381" r:id="rId50"/>
    <p:sldId id="382" r:id="rId51"/>
    <p:sldId id="383" r:id="rId52"/>
    <p:sldId id="384" r:id="rId53"/>
    <p:sldId id="386" r:id="rId54"/>
    <p:sldId id="385" r:id="rId55"/>
    <p:sldId id="387" r:id="rId56"/>
    <p:sldId id="388" r:id="rId57"/>
    <p:sldId id="390" r:id="rId58"/>
    <p:sldId id="389" r:id="rId59"/>
    <p:sldId id="391" r:id="rId60"/>
    <p:sldId id="392" r:id="rId61"/>
    <p:sldId id="393" r:id="rId62"/>
    <p:sldId id="394"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autoAdjust="0"/>
    <p:restoredTop sz="80251" autoAdjust="0"/>
  </p:normalViewPr>
  <p:slideViewPr>
    <p:cSldViewPr>
      <p:cViewPr varScale="1">
        <p:scale>
          <a:sx n="96" d="100"/>
          <a:sy n="96" d="100"/>
        </p:scale>
        <p:origin x="2034" y="96"/>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p:cViewPr varScale="1">
        <p:scale>
          <a:sx n="55" d="100"/>
          <a:sy n="55" d="100"/>
        </p:scale>
        <p:origin x="-18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6A929F-1AAA-47B7-A269-906688CFF97B}" type="datetimeFigureOut">
              <a:rPr lang="en-US" smtClean="0"/>
              <a:pPr/>
              <a:t>4/21/2017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AECDE7-37C0-48C3-863A-905835A2AD60}" type="slidenum">
              <a:rPr lang="en-US" smtClean="0"/>
              <a:pPr/>
              <a:t>‹#›</a:t>
            </a:fld>
            <a:endParaRPr lang="en-US"/>
          </a:p>
        </p:txBody>
      </p:sp>
    </p:spTree>
    <p:extLst>
      <p:ext uri="{BB962C8B-B14F-4D97-AF65-F5344CB8AC3E}">
        <p14:creationId xmlns:p14="http://schemas.microsoft.com/office/powerpoint/2010/main" val="1148268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AF8BA7-C0FF-46D8-91FF-02C5475D13CB}" type="datetimeFigureOut">
              <a:rPr lang="en-US" smtClean="0"/>
              <a:pPr/>
              <a:t>4/21/2017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99FBB7-4B6C-4B5C-AB82-AA7608E49EDC}" type="slidenum">
              <a:rPr lang="en-US" smtClean="0"/>
              <a:pPr/>
              <a:t>‹#›</a:t>
            </a:fld>
            <a:endParaRPr lang="en-US"/>
          </a:p>
        </p:txBody>
      </p:sp>
    </p:spTree>
    <p:extLst>
      <p:ext uri="{BB962C8B-B14F-4D97-AF65-F5344CB8AC3E}">
        <p14:creationId xmlns:p14="http://schemas.microsoft.com/office/powerpoint/2010/main" val="1104277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a:t>
            </a:fld>
            <a:endParaRPr lang="en-US"/>
          </a:p>
        </p:txBody>
      </p:sp>
    </p:spTree>
    <p:extLst>
      <p:ext uri="{BB962C8B-B14F-4D97-AF65-F5344CB8AC3E}">
        <p14:creationId xmlns:p14="http://schemas.microsoft.com/office/powerpoint/2010/main" val="358905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Explain when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should be used rather than a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14</a:t>
            </a:fld>
            <a:endParaRPr lang="en-US"/>
          </a:p>
        </p:txBody>
      </p:sp>
    </p:spTree>
    <p:extLst>
      <p:ext uri="{BB962C8B-B14F-4D97-AF65-F5344CB8AC3E}">
        <p14:creationId xmlns:p14="http://schemas.microsoft.com/office/powerpoint/2010/main" val="3808909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Explain when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should be used rather than a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15</a:t>
            </a:fld>
            <a:endParaRPr lang="en-US"/>
          </a:p>
        </p:txBody>
      </p:sp>
    </p:spTree>
    <p:extLst>
      <p:ext uri="{BB962C8B-B14F-4D97-AF65-F5344CB8AC3E}">
        <p14:creationId xmlns:p14="http://schemas.microsoft.com/office/powerpoint/2010/main" val="2968490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Explain when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should be used rather than a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16</a:t>
            </a:fld>
            <a:endParaRPr lang="en-US"/>
          </a:p>
        </p:txBody>
      </p:sp>
    </p:spTree>
    <p:extLst>
      <p:ext uri="{BB962C8B-B14F-4D97-AF65-F5344CB8AC3E}">
        <p14:creationId xmlns:p14="http://schemas.microsoft.com/office/powerpoint/2010/main" val="1578951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Explain when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should be used rather than a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17</a:t>
            </a:fld>
            <a:endParaRPr lang="en-US"/>
          </a:p>
        </p:txBody>
      </p:sp>
    </p:spTree>
    <p:extLst>
      <p:ext uri="{BB962C8B-B14F-4D97-AF65-F5344CB8AC3E}">
        <p14:creationId xmlns:p14="http://schemas.microsoft.com/office/powerpoint/2010/main" val="3694683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Write one- and two-tailed null and research hypotheses using population parameters and words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18</a:t>
            </a:fld>
            <a:endParaRPr lang="en-US"/>
          </a:p>
        </p:txBody>
      </p:sp>
    </p:spTree>
    <p:extLst>
      <p:ext uri="{BB962C8B-B14F-4D97-AF65-F5344CB8AC3E}">
        <p14:creationId xmlns:p14="http://schemas.microsoft.com/office/powerpoint/2010/main" val="1706063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Write one- and two-tailed null and research hypotheses using population parameters and words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19</a:t>
            </a:fld>
            <a:endParaRPr lang="en-US"/>
          </a:p>
        </p:txBody>
      </p:sp>
    </p:spTree>
    <p:extLst>
      <p:ext uri="{BB962C8B-B14F-4D97-AF65-F5344CB8AC3E}">
        <p14:creationId xmlns:p14="http://schemas.microsoft.com/office/powerpoint/2010/main" val="2055252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the degrees of freedom and define the critical region for one- and two-tailed</a:t>
            </a:r>
          </a:p>
          <a:p>
            <a:r>
              <a:rPr lang="en-US" sz="1200" kern="1200" dirty="0" smtClean="0">
                <a:solidFill>
                  <a:schemeClr val="tx1"/>
                </a:solidFill>
                <a:latin typeface="+mn-lt"/>
                <a:ea typeface="+mn-ea"/>
                <a:cs typeface="+mn-cs"/>
              </a:rPr>
              <a:t>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20</a:t>
            </a:fld>
            <a:endParaRPr lang="en-US"/>
          </a:p>
        </p:txBody>
      </p:sp>
    </p:spTree>
    <p:extLst>
      <p:ext uri="{BB962C8B-B14F-4D97-AF65-F5344CB8AC3E}">
        <p14:creationId xmlns:p14="http://schemas.microsoft.com/office/powerpoint/2010/main" val="3951423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Write one- and two-tailed null and research hypotheses using population parameters and words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21</a:t>
            </a:fld>
            <a:endParaRPr lang="en-US"/>
          </a:p>
        </p:txBody>
      </p:sp>
    </p:spTree>
    <p:extLst>
      <p:ext uri="{BB962C8B-B14F-4D97-AF65-F5344CB8AC3E}">
        <p14:creationId xmlns:p14="http://schemas.microsoft.com/office/powerpoint/2010/main" val="85913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the degrees of freedom and define the critical region for one- and two-tailed</a:t>
            </a:r>
          </a:p>
          <a:p>
            <a:r>
              <a:rPr lang="en-US" sz="1200" kern="1200" dirty="0" smtClean="0">
                <a:solidFill>
                  <a:schemeClr val="tx1"/>
                </a:solidFill>
                <a:latin typeface="+mn-lt"/>
                <a:ea typeface="+mn-ea"/>
                <a:cs typeface="+mn-cs"/>
              </a:rPr>
              <a:t>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tests</a:t>
            </a:r>
          </a:p>
          <a:p>
            <a:r>
              <a:rPr lang="en-US" dirty="0" smtClean="0"/>
              <a:t/>
            </a:r>
            <a:br>
              <a:rPr lang="en-US" dirty="0" smtClean="0"/>
            </a:br>
            <a:r>
              <a:rPr lang="en-US" dirty="0" smtClean="0"/>
              <a:t>p. 214</a:t>
            </a:r>
          </a:p>
          <a:p>
            <a:r>
              <a:rPr lang="en-US" dirty="0" smtClean="0"/>
              <a:t>“</a:t>
            </a:r>
            <a:r>
              <a:rPr lang="en-US" sz="1200" kern="1200" baseline="0" dirty="0" smtClean="0">
                <a:solidFill>
                  <a:schemeClr val="tx1"/>
                </a:solidFill>
                <a:latin typeface="+mn-lt"/>
                <a:ea typeface="+mn-ea"/>
                <a:cs typeface="+mn-cs"/>
              </a:rPr>
              <a:t>Thus, the critical region is on the positive side of the distribution, and the critical region starts at +1.7613. Therefore, the null hypothesis should be rejected if the obtained </a:t>
            </a:r>
            <a:r>
              <a:rPr lang="en-US" sz="1200" i="1" kern="1200" baseline="0" dirty="0" smtClean="0">
                <a:solidFill>
                  <a:schemeClr val="tx1"/>
                </a:solidFill>
                <a:latin typeface="+mn-lt"/>
                <a:ea typeface="+mn-ea"/>
                <a:cs typeface="+mn-cs"/>
              </a:rPr>
              <a:t>t </a:t>
            </a:r>
            <a:r>
              <a:rPr lang="en-US" sz="1200" i="0" kern="1200" baseline="0" dirty="0" smtClean="0">
                <a:solidFill>
                  <a:schemeClr val="tx1"/>
                </a:solidFill>
                <a:latin typeface="+mn-lt"/>
                <a:ea typeface="+mn-ea"/>
                <a:cs typeface="+mn-cs"/>
              </a:rPr>
              <a:t>we</a:t>
            </a:r>
            <a:r>
              <a:rPr lang="en-US" sz="1200" i="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calculate in the next step is equal to or greater than +1.7613</a:t>
            </a:r>
            <a:r>
              <a:rPr lang="en-US" dirty="0" smtClean="0"/>
              <a:t>”</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22</a:t>
            </a:fld>
            <a:endParaRPr lang="en-US"/>
          </a:p>
        </p:txBody>
      </p:sp>
    </p:spTree>
    <p:extLst>
      <p:ext uri="{BB962C8B-B14F-4D97-AF65-F5344CB8AC3E}">
        <p14:creationId xmlns:p14="http://schemas.microsoft.com/office/powerpoint/2010/main" val="47341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by hand and using SPSS</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23</a:t>
            </a:fld>
            <a:endParaRPr lang="en-US"/>
          </a:p>
        </p:txBody>
      </p:sp>
    </p:spTree>
    <p:extLst>
      <p:ext uri="{BB962C8B-B14F-4D97-AF65-F5344CB8AC3E}">
        <p14:creationId xmlns:p14="http://schemas.microsoft.com/office/powerpoint/2010/main" val="419176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Explain when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should be used rather than a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a:t>
            </a:r>
            <a:br>
              <a:rPr lang="en-US" sz="120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Learning Objective: Explain why a </a:t>
            </a:r>
            <a:r>
              <a:rPr lang="en-US" sz="1200" b="0" i="1" kern="1200" dirty="0" smtClean="0">
                <a:solidFill>
                  <a:schemeClr val="tx1"/>
                </a:solidFill>
                <a:latin typeface="+mn-lt"/>
                <a:ea typeface="+mn-ea"/>
                <a:cs typeface="+mn-cs"/>
              </a:rPr>
              <a:t>z </a:t>
            </a:r>
            <a:r>
              <a:rPr lang="en-US" sz="1200" b="0" kern="1200" dirty="0" smtClean="0">
                <a:solidFill>
                  <a:schemeClr val="tx1"/>
                </a:solidFill>
                <a:latin typeface="+mn-lt"/>
                <a:ea typeface="+mn-ea"/>
                <a:cs typeface="+mn-cs"/>
              </a:rPr>
              <a:t>for a sample mean test and a single-sample </a:t>
            </a:r>
            <a:r>
              <a:rPr lang="en-US" sz="1200" b="0" i="1" kern="1200" dirty="0" smtClean="0">
                <a:solidFill>
                  <a:schemeClr val="tx1"/>
                </a:solidFill>
                <a:latin typeface="+mn-lt"/>
                <a:ea typeface="+mn-ea"/>
                <a:cs typeface="+mn-cs"/>
              </a:rPr>
              <a:t>t </a:t>
            </a:r>
            <a:r>
              <a:rPr lang="en-US" sz="1200" b="0" kern="1200" dirty="0" smtClean="0">
                <a:solidFill>
                  <a:schemeClr val="tx1"/>
                </a:solidFill>
                <a:latin typeface="+mn-lt"/>
                <a:ea typeface="+mn-ea"/>
                <a:cs typeface="+mn-cs"/>
              </a:rPr>
              <a:t>test have different critical regions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6</a:t>
            </a:fld>
            <a:endParaRPr lang="en-US"/>
          </a:p>
        </p:txBody>
      </p:sp>
    </p:spTree>
    <p:extLst>
      <p:ext uri="{BB962C8B-B14F-4D97-AF65-F5344CB8AC3E}">
        <p14:creationId xmlns:p14="http://schemas.microsoft.com/office/powerpoint/2010/main" val="3284689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by hand and using SPSS</a:t>
            </a:r>
          </a:p>
          <a:p>
            <a:r>
              <a:rPr lang="en-US" smtClean="0"/>
              <a:t/>
            </a:r>
            <a:br>
              <a:rPr lang="en-US"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24</a:t>
            </a:fld>
            <a:endParaRPr lang="en-US"/>
          </a:p>
        </p:txBody>
      </p:sp>
    </p:spTree>
    <p:extLst>
      <p:ext uri="{BB962C8B-B14F-4D97-AF65-F5344CB8AC3E}">
        <p14:creationId xmlns:p14="http://schemas.microsoft.com/office/powerpoint/2010/main" val="3275996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by hand and using SPSS</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25</a:t>
            </a:fld>
            <a:endParaRPr lang="en-US"/>
          </a:p>
        </p:txBody>
      </p:sp>
    </p:spTree>
    <p:extLst>
      <p:ext uri="{BB962C8B-B14F-4D97-AF65-F5344CB8AC3E}">
        <p14:creationId xmlns:p14="http://schemas.microsoft.com/office/powerpoint/2010/main" val="4177083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by hand and using SPSS</a:t>
            </a:r>
          </a:p>
          <a:p>
            <a:r>
              <a:rPr lang="en-US" smtClean="0"/>
              <a:t/>
            </a:r>
            <a:br>
              <a:rPr lang="en-US"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26</a:t>
            </a:fld>
            <a:endParaRPr lang="en-US"/>
          </a:p>
        </p:txBody>
      </p:sp>
    </p:spTree>
    <p:extLst>
      <p:ext uri="{BB962C8B-B14F-4D97-AF65-F5344CB8AC3E}">
        <p14:creationId xmlns:p14="http://schemas.microsoft.com/office/powerpoint/2010/main" val="9668066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by hand and using SPSS</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27</a:t>
            </a:fld>
            <a:endParaRPr lang="en-US"/>
          </a:p>
        </p:txBody>
      </p:sp>
    </p:spTree>
    <p:extLst>
      <p:ext uri="{BB962C8B-B14F-4D97-AF65-F5344CB8AC3E}">
        <p14:creationId xmlns:p14="http://schemas.microsoft.com/office/powerpoint/2010/main" val="3466100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by hand and using SPSS</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28</a:t>
            </a:fld>
            <a:endParaRPr lang="en-US"/>
          </a:p>
        </p:txBody>
      </p:sp>
    </p:spTree>
    <p:extLst>
      <p:ext uri="{BB962C8B-B14F-4D97-AF65-F5344CB8AC3E}">
        <p14:creationId xmlns:p14="http://schemas.microsoft.com/office/powerpoint/2010/main" val="2663665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Determine whether or not you should reject the null hypothesis</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29</a:t>
            </a:fld>
            <a:endParaRPr lang="en-US"/>
          </a:p>
        </p:txBody>
      </p:sp>
    </p:spTree>
    <p:extLst>
      <p:ext uri="{BB962C8B-B14F-4D97-AF65-F5344CB8AC3E}">
        <p14:creationId xmlns:p14="http://schemas.microsoft.com/office/powerpoint/2010/main" val="33097113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and interpret an effect size (</a:t>
            </a:r>
            <a:r>
              <a:rPr lang="en-US" sz="1200" i="1"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In this case, the effect size of .65 is </a:t>
            </a:r>
            <a:r>
              <a:rPr lang="en-US" sz="1200" b="1" kern="1200" baseline="0" dirty="0" smtClean="0">
                <a:solidFill>
                  <a:schemeClr val="tx1"/>
                </a:solidFill>
                <a:latin typeface="+mn-lt"/>
                <a:ea typeface="+mn-ea"/>
                <a:cs typeface="+mn-cs"/>
              </a:rPr>
              <a:t>medium to large</a:t>
            </a:r>
            <a:r>
              <a:rPr lang="en-US" sz="1200" kern="1200" baseline="0" dirty="0" smtClean="0">
                <a:solidFill>
                  <a:schemeClr val="tx1"/>
                </a:solidFill>
                <a:latin typeface="+mn-lt"/>
                <a:ea typeface="+mn-ea"/>
                <a:cs typeface="+mn-cs"/>
              </a:rPr>
              <a:t>, meaning that psychology majors overestimate their starting salaries by a quite a bit. However, with such a small sample size, it is possible that this medium to large effect is the result of sampling error.</a:t>
            </a:r>
            <a:r>
              <a:rPr lang="en-US" sz="1200" kern="1200" dirty="0" smtClean="0">
                <a:solidFill>
                  <a:schemeClr val="tx1"/>
                </a:solidFill>
                <a:latin typeface="+mn-lt"/>
                <a:ea typeface="+mn-ea"/>
                <a:cs typeface="+mn-cs"/>
              </a:rPr>
              <a:t>”</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30</a:t>
            </a:fld>
            <a:endParaRPr lang="en-US"/>
          </a:p>
        </p:txBody>
      </p:sp>
    </p:spTree>
    <p:extLst>
      <p:ext uri="{BB962C8B-B14F-4D97-AF65-F5344CB8AC3E}">
        <p14:creationId xmlns:p14="http://schemas.microsoft.com/office/powerpoint/2010/main" val="8461422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and interpret an effect size (</a:t>
            </a:r>
            <a:r>
              <a:rPr lang="en-US" sz="1200" i="1"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31</a:t>
            </a:fld>
            <a:endParaRPr lang="en-US"/>
          </a:p>
        </p:txBody>
      </p:sp>
    </p:spTree>
    <p:extLst>
      <p:ext uri="{BB962C8B-B14F-4D97-AF65-F5344CB8AC3E}">
        <p14:creationId xmlns:p14="http://schemas.microsoft.com/office/powerpoint/2010/main" val="1843011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Summarize the results of the analysis using American Psychological Association (APA) style</a:t>
            </a:r>
          </a:p>
          <a:p>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 216</a:t>
            </a:r>
          </a:p>
          <a:p>
            <a:r>
              <a:rPr lang="en-US" dirty="0" smtClean="0"/>
              <a:t>“</a:t>
            </a:r>
            <a:r>
              <a:rPr lang="en-US" sz="1200" kern="1200" baseline="0" dirty="0" smtClean="0">
                <a:solidFill>
                  <a:schemeClr val="tx1"/>
                </a:solidFill>
                <a:latin typeface="+mn-lt"/>
                <a:ea typeface="+mn-ea"/>
                <a:cs typeface="+mn-cs"/>
              </a:rPr>
              <a:t>In the previous chapter, you learned to report the exact </a:t>
            </a:r>
            <a:r>
              <a:rPr lang="en-US" sz="1200" i="1" kern="1200" baseline="0" dirty="0" smtClean="0">
                <a:solidFill>
                  <a:schemeClr val="tx1"/>
                </a:solidFill>
                <a:latin typeface="+mn-lt"/>
                <a:ea typeface="+mn-ea"/>
                <a:cs typeface="+mn-cs"/>
              </a:rPr>
              <a:t>p </a:t>
            </a:r>
            <a:r>
              <a:rPr lang="en-US" sz="1200" i="0" kern="1200" baseline="0" dirty="0" smtClean="0">
                <a:solidFill>
                  <a:schemeClr val="tx1"/>
                </a:solidFill>
                <a:latin typeface="+mn-lt"/>
                <a:ea typeface="+mn-ea"/>
                <a:cs typeface="+mn-cs"/>
              </a:rPr>
              <a:t>value in your summary statement of a z for</a:t>
            </a:r>
          </a:p>
          <a:p>
            <a:r>
              <a:rPr lang="en-US" sz="1200" kern="1200" baseline="0" dirty="0" smtClean="0">
                <a:solidFill>
                  <a:schemeClr val="tx1"/>
                </a:solidFill>
                <a:latin typeface="+mn-lt"/>
                <a:ea typeface="+mn-ea"/>
                <a:cs typeface="+mn-cs"/>
              </a:rPr>
              <a:t>a s</a:t>
            </a:r>
            <a:r>
              <a:rPr lang="en-US" sz="1200" i="0" kern="1200" baseline="0" dirty="0" smtClean="0">
                <a:solidFill>
                  <a:schemeClr val="tx1"/>
                </a:solidFill>
                <a:latin typeface="+mn-lt"/>
                <a:ea typeface="+mn-ea"/>
                <a:cs typeface="+mn-cs"/>
              </a:rPr>
              <a:t>ample mean (e.g., </a:t>
            </a:r>
            <a:r>
              <a:rPr lang="en-US" sz="1200" i="1" kern="1200" baseline="0" dirty="0" smtClean="0">
                <a:solidFill>
                  <a:schemeClr val="tx1"/>
                </a:solidFill>
                <a:latin typeface="+mn-lt"/>
                <a:ea typeface="+mn-ea"/>
                <a:cs typeface="+mn-cs"/>
              </a:rPr>
              <a:t>p</a:t>
            </a:r>
            <a:r>
              <a:rPr lang="en-US" sz="1200" i="0" kern="1200" baseline="0" dirty="0" smtClean="0">
                <a:solidFill>
                  <a:schemeClr val="tx1"/>
                </a:solidFill>
                <a:latin typeface="+mn-lt"/>
                <a:ea typeface="+mn-ea"/>
                <a:cs typeface="+mn-cs"/>
              </a:rPr>
              <a:t> = .02). If you know the exact p value of a statistical result, you should always report</a:t>
            </a:r>
          </a:p>
          <a:p>
            <a:r>
              <a:rPr lang="en-US" sz="1200" i="0" kern="1200" baseline="0" dirty="0" smtClean="0">
                <a:solidFill>
                  <a:schemeClr val="tx1"/>
                </a:solidFill>
                <a:latin typeface="+mn-lt"/>
                <a:ea typeface="+mn-ea"/>
                <a:cs typeface="+mn-cs"/>
              </a:rPr>
              <a:t>It . . . [However]</a:t>
            </a:r>
            <a:r>
              <a:rPr lang="en-US" sz="1200" kern="1200" baseline="0" dirty="0" smtClean="0">
                <a:solidFill>
                  <a:schemeClr val="tx1"/>
                </a:solidFill>
                <a:latin typeface="+mn-lt"/>
                <a:ea typeface="+mn-ea"/>
                <a:cs typeface="+mn-cs"/>
              </a:rPr>
              <a:t> it is not practical for any book to provide all the probabilities for every </a:t>
            </a:r>
            <a:r>
              <a:rPr lang="en-US" sz="1200" i="1" kern="1200" baseline="0" dirty="0" smtClean="0">
                <a:solidFill>
                  <a:schemeClr val="tx1"/>
                </a:solidFill>
                <a:latin typeface="+mn-lt"/>
                <a:ea typeface="+mn-ea"/>
                <a:cs typeface="+mn-cs"/>
              </a:rPr>
              <a:t>t </a:t>
            </a:r>
            <a:r>
              <a:rPr lang="en-US" sz="1200" i="0" kern="1200" baseline="0" dirty="0" smtClean="0">
                <a:solidFill>
                  <a:schemeClr val="tx1"/>
                </a:solidFill>
                <a:latin typeface="+mn-lt"/>
                <a:ea typeface="+mn-ea"/>
                <a:cs typeface="+mn-cs"/>
              </a:rPr>
              <a:t>score and every sample size . . . </a:t>
            </a:r>
            <a:r>
              <a:rPr lang="en-US" sz="1200" kern="1200" baseline="0" dirty="0" smtClean="0">
                <a:solidFill>
                  <a:schemeClr val="tx1"/>
                </a:solidFill>
                <a:latin typeface="+mn-lt"/>
                <a:ea typeface="+mn-ea"/>
                <a:cs typeface="+mn-cs"/>
              </a:rPr>
              <a:t>the only reason you would ever write </a:t>
            </a:r>
            <a:r>
              <a:rPr lang="en-US" sz="1200" i="1" kern="1200" baseline="0" dirty="0" smtClean="0">
                <a:solidFill>
                  <a:schemeClr val="tx1"/>
                </a:solidFill>
                <a:latin typeface="+mn-lt"/>
                <a:ea typeface="+mn-ea"/>
                <a:cs typeface="+mn-cs"/>
              </a:rPr>
              <a:t>p </a:t>
            </a:r>
            <a:r>
              <a:rPr lang="en-US" sz="1200" i="0" kern="1200" baseline="0" dirty="0" smtClean="0">
                <a:solidFill>
                  <a:schemeClr val="tx1"/>
                </a:solidFill>
                <a:latin typeface="+mn-lt"/>
                <a:ea typeface="+mn-ea"/>
                <a:cs typeface="+mn-cs"/>
              </a:rPr>
              <a:t>&lt; .05 or</a:t>
            </a:r>
            <a:r>
              <a:rPr lang="en-US" sz="1200" i="1" kern="1200" baseline="0" dirty="0" smtClean="0">
                <a:solidFill>
                  <a:schemeClr val="tx1"/>
                </a:solidFill>
                <a:latin typeface="+mn-lt"/>
                <a:ea typeface="+mn-ea"/>
                <a:cs typeface="+mn-cs"/>
              </a:rPr>
              <a:t> p </a:t>
            </a:r>
            <a:r>
              <a:rPr lang="en-US" sz="1200" i="0" kern="1200" baseline="0" dirty="0" smtClean="0">
                <a:solidFill>
                  <a:schemeClr val="tx1"/>
                </a:solidFill>
                <a:latin typeface="+mn-lt"/>
                <a:ea typeface="+mn-ea"/>
                <a:cs typeface="+mn-cs"/>
              </a:rPr>
              <a:t>&gt; .05 would be if you don’t know the exact p value.</a:t>
            </a:r>
            <a:r>
              <a:rPr lang="en-US" i="0" dirty="0" smtClean="0"/>
              <a:t>”</a:t>
            </a:r>
            <a:br>
              <a:rPr lang="en-US" i="0"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32</a:t>
            </a:fld>
            <a:endParaRPr lang="en-US"/>
          </a:p>
        </p:txBody>
      </p:sp>
    </p:spTree>
    <p:extLst>
      <p:ext uri="{BB962C8B-B14F-4D97-AF65-F5344CB8AC3E}">
        <p14:creationId xmlns:p14="http://schemas.microsoft.com/office/powerpoint/2010/main" val="1843693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33</a:t>
            </a:fld>
            <a:endParaRPr lang="en-US"/>
          </a:p>
        </p:txBody>
      </p:sp>
    </p:spTree>
    <p:extLst>
      <p:ext uri="{BB962C8B-B14F-4D97-AF65-F5344CB8AC3E}">
        <p14:creationId xmlns:p14="http://schemas.microsoft.com/office/powerpoint/2010/main" val="4263952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Explain when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should be used rather than a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Explain why a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 test and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 have different critical regions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7</a:t>
            </a:fld>
            <a:endParaRPr lang="en-US"/>
          </a:p>
        </p:txBody>
      </p:sp>
    </p:spTree>
    <p:extLst>
      <p:ext uri="{BB962C8B-B14F-4D97-AF65-F5344CB8AC3E}">
        <p14:creationId xmlns:p14="http://schemas.microsoft.com/office/powerpoint/2010/main" val="30911089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the degrees of freedom and define the critical region for one- and two-tailed</a:t>
            </a:r>
          </a:p>
          <a:p>
            <a:r>
              <a:rPr lang="en-US" sz="1200" kern="1200" dirty="0" smtClean="0">
                <a:solidFill>
                  <a:schemeClr val="tx1"/>
                </a:solidFill>
                <a:latin typeface="+mn-lt"/>
                <a:ea typeface="+mn-ea"/>
                <a:cs typeface="+mn-cs"/>
              </a:rPr>
              <a:t>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tests</a:t>
            </a:r>
          </a:p>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
            </a:r>
            <a:br>
              <a:rPr lang="en-US" i="0"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34</a:t>
            </a:fld>
            <a:endParaRPr lang="en-US"/>
          </a:p>
        </p:txBody>
      </p:sp>
    </p:spTree>
    <p:extLst>
      <p:ext uri="{BB962C8B-B14F-4D97-AF65-F5344CB8AC3E}">
        <p14:creationId xmlns:p14="http://schemas.microsoft.com/office/powerpoint/2010/main" val="15540811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the degrees of freedom and define the critical region for one- and two-tailed</a:t>
            </a:r>
          </a:p>
          <a:p>
            <a:r>
              <a:rPr lang="en-US" sz="1200" kern="1200" dirty="0" smtClean="0">
                <a:solidFill>
                  <a:schemeClr val="tx1"/>
                </a:solidFill>
                <a:latin typeface="+mn-lt"/>
                <a:ea typeface="+mn-ea"/>
                <a:cs typeface="+mn-cs"/>
              </a:rPr>
              <a:t>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35</a:t>
            </a:fld>
            <a:endParaRPr lang="en-US"/>
          </a:p>
        </p:txBody>
      </p:sp>
    </p:spTree>
    <p:extLst>
      <p:ext uri="{BB962C8B-B14F-4D97-AF65-F5344CB8AC3E}">
        <p14:creationId xmlns:p14="http://schemas.microsoft.com/office/powerpoint/2010/main" val="24086690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
            </a:r>
            <a:br>
              <a:rPr lang="en-US" i="0"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36</a:t>
            </a:fld>
            <a:endParaRPr lang="en-US"/>
          </a:p>
        </p:txBody>
      </p:sp>
    </p:spTree>
    <p:extLst>
      <p:ext uri="{BB962C8B-B14F-4D97-AF65-F5344CB8AC3E}">
        <p14:creationId xmlns:p14="http://schemas.microsoft.com/office/powerpoint/2010/main" val="14174605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
            </a:r>
            <a:br>
              <a:rPr lang="en-US" i="0" dirty="0" smtClean="0"/>
            </a:br>
            <a:r>
              <a:rPr lang="en-US" i="0" dirty="0" smtClean="0"/>
              <a:t>p. 221 shows</a:t>
            </a:r>
            <a:r>
              <a:rPr lang="en-US" i="0" baseline="0" dirty="0" smtClean="0"/>
              <a:t> the mean of these scores as 3,160.</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37</a:t>
            </a:fld>
            <a:endParaRPr lang="en-US"/>
          </a:p>
        </p:txBody>
      </p:sp>
    </p:spTree>
    <p:extLst>
      <p:ext uri="{BB962C8B-B14F-4D97-AF65-F5344CB8AC3E}">
        <p14:creationId xmlns:p14="http://schemas.microsoft.com/office/powerpoint/2010/main" val="27725610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
            </a:r>
            <a:br>
              <a:rPr lang="en-US" i="0"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38</a:t>
            </a:fld>
            <a:endParaRPr lang="en-US"/>
          </a:p>
        </p:txBody>
      </p:sp>
    </p:spTree>
    <p:extLst>
      <p:ext uri="{BB962C8B-B14F-4D97-AF65-F5344CB8AC3E}">
        <p14:creationId xmlns:p14="http://schemas.microsoft.com/office/powerpoint/2010/main" val="35536749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Explain when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should be used rather than a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 219</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“You collected data carefully to ensure that the students’ answers did not influence each other (</a:t>
            </a:r>
            <a:r>
              <a:rPr lang="en-US" sz="1200" i="1" kern="1200" baseline="0" dirty="0" smtClean="0">
                <a:solidFill>
                  <a:schemeClr val="tx1"/>
                </a:solidFill>
                <a:latin typeface="+mn-lt"/>
                <a:ea typeface="+mn-ea"/>
                <a:cs typeface="+mn-cs"/>
              </a:rPr>
              <a:t>assumption of data independence).</a:t>
            </a:r>
            <a:r>
              <a:rPr lang="en-US" sz="1200" kern="1200" baseline="0" dirty="0" smtClean="0">
                <a:solidFill>
                  <a:schemeClr val="tx1"/>
                </a:solidFill>
                <a:latin typeface="+mn-lt"/>
                <a:ea typeface="+mn-ea"/>
                <a:cs typeface="+mn-cs"/>
              </a:rPr>
              <a:t> You also worded your question carefully so students’ answers were not made more or less variable (</a:t>
            </a:r>
            <a:r>
              <a:rPr lang="en-US" sz="1200" i="1" kern="1200" baseline="0" dirty="0" smtClean="0">
                <a:solidFill>
                  <a:schemeClr val="tx1"/>
                </a:solidFill>
                <a:latin typeface="+mn-lt"/>
                <a:ea typeface="+mn-ea"/>
                <a:cs typeface="+mn-cs"/>
              </a:rPr>
              <a:t>assumption of homogeneity</a:t>
            </a:r>
          </a:p>
          <a:p>
            <a:r>
              <a:rPr lang="en-US" sz="1200" i="1" kern="1200" baseline="0" dirty="0" smtClean="0">
                <a:solidFill>
                  <a:schemeClr val="tx1"/>
                </a:solidFill>
                <a:latin typeface="+mn-lt"/>
                <a:ea typeface="+mn-ea"/>
                <a:cs typeface="+mn-cs"/>
              </a:rPr>
              <a:t>of variance). </a:t>
            </a:r>
            <a:r>
              <a:rPr lang="en-US" sz="1200" i="0" kern="1200" baseline="0" dirty="0" smtClean="0">
                <a:solidFill>
                  <a:schemeClr val="tx1"/>
                </a:solidFill>
                <a:latin typeface="+mn-lt"/>
                <a:ea typeface="+mn-ea"/>
                <a:cs typeface="+mn-cs"/>
              </a:rPr>
              <a:t>You measured the DV of expected salary on an interval/ratio scale of measurement, and your IV identifies how the sample differs from the population (</a:t>
            </a:r>
            <a:r>
              <a:rPr lang="en-US" sz="1200" i="1" kern="1200" baseline="0" dirty="0" smtClean="0">
                <a:solidFill>
                  <a:schemeClr val="tx1"/>
                </a:solidFill>
                <a:latin typeface="+mn-lt"/>
                <a:ea typeface="+mn-ea"/>
                <a:cs typeface="+mn-cs"/>
              </a:rPr>
              <a:t>appropriate measurement of variables assumption</a:t>
            </a:r>
            <a:r>
              <a:rPr lang="en-US" sz="1200" i="0" kern="1200" baseline="0" dirty="0" smtClean="0">
                <a:solidFill>
                  <a:schemeClr val="tx1"/>
                </a:solidFill>
                <a:latin typeface="+mn-lt"/>
                <a:ea typeface="+mn-ea"/>
                <a:cs typeface="+mn-cs"/>
              </a:rPr>
              <a:t>). The distribution of sample means will have a normal shape (</a:t>
            </a:r>
            <a:r>
              <a:rPr lang="en-US" sz="1200" i="1" kern="1200" baseline="0" dirty="0" smtClean="0">
                <a:solidFill>
                  <a:schemeClr val="tx1"/>
                </a:solidFill>
                <a:latin typeface="+mn-lt"/>
                <a:ea typeface="+mn-ea"/>
                <a:cs typeface="+mn-cs"/>
              </a:rPr>
              <a:t>assumption of normality</a:t>
            </a:r>
            <a:r>
              <a:rPr lang="en-US" sz="1200" i="0" kern="1200" baseline="0" dirty="0" smtClean="0">
                <a:solidFill>
                  <a:schemeClr val="tx1"/>
                </a:solidFill>
                <a:latin typeface="+mn-lt"/>
                <a:ea typeface="+mn-ea"/>
                <a:cs typeface="+mn-cs"/>
              </a:rPr>
              <a:t>) because the original population of scores has a normal shape. Again, good experimental design is necessary for trustworthy statistics.”</a:t>
            </a:r>
            <a:endParaRPr lang="en-US" i="0"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39</a:t>
            </a:fld>
            <a:endParaRPr lang="en-US"/>
          </a:p>
        </p:txBody>
      </p:sp>
    </p:spTree>
    <p:extLst>
      <p:ext uri="{BB962C8B-B14F-4D97-AF65-F5344CB8AC3E}">
        <p14:creationId xmlns:p14="http://schemas.microsoft.com/office/powerpoint/2010/main" val="7258220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Write one- and two-tailed null and research hypotheses using population parameters and words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40</a:t>
            </a:fld>
            <a:endParaRPr lang="en-US"/>
          </a:p>
        </p:txBody>
      </p:sp>
    </p:spTree>
    <p:extLst>
      <p:ext uri="{BB962C8B-B14F-4D97-AF65-F5344CB8AC3E}">
        <p14:creationId xmlns:p14="http://schemas.microsoft.com/office/powerpoint/2010/main" val="2996490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Write one- and two-tailed null and research hypotheses using population parameters and words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41</a:t>
            </a:fld>
            <a:endParaRPr lang="en-US"/>
          </a:p>
        </p:txBody>
      </p:sp>
    </p:spTree>
    <p:extLst>
      <p:ext uri="{BB962C8B-B14F-4D97-AF65-F5344CB8AC3E}">
        <p14:creationId xmlns:p14="http://schemas.microsoft.com/office/powerpoint/2010/main" val="41366714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the degrees of freedom and define the critical region for one- and two-tailed</a:t>
            </a:r>
          </a:p>
          <a:p>
            <a:r>
              <a:rPr lang="en-US" sz="1200" kern="1200" dirty="0" smtClean="0">
                <a:solidFill>
                  <a:schemeClr val="tx1"/>
                </a:solidFill>
                <a:latin typeface="+mn-lt"/>
                <a:ea typeface="+mn-ea"/>
                <a:cs typeface="+mn-cs"/>
              </a:rPr>
              <a:t>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tests</a:t>
            </a:r>
          </a:p>
          <a:p>
            <a:r>
              <a:rPr lang="en-US" dirty="0" smtClean="0"/>
              <a:t/>
            </a:r>
            <a:br>
              <a:rPr lang="en-US" dirty="0" smtClean="0"/>
            </a:br>
            <a:r>
              <a:rPr lang="en-US" dirty="0" smtClean="0"/>
              <a:t>p. 214</a:t>
            </a:r>
          </a:p>
          <a:p>
            <a:r>
              <a:rPr lang="en-US" dirty="0" smtClean="0"/>
              <a:t>“</a:t>
            </a:r>
            <a:r>
              <a:rPr lang="en-US" sz="1200" kern="1200" baseline="0" dirty="0" smtClean="0">
                <a:solidFill>
                  <a:schemeClr val="tx1"/>
                </a:solidFill>
                <a:latin typeface="+mn-lt"/>
                <a:ea typeface="+mn-ea"/>
                <a:cs typeface="+mn-cs"/>
              </a:rPr>
              <a:t>Thus, the critical region is on the positive side of the distribution, and the critical region starts at +1.7613. Therefore, the null hypothesis should be rejected if the obtained </a:t>
            </a:r>
            <a:r>
              <a:rPr lang="en-US" sz="1200" i="1" kern="1200" baseline="0" dirty="0" smtClean="0">
                <a:solidFill>
                  <a:schemeClr val="tx1"/>
                </a:solidFill>
                <a:latin typeface="+mn-lt"/>
                <a:ea typeface="+mn-ea"/>
                <a:cs typeface="+mn-cs"/>
              </a:rPr>
              <a:t>t </a:t>
            </a:r>
            <a:r>
              <a:rPr lang="en-US" sz="1200" i="0" kern="1200" baseline="0" dirty="0" smtClean="0">
                <a:solidFill>
                  <a:schemeClr val="tx1"/>
                </a:solidFill>
                <a:latin typeface="+mn-lt"/>
                <a:ea typeface="+mn-ea"/>
                <a:cs typeface="+mn-cs"/>
              </a:rPr>
              <a:t>we</a:t>
            </a:r>
            <a:r>
              <a:rPr lang="en-US" sz="1200" i="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calculate in the next step is equal to or greater than +1.7613</a:t>
            </a:r>
            <a:r>
              <a:rPr lang="en-US" dirty="0" smtClean="0"/>
              <a:t>”</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42</a:t>
            </a:fld>
            <a:endParaRPr lang="en-US"/>
          </a:p>
        </p:txBody>
      </p:sp>
    </p:spTree>
    <p:extLst>
      <p:ext uri="{BB962C8B-B14F-4D97-AF65-F5344CB8AC3E}">
        <p14:creationId xmlns:p14="http://schemas.microsoft.com/office/powerpoint/2010/main" val="26328709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the degrees of freedom and define the critical region for one- and two-tailed</a:t>
            </a:r>
          </a:p>
          <a:p>
            <a:r>
              <a:rPr lang="en-US" sz="1200" kern="1200" dirty="0" smtClean="0">
                <a:solidFill>
                  <a:schemeClr val="tx1"/>
                </a:solidFill>
                <a:latin typeface="+mn-lt"/>
                <a:ea typeface="+mn-ea"/>
                <a:cs typeface="+mn-cs"/>
              </a:rPr>
              <a:t>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tests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43</a:t>
            </a:fld>
            <a:endParaRPr lang="en-US"/>
          </a:p>
        </p:txBody>
      </p:sp>
    </p:spTree>
    <p:extLst>
      <p:ext uri="{BB962C8B-B14F-4D97-AF65-F5344CB8AC3E}">
        <p14:creationId xmlns:p14="http://schemas.microsoft.com/office/powerpoint/2010/main" val="2278840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p. 210</a:t>
            </a:r>
          </a:p>
        </p:txBody>
      </p:sp>
      <p:sp>
        <p:nvSpPr>
          <p:cNvPr id="4" name="Slide Number Placeholder 3"/>
          <p:cNvSpPr>
            <a:spLocks noGrp="1"/>
          </p:cNvSpPr>
          <p:nvPr>
            <p:ph type="sldNum" sz="quarter" idx="10"/>
          </p:nvPr>
        </p:nvSpPr>
        <p:spPr/>
        <p:txBody>
          <a:bodyPr/>
          <a:lstStyle/>
          <a:p>
            <a:fld id="{4A99FBB7-4B6C-4B5C-AB82-AA7608E49EDC}" type="slidenum">
              <a:rPr lang="en-US" smtClean="0"/>
              <a:pPr/>
              <a:t>8</a:t>
            </a:fld>
            <a:endParaRPr lang="en-US"/>
          </a:p>
        </p:txBody>
      </p:sp>
    </p:spTree>
    <p:extLst>
      <p:ext uri="{BB962C8B-B14F-4D97-AF65-F5344CB8AC3E}">
        <p14:creationId xmlns:p14="http://schemas.microsoft.com/office/powerpoint/2010/main" val="27574774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Write one- and two-tailed null and research hypotheses using population parameters and words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44</a:t>
            </a:fld>
            <a:endParaRPr lang="en-US"/>
          </a:p>
        </p:txBody>
      </p:sp>
    </p:spTree>
    <p:extLst>
      <p:ext uri="{BB962C8B-B14F-4D97-AF65-F5344CB8AC3E}">
        <p14:creationId xmlns:p14="http://schemas.microsoft.com/office/powerpoint/2010/main" val="5434896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4a. Compute the Deviation Between the Sample Mean and the Population Mean</a:t>
            </a:r>
          </a:p>
          <a:p>
            <a:r>
              <a:rPr lang="en-US" sz="1200" b="0" kern="1200" baseline="0" dirty="0" smtClean="0">
                <a:solidFill>
                  <a:schemeClr val="tx1"/>
                </a:solidFill>
                <a:latin typeface="+mn-lt"/>
                <a:ea typeface="+mn-ea"/>
                <a:cs typeface="+mn-cs"/>
              </a:rPr>
              <a:t>4b. Compute the Average Sampling Error Expected</a:t>
            </a:r>
          </a:p>
          <a:p>
            <a:r>
              <a:rPr lang="en-US" sz="1200" b="0" kern="1200" baseline="0" dirty="0" smtClean="0">
                <a:solidFill>
                  <a:schemeClr val="tx1"/>
                </a:solidFill>
                <a:latin typeface="+mn-lt"/>
                <a:ea typeface="+mn-ea"/>
                <a:cs typeface="+mn-cs"/>
              </a:rPr>
              <a:t>4c. Compute the Test Statistics (Single-Sample </a:t>
            </a:r>
            <a:r>
              <a:rPr lang="en-US" sz="1200" b="0" i="1" kern="1200" baseline="0" dirty="0" smtClean="0">
                <a:solidFill>
                  <a:schemeClr val="tx1"/>
                </a:solidFill>
                <a:latin typeface="+mn-lt"/>
                <a:ea typeface="+mn-ea"/>
                <a:cs typeface="+mn-cs"/>
              </a:rPr>
              <a:t>t </a:t>
            </a:r>
            <a:r>
              <a:rPr lang="en-US" sz="1200" b="0" i="0" kern="1200" baseline="0" dirty="0" smtClean="0">
                <a:solidFill>
                  <a:schemeClr val="tx1"/>
                </a:solidFill>
                <a:latin typeface="+mn-lt"/>
                <a:ea typeface="+mn-ea"/>
                <a:cs typeface="+mn-cs"/>
              </a:rPr>
              <a:t>Test)</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45</a:t>
            </a:fld>
            <a:endParaRPr lang="en-US"/>
          </a:p>
        </p:txBody>
      </p:sp>
    </p:spTree>
    <p:extLst>
      <p:ext uri="{BB962C8B-B14F-4D97-AF65-F5344CB8AC3E}">
        <p14:creationId xmlns:p14="http://schemas.microsoft.com/office/powerpoint/2010/main" val="8077381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Determine whether or not you should reject the null hypothesis</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46</a:t>
            </a:fld>
            <a:endParaRPr lang="en-US"/>
          </a:p>
        </p:txBody>
      </p:sp>
    </p:spTree>
    <p:extLst>
      <p:ext uri="{BB962C8B-B14F-4D97-AF65-F5344CB8AC3E}">
        <p14:creationId xmlns:p14="http://schemas.microsoft.com/office/powerpoint/2010/main" val="38994924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and interpret an effect size (</a:t>
            </a:r>
            <a:r>
              <a:rPr lang="en-US" sz="1200" i="1"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In this case, the effect size of .65 is </a:t>
            </a:r>
            <a:r>
              <a:rPr lang="en-US" sz="1200" b="1" kern="1200" baseline="0" dirty="0" smtClean="0">
                <a:solidFill>
                  <a:schemeClr val="tx1"/>
                </a:solidFill>
                <a:latin typeface="+mn-lt"/>
                <a:ea typeface="+mn-ea"/>
                <a:cs typeface="+mn-cs"/>
              </a:rPr>
              <a:t>medium to large</a:t>
            </a:r>
            <a:r>
              <a:rPr lang="en-US" sz="1200" kern="1200" baseline="0" dirty="0" smtClean="0">
                <a:solidFill>
                  <a:schemeClr val="tx1"/>
                </a:solidFill>
                <a:latin typeface="+mn-lt"/>
                <a:ea typeface="+mn-ea"/>
                <a:cs typeface="+mn-cs"/>
              </a:rPr>
              <a:t>, meaning that psychology majors overestimate their starting salaries by a quite a bit. However, with such a small sample size, it is possible that this medium to large effect is the result of sampling error.</a:t>
            </a:r>
            <a:r>
              <a:rPr lang="en-US" sz="1200" kern="1200" dirty="0" smtClean="0">
                <a:solidFill>
                  <a:schemeClr val="tx1"/>
                </a:solidFill>
                <a:latin typeface="+mn-lt"/>
                <a:ea typeface="+mn-ea"/>
                <a:cs typeface="+mn-cs"/>
              </a:rPr>
              <a:t>”</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47</a:t>
            </a:fld>
            <a:endParaRPr lang="en-US"/>
          </a:p>
        </p:txBody>
      </p:sp>
    </p:spTree>
    <p:extLst>
      <p:ext uri="{BB962C8B-B14F-4D97-AF65-F5344CB8AC3E}">
        <p14:creationId xmlns:p14="http://schemas.microsoft.com/office/powerpoint/2010/main" val="26393363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and interpret an effect size (</a:t>
            </a:r>
            <a:r>
              <a:rPr lang="en-US" sz="1200" i="1" kern="1200" dirty="0" smtClean="0">
                <a:solidFill>
                  <a:schemeClr val="tx1"/>
                </a:solidFill>
                <a:latin typeface="+mn-lt"/>
                <a:ea typeface="+mn-ea"/>
                <a:cs typeface="+mn-cs"/>
              </a:rPr>
              <a:t>d</a:t>
            </a:r>
            <a:r>
              <a:rPr lang="en-US" sz="1200" kern="1200" dirty="0" smtClean="0">
                <a:solidFill>
                  <a:schemeClr val="tx1"/>
                </a:solidFill>
                <a:latin typeface="+mn-lt"/>
                <a:ea typeface="+mn-ea"/>
                <a:cs typeface="+mn-cs"/>
              </a:rPr>
              <a:t>)</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48</a:t>
            </a:fld>
            <a:endParaRPr lang="en-US"/>
          </a:p>
        </p:txBody>
      </p:sp>
    </p:spTree>
    <p:extLst>
      <p:ext uri="{BB962C8B-B14F-4D97-AF65-F5344CB8AC3E}">
        <p14:creationId xmlns:p14="http://schemas.microsoft.com/office/powerpoint/2010/main" val="32355014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Summarize the results of the analysis using American Psychological Association (APA) style</a:t>
            </a:r>
          </a:p>
          <a:p>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 216</a:t>
            </a:r>
          </a:p>
          <a:p>
            <a:r>
              <a:rPr lang="en-US" dirty="0" smtClean="0"/>
              <a:t>“</a:t>
            </a:r>
            <a:r>
              <a:rPr lang="en-US" sz="1200" kern="1200" baseline="0" dirty="0" smtClean="0">
                <a:solidFill>
                  <a:schemeClr val="tx1"/>
                </a:solidFill>
                <a:latin typeface="+mn-lt"/>
                <a:ea typeface="+mn-ea"/>
                <a:cs typeface="+mn-cs"/>
              </a:rPr>
              <a:t>In the previous chapter, you learned to report the exact </a:t>
            </a:r>
            <a:r>
              <a:rPr lang="en-US" sz="1200" i="1" kern="1200" baseline="0" dirty="0" smtClean="0">
                <a:solidFill>
                  <a:schemeClr val="tx1"/>
                </a:solidFill>
                <a:latin typeface="+mn-lt"/>
                <a:ea typeface="+mn-ea"/>
                <a:cs typeface="+mn-cs"/>
              </a:rPr>
              <a:t>p </a:t>
            </a:r>
            <a:r>
              <a:rPr lang="en-US" sz="1200" i="0" kern="1200" baseline="0" dirty="0" smtClean="0">
                <a:solidFill>
                  <a:schemeClr val="tx1"/>
                </a:solidFill>
                <a:latin typeface="+mn-lt"/>
                <a:ea typeface="+mn-ea"/>
                <a:cs typeface="+mn-cs"/>
              </a:rPr>
              <a:t>value in your summary statement of a z for</a:t>
            </a:r>
          </a:p>
          <a:p>
            <a:r>
              <a:rPr lang="en-US" sz="1200" kern="1200" baseline="0" dirty="0" smtClean="0">
                <a:solidFill>
                  <a:schemeClr val="tx1"/>
                </a:solidFill>
                <a:latin typeface="+mn-lt"/>
                <a:ea typeface="+mn-ea"/>
                <a:cs typeface="+mn-cs"/>
              </a:rPr>
              <a:t>a s</a:t>
            </a:r>
            <a:r>
              <a:rPr lang="en-US" sz="1200" i="0" kern="1200" baseline="0" dirty="0" smtClean="0">
                <a:solidFill>
                  <a:schemeClr val="tx1"/>
                </a:solidFill>
                <a:latin typeface="+mn-lt"/>
                <a:ea typeface="+mn-ea"/>
                <a:cs typeface="+mn-cs"/>
              </a:rPr>
              <a:t>ample mean (e.g., </a:t>
            </a:r>
            <a:r>
              <a:rPr lang="en-US" sz="1200" i="1" kern="1200" baseline="0" dirty="0" smtClean="0">
                <a:solidFill>
                  <a:schemeClr val="tx1"/>
                </a:solidFill>
                <a:latin typeface="+mn-lt"/>
                <a:ea typeface="+mn-ea"/>
                <a:cs typeface="+mn-cs"/>
              </a:rPr>
              <a:t>p</a:t>
            </a:r>
            <a:r>
              <a:rPr lang="en-US" sz="1200" i="0" kern="1200" baseline="0" dirty="0" smtClean="0">
                <a:solidFill>
                  <a:schemeClr val="tx1"/>
                </a:solidFill>
                <a:latin typeface="+mn-lt"/>
                <a:ea typeface="+mn-ea"/>
                <a:cs typeface="+mn-cs"/>
              </a:rPr>
              <a:t> = .02). If you know the exact </a:t>
            </a:r>
            <a:r>
              <a:rPr lang="en-US" sz="1200" i="1" kern="1200" baseline="0" dirty="0" smtClean="0">
                <a:solidFill>
                  <a:schemeClr val="tx1"/>
                </a:solidFill>
                <a:latin typeface="+mn-lt"/>
                <a:ea typeface="+mn-ea"/>
                <a:cs typeface="+mn-cs"/>
              </a:rPr>
              <a:t>p</a:t>
            </a:r>
            <a:r>
              <a:rPr lang="en-US" sz="1200" i="0" kern="1200" baseline="0" dirty="0" smtClean="0">
                <a:solidFill>
                  <a:schemeClr val="tx1"/>
                </a:solidFill>
                <a:latin typeface="+mn-lt"/>
                <a:ea typeface="+mn-ea"/>
                <a:cs typeface="+mn-cs"/>
              </a:rPr>
              <a:t> value of a statistical result, you should always report</a:t>
            </a:r>
          </a:p>
          <a:p>
            <a:r>
              <a:rPr lang="en-US" sz="1200" i="0" kern="1200" baseline="0" dirty="0" smtClean="0">
                <a:solidFill>
                  <a:schemeClr val="tx1"/>
                </a:solidFill>
                <a:latin typeface="+mn-lt"/>
                <a:ea typeface="+mn-ea"/>
                <a:cs typeface="+mn-cs"/>
              </a:rPr>
              <a:t>It . . . [However]</a:t>
            </a:r>
            <a:r>
              <a:rPr lang="en-US" sz="1200" kern="1200" baseline="0" dirty="0" smtClean="0">
                <a:solidFill>
                  <a:schemeClr val="tx1"/>
                </a:solidFill>
                <a:latin typeface="+mn-lt"/>
                <a:ea typeface="+mn-ea"/>
                <a:cs typeface="+mn-cs"/>
              </a:rPr>
              <a:t> it is not practical for any book to provide all the probabilities for every </a:t>
            </a:r>
            <a:r>
              <a:rPr lang="en-US" sz="1200" i="1" kern="1200" baseline="0" dirty="0" smtClean="0">
                <a:solidFill>
                  <a:schemeClr val="tx1"/>
                </a:solidFill>
                <a:latin typeface="+mn-lt"/>
                <a:ea typeface="+mn-ea"/>
                <a:cs typeface="+mn-cs"/>
              </a:rPr>
              <a:t>t </a:t>
            </a:r>
            <a:r>
              <a:rPr lang="en-US" sz="1200" i="0" kern="1200" baseline="0" dirty="0" smtClean="0">
                <a:solidFill>
                  <a:schemeClr val="tx1"/>
                </a:solidFill>
                <a:latin typeface="+mn-lt"/>
                <a:ea typeface="+mn-ea"/>
                <a:cs typeface="+mn-cs"/>
              </a:rPr>
              <a:t>score and every sample size . . .</a:t>
            </a:r>
            <a:r>
              <a:rPr lang="en-US" sz="1200" kern="1200" baseline="0" dirty="0" smtClean="0">
                <a:solidFill>
                  <a:schemeClr val="tx1"/>
                </a:solidFill>
                <a:latin typeface="+mn-lt"/>
                <a:ea typeface="+mn-ea"/>
                <a:cs typeface="+mn-cs"/>
              </a:rPr>
              <a:t> the only reason you would ever write </a:t>
            </a:r>
            <a:r>
              <a:rPr lang="en-US" sz="1200" i="1" kern="1200" baseline="0" dirty="0" smtClean="0">
                <a:solidFill>
                  <a:schemeClr val="tx1"/>
                </a:solidFill>
                <a:latin typeface="+mn-lt"/>
                <a:ea typeface="+mn-ea"/>
                <a:cs typeface="+mn-cs"/>
              </a:rPr>
              <a:t>p </a:t>
            </a:r>
            <a:r>
              <a:rPr lang="en-US" sz="1200" i="0" kern="1200" baseline="0" dirty="0" smtClean="0">
                <a:solidFill>
                  <a:schemeClr val="tx1"/>
                </a:solidFill>
                <a:latin typeface="+mn-lt"/>
                <a:ea typeface="+mn-ea"/>
                <a:cs typeface="+mn-cs"/>
              </a:rPr>
              <a:t>&lt; .05 or</a:t>
            </a:r>
            <a:r>
              <a:rPr lang="en-US" sz="1200" i="1" kern="1200" baseline="0" dirty="0" smtClean="0">
                <a:solidFill>
                  <a:schemeClr val="tx1"/>
                </a:solidFill>
                <a:latin typeface="+mn-lt"/>
                <a:ea typeface="+mn-ea"/>
                <a:cs typeface="+mn-cs"/>
              </a:rPr>
              <a:t> p </a:t>
            </a:r>
            <a:r>
              <a:rPr lang="en-US" sz="1200" i="0" kern="1200" baseline="0" dirty="0" smtClean="0">
                <a:solidFill>
                  <a:schemeClr val="tx1"/>
                </a:solidFill>
                <a:latin typeface="+mn-lt"/>
                <a:ea typeface="+mn-ea"/>
                <a:cs typeface="+mn-cs"/>
              </a:rPr>
              <a:t>&gt; .05 would be if you don’t know the exact p value.</a:t>
            </a:r>
            <a:r>
              <a:rPr lang="en-US" i="0" dirty="0" smtClean="0"/>
              <a:t>”</a:t>
            </a:r>
            <a:br>
              <a:rPr lang="en-US" i="0"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49</a:t>
            </a:fld>
            <a:endParaRPr lang="en-US"/>
          </a:p>
        </p:txBody>
      </p:sp>
    </p:spTree>
    <p:extLst>
      <p:ext uri="{BB962C8B-B14F-4D97-AF65-F5344CB8AC3E}">
        <p14:creationId xmlns:p14="http://schemas.microsoft.com/office/powerpoint/2010/main" val="706515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50</a:t>
            </a:fld>
            <a:endParaRPr lang="en-US"/>
          </a:p>
        </p:txBody>
      </p:sp>
    </p:spTree>
    <p:extLst>
      <p:ext uri="{BB962C8B-B14F-4D97-AF65-F5344CB8AC3E}">
        <p14:creationId xmlns:p14="http://schemas.microsoft.com/office/powerpoint/2010/main" val="32110401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51</a:t>
            </a:fld>
            <a:endParaRPr lang="en-US"/>
          </a:p>
        </p:txBody>
      </p:sp>
    </p:spTree>
    <p:extLst>
      <p:ext uri="{BB962C8B-B14F-4D97-AF65-F5344CB8AC3E}">
        <p14:creationId xmlns:p14="http://schemas.microsoft.com/office/powerpoint/2010/main" val="2544205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52</a:t>
            </a:fld>
            <a:endParaRPr lang="en-US"/>
          </a:p>
        </p:txBody>
      </p:sp>
    </p:spTree>
    <p:extLst>
      <p:ext uri="{BB962C8B-B14F-4D97-AF65-F5344CB8AC3E}">
        <p14:creationId xmlns:p14="http://schemas.microsoft.com/office/powerpoint/2010/main" val="9351907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by hand and using SPSS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Learning Objective: Interpret the SPSS output for a single-sample </a:t>
            </a:r>
            <a:r>
              <a:rPr lang="en-US" sz="1200" i="1" kern="1200" dirty="0" smtClean="0">
                <a:solidFill>
                  <a:schemeClr val="tx1"/>
                </a:solidFill>
                <a:latin typeface="+mn-lt"/>
                <a:ea typeface="+mn-ea"/>
                <a:cs typeface="+mn-cs"/>
              </a:rPr>
              <a:t>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53</a:t>
            </a:fld>
            <a:endParaRPr lang="en-US"/>
          </a:p>
        </p:txBody>
      </p:sp>
    </p:spTree>
    <p:extLst>
      <p:ext uri="{BB962C8B-B14F-4D97-AF65-F5344CB8AC3E}">
        <p14:creationId xmlns:p14="http://schemas.microsoft.com/office/powerpoint/2010/main" val="84679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9</a:t>
            </a:fld>
            <a:endParaRPr lang="en-US"/>
          </a:p>
        </p:txBody>
      </p:sp>
    </p:spTree>
    <p:extLst>
      <p:ext uri="{BB962C8B-B14F-4D97-AF65-F5344CB8AC3E}">
        <p14:creationId xmlns:p14="http://schemas.microsoft.com/office/powerpoint/2010/main" val="316920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Learning Objective: Compute a single-sample </a:t>
            </a:r>
            <a:r>
              <a:rPr lang="en-US" sz="1400" i="1" kern="1200" dirty="0" smtClean="0">
                <a:solidFill>
                  <a:schemeClr val="tx1"/>
                </a:solidFill>
                <a:latin typeface="+mn-lt"/>
                <a:ea typeface="+mn-ea"/>
                <a:cs typeface="+mn-cs"/>
              </a:rPr>
              <a:t>t </a:t>
            </a:r>
            <a:r>
              <a:rPr lang="en-US" sz="1400" kern="1200" dirty="0" smtClean="0">
                <a:solidFill>
                  <a:schemeClr val="tx1"/>
                </a:solidFill>
                <a:latin typeface="+mn-lt"/>
                <a:ea typeface="+mn-ea"/>
                <a:cs typeface="+mn-cs"/>
              </a:rPr>
              <a:t>by hand and using SPSS</a:t>
            </a:r>
            <a:endParaRPr lang="en-US" sz="12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54</a:t>
            </a:fld>
            <a:endParaRPr lang="en-US"/>
          </a:p>
        </p:txBody>
      </p:sp>
    </p:spTree>
    <p:extLst>
      <p:ext uri="{BB962C8B-B14F-4D97-AF65-F5344CB8AC3E}">
        <p14:creationId xmlns:p14="http://schemas.microsoft.com/office/powerpoint/2010/main" val="988718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by hand and using SPSS</a:t>
            </a: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55</a:t>
            </a:fld>
            <a:endParaRPr lang="en-US"/>
          </a:p>
        </p:txBody>
      </p:sp>
    </p:spTree>
    <p:extLst>
      <p:ext uri="{BB962C8B-B14F-4D97-AF65-F5344CB8AC3E}">
        <p14:creationId xmlns:p14="http://schemas.microsoft.com/office/powerpoint/2010/main" val="20655788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Compute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by hand and using SPSS</a:t>
            </a:r>
            <a:endParaRPr lang="en-US" sz="1100" dirty="0" smtClean="0"/>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56</a:t>
            </a:fld>
            <a:endParaRPr lang="en-US"/>
          </a:p>
        </p:txBody>
      </p:sp>
    </p:spTree>
    <p:extLst>
      <p:ext uri="{BB962C8B-B14F-4D97-AF65-F5344CB8AC3E}">
        <p14:creationId xmlns:p14="http://schemas.microsoft.com/office/powerpoint/2010/main" val="15736311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Learning Objective: Interpret the SPSS output for a single-sample </a:t>
            </a:r>
            <a:r>
              <a:rPr lang="en-US" sz="1400" i="1" kern="1200" dirty="0" smtClean="0">
                <a:solidFill>
                  <a:schemeClr val="tx1"/>
                </a:solidFill>
                <a:latin typeface="+mn-lt"/>
                <a:ea typeface="+mn-ea"/>
                <a:cs typeface="+mn-cs"/>
              </a:rPr>
              <a:t>t</a:t>
            </a:r>
            <a:endParaRPr lang="en-US" sz="12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57</a:t>
            </a:fld>
            <a:endParaRPr lang="en-US"/>
          </a:p>
        </p:txBody>
      </p:sp>
    </p:spTree>
    <p:extLst>
      <p:ext uri="{BB962C8B-B14F-4D97-AF65-F5344CB8AC3E}">
        <p14:creationId xmlns:p14="http://schemas.microsoft.com/office/powerpoint/2010/main" val="5570043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Learning Objective: Interpret the SPSS output for a single-sample </a:t>
            </a:r>
            <a:r>
              <a:rPr lang="en-US" sz="1400" i="1" kern="1200" dirty="0" smtClean="0">
                <a:solidFill>
                  <a:schemeClr val="tx1"/>
                </a:solidFill>
                <a:latin typeface="+mn-lt"/>
                <a:ea typeface="+mn-ea"/>
                <a:cs typeface="+mn-cs"/>
              </a:rPr>
              <a:t>t</a:t>
            </a:r>
            <a:endParaRPr lang="en-US" sz="12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58</a:t>
            </a:fld>
            <a:endParaRPr lang="en-US"/>
          </a:p>
        </p:txBody>
      </p:sp>
    </p:spTree>
    <p:extLst>
      <p:ext uri="{BB962C8B-B14F-4D97-AF65-F5344CB8AC3E}">
        <p14:creationId xmlns:p14="http://schemas.microsoft.com/office/powerpoint/2010/main" val="8681521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Learning Objective: Interpret the SPSS output for a single-sample </a:t>
            </a:r>
            <a:r>
              <a:rPr lang="en-US" sz="1400" i="1" kern="1200" dirty="0" smtClean="0">
                <a:solidFill>
                  <a:schemeClr val="tx1"/>
                </a:solidFill>
                <a:latin typeface="+mn-lt"/>
                <a:ea typeface="+mn-ea"/>
                <a:cs typeface="+mn-cs"/>
              </a:rPr>
              <a:t>t</a:t>
            </a:r>
            <a:endParaRPr lang="en-US" sz="12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59</a:t>
            </a:fld>
            <a:endParaRPr lang="en-US"/>
          </a:p>
        </p:txBody>
      </p:sp>
    </p:spTree>
    <p:extLst>
      <p:ext uri="{BB962C8B-B14F-4D97-AF65-F5344CB8AC3E}">
        <p14:creationId xmlns:p14="http://schemas.microsoft.com/office/powerpoint/2010/main" val="1635409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Explain when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should be used rather than a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10</a:t>
            </a:fld>
            <a:endParaRPr lang="en-US"/>
          </a:p>
        </p:txBody>
      </p:sp>
    </p:spTree>
    <p:extLst>
      <p:ext uri="{BB962C8B-B14F-4D97-AF65-F5344CB8AC3E}">
        <p14:creationId xmlns:p14="http://schemas.microsoft.com/office/powerpoint/2010/main" val="3790272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Explain when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should be used rather than a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11</a:t>
            </a:fld>
            <a:endParaRPr lang="en-US"/>
          </a:p>
        </p:txBody>
      </p:sp>
    </p:spTree>
    <p:extLst>
      <p:ext uri="{BB962C8B-B14F-4D97-AF65-F5344CB8AC3E}">
        <p14:creationId xmlns:p14="http://schemas.microsoft.com/office/powerpoint/2010/main" val="1608086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Explain when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should be used rather than a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12</a:t>
            </a:fld>
            <a:endParaRPr lang="en-US"/>
          </a:p>
        </p:txBody>
      </p:sp>
    </p:spTree>
    <p:extLst>
      <p:ext uri="{BB962C8B-B14F-4D97-AF65-F5344CB8AC3E}">
        <p14:creationId xmlns:p14="http://schemas.microsoft.com/office/powerpoint/2010/main" val="663924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Explain when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should be used rather than a </a:t>
            </a:r>
            <a:r>
              <a:rPr lang="en-US" sz="1200" i="1" kern="1200" dirty="0" smtClean="0">
                <a:solidFill>
                  <a:schemeClr val="tx1"/>
                </a:solidFill>
                <a:latin typeface="+mn-lt"/>
                <a:ea typeface="+mn-ea"/>
                <a:cs typeface="+mn-cs"/>
              </a:rPr>
              <a:t>z </a:t>
            </a:r>
            <a:r>
              <a:rPr lang="en-US" sz="1200" kern="1200" dirty="0" smtClean="0">
                <a:solidFill>
                  <a:schemeClr val="tx1"/>
                </a:solidFill>
                <a:latin typeface="+mn-lt"/>
                <a:ea typeface="+mn-ea"/>
                <a:cs typeface="+mn-cs"/>
              </a:rPr>
              <a:t>for a sample mean</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13</a:t>
            </a:fld>
            <a:endParaRPr lang="en-US"/>
          </a:p>
        </p:txBody>
      </p:sp>
    </p:spTree>
    <p:extLst>
      <p:ext uri="{BB962C8B-B14F-4D97-AF65-F5344CB8AC3E}">
        <p14:creationId xmlns:p14="http://schemas.microsoft.com/office/powerpoint/2010/main" val="3437472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2999" y="2133600"/>
            <a:ext cx="7318829" cy="1466850"/>
          </a:xfrm>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645024" y="3886200"/>
            <a:ext cx="5898776" cy="1752600"/>
          </a:xfrm>
        </p:spPr>
        <p:txBody>
          <a:bodyPr/>
          <a:lstStyle>
            <a:lvl1pPr marL="0" indent="0" algn="ctr">
              <a:buNone/>
              <a:defRPr>
                <a:solidFill>
                  <a:srgbClr val="1F497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8839513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2514600" cy="83820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962400" y="381000"/>
            <a:ext cx="4800600" cy="5745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1676400"/>
            <a:ext cx="2514600" cy="3383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9"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5823596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8800" y="5334000"/>
            <a:ext cx="7543800" cy="457200"/>
          </a:xfrm>
        </p:spPr>
        <p:txBody>
          <a:bodyPr anchor="b"/>
          <a:lstStyle>
            <a:lvl1pPr algn="ctr">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58800" y="152400"/>
            <a:ext cx="7543800" cy="5181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9"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778896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577582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1143000"/>
          </a:xfrm>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3223158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176587"/>
            <a:ext cx="6970713" cy="1362075"/>
          </a:xfrm>
        </p:spPr>
        <p:txBody>
          <a:bodyPr anchor="t"/>
          <a:lstStyle>
            <a:lvl1pPr algn="ctr">
              <a:defRPr sz="4000" b="1" cap="none">
                <a:solidFill>
                  <a:srgbClr val="1F497D"/>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14400" y="1676400"/>
            <a:ext cx="6970713" cy="1500187"/>
          </a:xfrm>
        </p:spPr>
        <p:txBody>
          <a:bodyPr anchor="b"/>
          <a:lstStyle>
            <a:lvl1pPr marL="0" indent="0" algn="ctr">
              <a:buNone/>
              <a:defRPr sz="2000">
                <a:solidFill>
                  <a:srgbClr val="F47B4E"/>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29365107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533400" y="1600200"/>
            <a:ext cx="3810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65700" y="1600200"/>
            <a:ext cx="3721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9"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7608955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1535113"/>
            <a:ext cx="3733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85800" y="2174875"/>
            <a:ext cx="3733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029200" y="1535113"/>
            <a:ext cx="3657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11" name="Slide Number Placeholder 5"/>
          <p:cNvSpPr>
            <a:spLocks noGrp="1"/>
          </p:cNvSpPr>
          <p:nvPr>
            <p:ph type="sldNum" sz="quarter" idx="11"/>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3794908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6"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7"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4889117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6"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40382999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without Foot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5920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430963"/>
            <a:ext cx="9144000" cy="427037"/>
          </a:xfrm>
          <a:prstGeom prst="rect">
            <a:avLst/>
          </a:prstGeom>
          <a:solidFill>
            <a:srgbClr val="F47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userDrawn="1"/>
        </p:nvSpPr>
        <p:spPr>
          <a:xfrm>
            <a:off x="0" y="0"/>
            <a:ext cx="9144000" cy="1295400"/>
          </a:xfrm>
          <a:prstGeom prst="rect">
            <a:avLst/>
          </a:prstGeom>
          <a:solidFill>
            <a:srgbClr val="F47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p:cNvSpPr>
            <a:spLocks noGrp="1"/>
          </p:cNvSpPr>
          <p:nvPr>
            <p:ph type="title"/>
          </p:nvPr>
        </p:nvSpPr>
        <p:spPr>
          <a:xfrm>
            <a:off x="76200" y="114300"/>
            <a:ext cx="8991600" cy="1066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33400" y="1600200"/>
            <a:ext cx="8153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6"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2397787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0" y="6465888"/>
            <a:ext cx="7162800" cy="365125"/>
          </a:xfrm>
        </p:spPr>
        <p:txBody>
          <a:bodyPr/>
          <a:lstStyle/>
          <a:p>
            <a:r>
              <a:rPr lang="en-IN" smtClean="0"/>
              <a:t>Carlson and Winquist, An Introduction to Statistics: An Active Learning Approach, 4e, SAGE Publishing, 2018. </a:t>
            </a:r>
            <a:endParaRPr lang="en-US" dirty="0"/>
          </a:p>
        </p:txBody>
      </p:sp>
      <p:sp>
        <p:nvSpPr>
          <p:cNvPr id="5" name="Slide Number Placeholder 4"/>
          <p:cNvSpPr>
            <a:spLocks noGrp="1"/>
          </p:cNvSpPr>
          <p:nvPr>
            <p:ph type="sldNum" sz="quarter" idx="4294967295"/>
          </p:nvPr>
        </p:nvSpPr>
        <p:spPr>
          <a:xfrm>
            <a:off x="8534400" y="6461125"/>
            <a:ext cx="609600" cy="365125"/>
          </a:xfrm>
        </p:spPr>
        <p:txBody>
          <a:bodyPr/>
          <a:lstStyle/>
          <a:p>
            <a:fld id="{57791E2C-D482-4158-8F4A-4C0B35475140}" type="slidenum">
              <a:rPr lang="en-US" smtClean="0"/>
              <a:pPr/>
              <a:t>1</a:t>
            </a:fld>
            <a:endParaRPr lang="en-US" dirty="0"/>
          </a:p>
        </p:txBody>
      </p:sp>
    </p:spTree>
    <p:extLst>
      <p:ext uri="{BB962C8B-B14F-4D97-AF65-F5344CB8AC3E}">
        <p14:creationId xmlns:p14="http://schemas.microsoft.com/office/powerpoint/2010/main" val="979251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One-Tailed Single-Sample </a:t>
            </a:r>
            <a:r>
              <a:rPr lang="en-US" i="1" dirty="0" smtClean="0"/>
              <a:t>t</a:t>
            </a:r>
            <a:r>
              <a:rPr lang="en-US" dirty="0" smtClean="0"/>
              <a:t> Test Example</a:t>
            </a:r>
          </a:p>
        </p:txBody>
      </p:sp>
      <p:sp>
        <p:nvSpPr>
          <p:cNvPr id="7" name="Content Placeholder 6"/>
          <p:cNvSpPr>
            <a:spLocks noGrp="1"/>
          </p:cNvSpPr>
          <p:nvPr>
            <p:ph idx="1"/>
          </p:nvPr>
        </p:nvSpPr>
        <p:spPr/>
        <p:txBody>
          <a:bodyPr/>
          <a:lstStyle/>
          <a:p>
            <a:r>
              <a:rPr lang="en-US" dirty="0" smtClean="0"/>
              <a:t>A financial aid counselor wants to see whether students are overly optimistic about their future salaries.</a:t>
            </a:r>
          </a:p>
          <a:p>
            <a:r>
              <a:rPr lang="en-US" dirty="0" smtClean="0"/>
              <a:t>She knows that the distribution of starting salaries for psychology majors graduating from her school is normally distributed with a mean of US$36,000 a year, or μ = US$3,000 a month.</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10</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One-Tailed Single-Sample </a:t>
            </a:r>
            <a:r>
              <a:rPr lang="en-US" i="1" dirty="0" smtClean="0"/>
              <a:t>t</a:t>
            </a:r>
            <a:r>
              <a:rPr lang="en-US" dirty="0" smtClean="0"/>
              <a:t> Test Example</a:t>
            </a:r>
          </a:p>
        </p:txBody>
      </p:sp>
      <p:sp>
        <p:nvSpPr>
          <p:cNvPr id="7" name="Content Placeholder 6"/>
          <p:cNvSpPr>
            <a:spLocks noGrp="1"/>
          </p:cNvSpPr>
          <p:nvPr>
            <p:ph idx="1"/>
          </p:nvPr>
        </p:nvSpPr>
        <p:spPr/>
        <p:txBody>
          <a:bodyPr/>
          <a:lstStyle/>
          <a:p>
            <a:r>
              <a:rPr lang="en-US" dirty="0" smtClean="0"/>
              <a:t>The counselor obtains a random sample of 15 psychology majors from her school.</a:t>
            </a:r>
          </a:p>
          <a:p>
            <a:r>
              <a:rPr lang="en-US" dirty="0" smtClean="0"/>
              <a:t>The mean expected starting salaries for the 15 students was </a:t>
            </a:r>
            <a:r>
              <a:rPr lang="en-US" i="1" dirty="0" smtClean="0"/>
              <a:t>M</a:t>
            </a:r>
            <a:r>
              <a:rPr lang="en-US" dirty="0" smtClean="0"/>
              <a:t> = 3,680.</a:t>
            </a:r>
          </a:p>
          <a:p>
            <a:r>
              <a:rPr lang="en-US" dirty="0" smtClean="0"/>
              <a:t>Previous research (e.g., Weinstein, 1980) suggests that students will be overly optimistic in their estimates, and so the counselor chooses to do a one-tailed test.</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11</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One-Tailed Single-Sample </a:t>
            </a:r>
            <a:r>
              <a:rPr lang="en-US" i="1" dirty="0" smtClean="0"/>
              <a:t>t</a:t>
            </a:r>
            <a:r>
              <a:rPr lang="en-US" dirty="0" smtClean="0"/>
              <a:t> Test Example</a:t>
            </a:r>
          </a:p>
        </p:txBody>
      </p:sp>
      <p:sp>
        <p:nvSpPr>
          <p:cNvPr id="7" name="Content Placeholder 6"/>
          <p:cNvSpPr>
            <a:spLocks noGrp="1"/>
          </p:cNvSpPr>
          <p:nvPr>
            <p:ph idx="1"/>
          </p:nvPr>
        </p:nvSpPr>
        <p:spPr/>
        <p:txBody>
          <a:bodyPr/>
          <a:lstStyle/>
          <a:p>
            <a:r>
              <a:rPr lang="en-US" dirty="0" smtClean="0"/>
              <a:t>She also chooses an alpha of .05. </a:t>
            </a:r>
          </a:p>
          <a:p>
            <a:r>
              <a:rPr lang="en-US" dirty="0" smtClean="0"/>
              <a:t>Is the students’ mean estimated starting salary significantly higher than the actual starting salary for psychology majors?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12</a:t>
            </a:fld>
            <a:endParaRPr lang="en-US"/>
          </a:p>
        </p:txBody>
      </p:sp>
    </p:spTree>
    <p:extLst>
      <p:ext uri="{BB962C8B-B14F-4D97-AF65-F5344CB8AC3E}">
        <p14:creationId xmlns:p14="http://schemas.microsoft.com/office/powerpoint/2010/main" val="3660158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Data independence is met because the counselor collected the data carefully, not allowing any participants to influence other participants’ answers.</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13</a:t>
            </a:fld>
            <a:endParaRPr lang="en-US"/>
          </a:p>
        </p:txBody>
      </p:sp>
    </p:spTree>
    <p:extLst>
      <p:ext uri="{BB962C8B-B14F-4D97-AF65-F5344CB8AC3E}">
        <p14:creationId xmlns:p14="http://schemas.microsoft.com/office/powerpoint/2010/main" val="3660158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Appropriate measurement of the IV and the DV is met because the DV, expected monthly salary, is measured on an interval/ratio scale, and the IV, psychology students’ expectations versus actual salaries, identifies a group of students’ salary expectations versus a population’s actual salaries.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14</a:t>
            </a:fld>
            <a:endParaRPr lang="en-US"/>
          </a:p>
        </p:txBody>
      </p:sp>
    </p:spTree>
    <p:extLst>
      <p:ext uri="{BB962C8B-B14F-4D97-AF65-F5344CB8AC3E}">
        <p14:creationId xmlns:p14="http://schemas.microsoft.com/office/powerpoint/2010/main" val="3660158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The distribution of sample means will have a normal shape is also met because the population of psychology majors’ expected salaries is normally shaped.</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15</a:t>
            </a:fld>
            <a:endParaRPr lang="en-US"/>
          </a:p>
        </p:txBody>
      </p:sp>
    </p:spTree>
    <p:extLst>
      <p:ext uri="{BB962C8B-B14F-4D97-AF65-F5344CB8AC3E}">
        <p14:creationId xmlns:p14="http://schemas.microsoft.com/office/powerpoint/2010/main" val="3660158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Homogeneity of variance is more difficult to assess.</a:t>
            </a:r>
          </a:p>
          <a:p>
            <a:pPr lvl="1"/>
            <a:r>
              <a:rPr lang="en-US" dirty="0" smtClean="0"/>
              <a:t>Because the population standard deviation (</a:t>
            </a:r>
            <a:r>
              <a:rPr lang="el-GR" dirty="0" smtClean="0"/>
              <a:t>σ)</a:t>
            </a:r>
            <a:r>
              <a:rPr lang="en-US" dirty="0" smtClean="0"/>
              <a:t> is not known</a:t>
            </a:r>
            <a:r>
              <a:rPr lang="el-GR" dirty="0" smtClean="0"/>
              <a:t>,</a:t>
            </a:r>
            <a:r>
              <a:rPr lang="en-US" dirty="0" smtClean="0"/>
              <a:t> it is not clear whether the sample standard deviation (</a:t>
            </a:r>
            <a:r>
              <a:rPr lang="en-US" i="1" dirty="0" smtClean="0"/>
              <a:t>SD</a:t>
            </a:r>
            <a:r>
              <a:rPr lang="en-US" dirty="0" smtClean="0"/>
              <a:t>) is similar to the population standard deviation.</a:t>
            </a:r>
          </a:p>
          <a:p>
            <a:pPr lvl="1"/>
            <a:r>
              <a:rPr lang="en-US" dirty="0" smtClean="0"/>
              <a:t>Researchers typically assess this assumption by using their knowledge of the variables they are studying. </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16</a:t>
            </a:fld>
            <a:endParaRPr lang="en-US"/>
          </a:p>
        </p:txBody>
      </p:sp>
    </p:spTree>
    <p:extLst>
      <p:ext uri="{BB962C8B-B14F-4D97-AF65-F5344CB8AC3E}">
        <p14:creationId xmlns:p14="http://schemas.microsoft.com/office/powerpoint/2010/main" val="3660158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2: State the Null and Research Hypotheses Symbolically and Verbally</a:t>
            </a:r>
            <a:endParaRPr lang="en-US" dirty="0" smtClean="0"/>
          </a:p>
        </p:txBody>
      </p:sp>
      <p:sp>
        <p:nvSpPr>
          <p:cNvPr id="7" name="Content Placeholder 6"/>
          <p:cNvSpPr>
            <a:spLocks noGrp="1"/>
          </p:cNvSpPr>
          <p:nvPr>
            <p:ph idx="1"/>
          </p:nvPr>
        </p:nvSpPr>
        <p:spPr/>
        <p:txBody>
          <a:bodyPr/>
          <a:lstStyle/>
          <a:p>
            <a:r>
              <a:rPr lang="en-US" dirty="0" smtClean="0"/>
              <a:t>The research hypothesis: the population of psychology majors’ mean estimated starting salary is higher than US$3,000/month.</a:t>
            </a:r>
          </a:p>
          <a:p>
            <a:r>
              <a:rPr lang="en-US" dirty="0" smtClean="0"/>
              <a:t>The null hypothesis: the population of psychology majors’ mean estimated starting salary is not higher than US$3,000/month.</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17</a:t>
            </a:fld>
            <a:endParaRPr lang="en-US"/>
          </a:p>
        </p:txBody>
      </p:sp>
    </p:spTree>
    <p:extLst>
      <p:ext uri="{BB962C8B-B14F-4D97-AF65-F5344CB8AC3E}">
        <p14:creationId xmlns:p14="http://schemas.microsoft.com/office/powerpoint/2010/main" val="3660158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2: State the Null and Research Hypotheses Symbolically and Verbally</a:t>
            </a:r>
            <a:endParaRPr lang="en-US" dirty="0" smtClean="0"/>
          </a:p>
        </p:txBody>
      </p:sp>
      <p:sp>
        <p:nvSpPr>
          <p:cNvPr id="7" name="Content Placeholder 6"/>
          <p:cNvSpPr>
            <a:spLocks noGrp="1"/>
          </p:cNvSpPr>
          <p:nvPr>
            <p:ph idx="1"/>
          </p:nvPr>
        </p:nvSpPr>
        <p:spPr/>
        <p:txBody>
          <a:bodyPr/>
          <a:lstStyle/>
          <a:p>
            <a:r>
              <a:rPr lang="en-US" dirty="0" smtClean="0"/>
              <a:t>The null and research hypotheses will always be mutually exclusive and will cover all possible outcomes. </a:t>
            </a:r>
          </a:p>
          <a:p>
            <a:r>
              <a:rPr lang="en-US" dirty="0" smtClean="0"/>
              <a:t>The one-tailed hypotheses indicate that researchers will only reject the null hypothesis if the </a:t>
            </a:r>
            <a:r>
              <a:rPr lang="en-US" i="1" dirty="0" smtClean="0"/>
              <a:t>t</a:t>
            </a:r>
            <a:r>
              <a:rPr lang="en-US" dirty="0" smtClean="0"/>
              <a:t> value is far from zero on the positive side of the </a:t>
            </a:r>
            <a:r>
              <a:rPr lang="en-US" i="1" dirty="0" smtClean="0"/>
              <a:t>t</a:t>
            </a:r>
            <a:r>
              <a:rPr lang="en-US" dirty="0" smtClean="0"/>
              <a:t> distribution.</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18</a:t>
            </a:fld>
            <a:endParaRPr lang="en-US"/>
          </a:p>
        </p:txBody>
      </p:sp>
    </p:spTree>
    <p:extLst>
      <p:ext uri="{BB962C8B-B14F-4D97-AF65-F5344CB8AC3E}">
        <p14:creationId xmlns:p14="http://schemas.microsoft.com/office/powerpoint/2010/main" val="3660158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Table 7.2: Symbolic and Verbal Representations for One-Tailed Research and Null Hypotheses for Single-Sample </a:t>
            </a:r>
            <a:r>
              <a:rPr lang="en-US" i="1" dirty="0" smtClean="0"/>
              <a:t>t</a:t>
            </a:r>
            <a:r>
              <a:rPr lang="en-US" dirty="0" smtClean="0"/>
              <a:t> Test</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817160" y="2286000"/>
            <a:ext cx="7439577" cy="2383429"/>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19</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smtClean="0"/>
              <a:t>An Introduction to Statistics</a:t>
            </a:r>
            <a:br>
              <a:rPr lang="en-US" smtClean="0"/>
            </a:br>
            <a:r>
              <a:rPr lang="en-US" smtClean="0"/>
              <a:t>An Active Learning Approach</a:t>
            </a:r>
            <a:endParaRPr lang="en-US" dirty="0"/>
          </a:p>
        </p:txBody>
      </p:sp>
      <p:sp>
        <p:nvSpPr>
          <p:cNvPr id="7" name="Subtitle 6"/>
          <p:cNvSpPr>
            <a:spLocks noGrp="1"/>
          </p:cNvSpPr>
          <p:nvPr>
            <p:ph type="subTitle" idx="1"/>
          </p:nvPr>
        </p:nvSpPr>
        <p:spPr/>
        <p:txBody>
          <a:bodyPr/>
          <a:lstStyle/>
          <a:p>
            <a:r>
              <a:rPr lang="en-US" dirty="0" smtClean="0"/>
              <a:t>Chapter 7: Single Sample </a:t>
            </a:r>
            <a:r>
              <a:rPr lang="en-US" i="1" dirty="0" smtClean="0"/>
              <a:t>t</a:t>
            </a:r>
            <a:r>
              <a:rPr lang="en-US" dirty="0" smtClean="0"/>
              <a:t> Test</a:t>
            </a:r>
            <a:endParaRPr lang="en-US" dirty="0"/>
          </a:p>
        </p:txBody>
      </p:sp>
      <p:sp>
        <p:nvSpPr>
          <p:cNvPr id="8" name="Footer Placeholder 7"/>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9" name="Slide Number Placeholder 8"/>
          <p:cNvSpPr>
            <a:spLocks noGrp="1"/>
          </p:cNvSpPr>
          <p:nvPr>
            <p:ph type="sldNum" sz="quarter" idx="4"/>
          </p:nvPr>
        </p:nvSpPr>
        <p:spPr/>
        <p:txBody>
          <a:bodyPr/>
          <a:lstStyle/>
          <a:p>
            <a:fld id="{57791E2C-D482-4158-8F4A-4C0B35475140}" type="slidenum">
              <a:rPr lang="en-US" smtClean="0"/>
              <a:pPr/>
              <a:t>2</a:t>
            </a:fld>
            <a:endParaRPr lang="en-US" dirty="0"/>
          </a:p>
        </p:txBody>
      </p:sp>
    </p:spTree>
    <p:extLst>
      <p:ext uri="{BB962C8B-B14F-4D97-AF65-F5344CB8AC3E}">
        <p14:creationId xmlns:p14="http://schemas.microsoft.com/office/powerpoint/2010/main" val="3555452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200" dirty="0" smtClean="0"/>
              <a:t>Step 3: Use Sample Size to Compute Degrees of Freedom and Define the Critical Regions</a:t>
            </a:r>
          </a:p>
        </p:txBody>
      </p:sp>
      <p:sp>
        <p:nvSpPr>
          <p:cNvPr id="7" name="Content Placeholder 6"/>
          <p:cNvSpPr>
            <a:spLocks noGrp="1"/>
          </p:cNvSpPr>
          <p:nvPr>
            <p:ph idx="1"/>
          </p:nvPr>
        </p:nvSpPr>
        <p:spPr/>
        <p:txBody>
          <a:bodyPr/>
          <a:lstStyle/>
          <a:p>
            <a:r>
              <a:rPr lang="en-US" dirty="0" smtClean="0"/>
              <a:t>Degrees of freedom (</a:t>
            </a:r>
            <a:r>
              <a:rPr lang="en-US" i="1" dirty="0" err="1" smtClean="0"/>
              <a:t>df</a:t>
            </a:r>
            <a:r>
              <a:rPr lang="en-US" dirty="0" smtClean="0"/>
              <a:t>)</a:t>
            </a:r>
          </a:p>
          <a:p>
            <a:pPr lvl="1"/>
            <a:r>
              <a:rPr lang="en-US" dirty="0" smtClean="0"/>
              <a:t>For the single-sample </a:t>
            </a:r>
            <a:r>
              <a:rPr lang="en-US" i="1" dirty="0" smtClean="0"/>
              <a:t>t </a:t>
            </a:r>
            <a:r>
              <a:rPr lang="en-US" dirty="0" smtClean="0"/>
              <a:t>test, </a:t>
            </a:r>
            <a:r>
              <a:rPr lang="en-US" i="1" dirty="0" err="1" smtClean="0"/>
              <a:t>df</a:t>
            </a:r>
            <a:r>
              <a:rPr lang="en-US" dirty="0" smtClean="0"/>
              <a:t> = </a:t>
            </a:r>
            <a:r>
              <a:rPr lang="en-US" i="1" dirty="0" smtClean="0"/>
              <a:t>N</a:t>
            </a:r>
            <a:r>
              <a:rPr lang="en-US" dirty="0" smtClean="0"/>
              <a:t> – 1</a:t>
            </a:r>
          </a:p>
          <a:p>
            <a:endParaRPr lang="en-US" dirty="0" smtClean="0"/>
          </a:p>
          <a:p>
            <a:endParaRPr lang="en-US" dirty="0" smtClean="0"/>
          </a:p>
          <a:p>
            <a:r>
              <a:rPr lang="en-US" dirty="0" smtClean="0"/>
              <a:t>Use the critical value </a:t>
            </a:r>
            <a:r>
              <a:rPr lang="en-US" i="1" dirty="0" smtClean="0"/>
              <a:t>t</a:t>
            </a:r>
            <a:r>
              <a:rPr lang="en-US" dirty="0" smtClean="0"/>
              <a:t> values table in Appendix B to find the </a:t>
            </a:r>
            <a:r>
              <a:rPr lang="en-US" i="1" dirty="0" smtClean="0"/>
              <a:t>t</a:t>
            </a:r>
            <a:r>
              <a:rPr lang="en-US" dirty="0" smtClean="0"/>
              <a:t> critical value when </a:t>
            </a:r>
            <a:r>
              <a:rPr lang="en-US" i="1" dirty="0" err="1" smtClean="0"/>
              <a:t>df</a:t>
            </a:r>
            <a:r>
              <a:rPr lang="en-US" dirty="0" smtClean="0"/>
              <a:t> = 14 and </a:t>
            </a:r>
            <a:r>
              <a:rPr lang="el-GR" dirty="0" smtClean="0">
                <a:latin typeface="Times New Roman" panose="02020603050405020304" pitchFamily="18" charset="0"/>
                <a:cs typeface="Times New Roman" panose="02020603050405020304" pitchFamily="18" charset="0"/>
              </a:rPr>
              <a:t>α</a:t>
            </a:r>
            <a:r>
              <a:rPr lang="en-US" dirty="0" smtClean="0"/>
              <a:t> is .05.</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20</a:t>
            </a:fld>
            <a:endParaRPr lang="en-US"/>
          </a:p>
        </p:txBody>
      </p:sp>
      <p:pic>
        <p:nvPicPr>
          <p:cNvPr id="1027" name="Picture 3"/>
          <p:cNvPicPr>
            <a:picLocks noChangeAspect="1" noChangeArrowheads="1"/>
          </p:cNvPicPr>
          <p:nvPr/>
        </p:nvPicPr>
        <p:blipFill>
          <a:blip r:embed="rId3"/>
          <a:srcRect/>
          <a:stretch>
            <a:fillRect/>
          </a:stretch>
        </p:blipFill>
        <p:spPr bwMode="auto">
          <a:xfrm>
            <a:off x="2895600" y="3200400"/>
            <a:ext cx="3810000" cy="666750"/>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Figure 7.2: Finding the Critical </a:t>
            </a:r>
            <a:r>
              <a:rPr lang="en-US" i="1" dirty="0" smtClean="0"/>
              <a:t>t</a:t>
            </a:r>
            <a:r>
              <a:rPr lang="en-US" dirty="0" smtClean="0"/>
              <a:t> Value</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3337258" y="2415235"/>
            <a:ext cx="2719420" cy="2137258"/>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21</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200" dirty="0" smtClean="0"/>
              <a:t>Step 3: Use Sample Size to Compute Degrees of Freedom and Define the Critical Regions</a:t>
            </a:r>
          </a:p>
        </p:txBody>
      </p:sp>
      <p:sp>
        <p:nvSpPr>
          <p:cNvPr id="7" name="Content Placeholder 6"/>
          <p:cNvSpPr>
            <a:spLocks noGrp="1"/>
          </p:cNvSpPr>
          <p:nvPr>
            <p:ph idx="1"/>
          </p:nvPr>
        </p:nvSpPr>
        <p:spPr/>
        <p:txBody>
          <a:bodyPr/>
          <a:lstStyle/>
          <a:p>
            <a:r>
              <a:rPr lang="en-US" dirty="0" smtClean="0"/>
              <a:t>In this case the critical </a:t>
            </a:r>
            <a:r>
              <a:rPr lang="en-US" i="1" dirty="0" smtClean="0"/>
              <a:t>t</a:t>
            </a:r>
            <a:r>
              <a:rPr lang="en-US" dirty="0" smtClean="0"/>
              <a:t> value is 1.7613.</a:t>
            </a:r>
          </a:p>
          <a:p>
            <a:r>
              <a:rPr lang="en-US" dirty="0" smtClean="0"/>
              <a:t>The research hypothesis predicted that our sample mean would be greater than our population mean.</a:t>
            </a:r>
          </a:p>
          <a:p>
            <a:r>
              <a:rPr lang="en-US" dirty="0" smtClean="0"/>
              <a:t>Therefore, the null hypothesis should be rejected if </a:t>
            </a:r>
            <a:r>
              <a:rPr lang="en-US" i="1" dirty="0" smtClean="0"/>
              <a:t>t</a:t>
            </a:r>
            <a:r>
              <a:rPr lang="en-US" dirty="0" smtClean="0"/>
              <a:t> obtained ≥ +1.7613.</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22</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Step 4: Compute the Test Statistic (Single-Sample </a:t>
            </a:r>
            <a:r>
              <a:rPr lang="en-US" i="1" dirty="0" smtClean="0"/>
              <a:t>t</a:t>
            </a:r>
            <a:r>
              <a:rPr lang="en-US" dirty="0" smtClean="0"/>
              <a:t> Test)</a:t>
            </a:r>
          </a:p>
        </p:txBody>
      </p:sp>
      <p:sp>
        <p:nvSpPr>
          <p:cNvPr id="7" name="Content Placeholder 6"/>
          <p:cNvSpPr>
            <a:spLocks noGrp="1"/>
          </p:cNvSpPr>
          <p:nvPr>
            <p:ph idx="1"/>
          </p:nvPr>
        </p:nvSpPr>
        <p:spPr/>
        <p:txBody>
          <a:bodyPr/>
          <a:lstStyle/>
          <a:p>
            <a:r>
              <a:rPr lang="en-US" dirty="0" smtClean="0"/>
              <a:t>4a. Compute the deviation between the sample mean and the population mean </a:t>
            </a:r>
          </a:p>
          <a:p>
            <a:r>
              <a:rPr lang="en-US" dirty="0" smtClean="0"/>
              <a:t>4b. Compute the sampling error expected</a:t>
            </a:r>
          </a:p>
          <a:p>
            <a:r>
              <a:rPr lang="en-US" dirty="0" smtClean="0"/>
              <a:t>4c. Compute the test statistic (single-sample </a:t>
            </a:r>
            <a:r>
              <a:rPr lang="en-US" i="1" dirty="0" smtClean="0"/>
              <a:t>t</a:t>
            </a:r>
            <a:r>
              <a:rPr lang="en-US" dirty="0" smtClean="0"/>
              <a:t> test)</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23</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600" dirty="0" smtClean="0"/>
              <a:t>4a. Compute the Deviation Between the Sample Mean and the Population Mean </a:t>
            </a:r>
          </a:p>
        </p:txBody>
      </p:sp>
      <p:sp>
        <p:nvSpPr>
          <p:cNvPr id="7" name="Content Placeholder 6"/>
          <p:cNvSpPr>
            <a:spLocks noGrp="1"/>
          </p:cNvSpPr>
          <p:nvPr>
            <p:ph idx="1"/>
          </p:nvPr>
        </p:nvSpPr>
        <p:spPr/>
        <p:txBody>
          <a:bodyPr/>
          <a:lstStyle/>
          <a:p>
            <a:r>
              <a:rPr lang="en-US" smtClean="0"/>
              <a:t>Compute the deviation between the sample mean and the population mean.</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24</a:t>
            </a:fld>
            <a:endParaRPr lang="en-US"/>
          </a:p>
        </p:txBody>
      </p:sp>
      <p:pic>
        <p:nvPicPr>
          <p:cNvPr id="2051" name="Picture 3"/>
          <p:cNvPicPr>
            <a:picLocks noChangeAspect="1" noChangeArrowheads="1"/>
          </p:cNvPicPr>
          <p:nvPr/>
        </p:nvPicPr>
        <p:blipFill>
          <a:blip r:embed="rId3"/>
          <a:srcRect/>
          <a:stretch>
            <a:fillRect/>
          </a:stretch>
        </p:blipFill>
        <p:spPr bwMode="auto">
          <a:xfrm>
            <a:off x="2286000" y="3505200"/>
            <a:ext cx="5381625" cy="581025"/>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4b. Compute the Sampling Error Expected</a:t>
            </a:r>
            <a:endParaRPr lang="en-US" dirty="0" smtClean="0"/>
          </a:p>
        </p:txBody>
      </p:sp>
      <p:sp>
        <p:nvSpPr>
          <p:cNvPr id="7" name="Content Placeholder 6"/>
          <p:cNvSpPr>
            <a:spLocks noGrp="1"/>
          </p:cNvSpPr>
          <p:nvPr>
            <p:ph idx="1"/>
          </p:nvPr>
        </p:nvSpPr>
        <p:spPr/>
        <p:txBody>
          <a:bodyPr/>
          <a:lstStyle/>
          <a:p>
            <a:r>
              <a:rPr lang="en-US" dirty="0" smtClean="0"/>
              <a:t>First compute the sum of squared deviations, </a:t>
            </a:r>
            <a:r>
              <a:rPr lang="en-US" i="1" dirty="0" smtClean="0"/>
              <a:t>SS</a:t>
            </a:r>
            <a:r>
              <a:rPr lang="en-US" dirty="0" smtClean="0"/>
              <a:t>.</a:t>
            </a:r>
          </a:p>
          <a:p>
            <a:endParaRPr lang="en-US" dirty="0" smtClean="0"/>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25</a:t>
            </a:fld>
            <a:endParaRPr lang="en-US"/>
          </a:p>
        </p:txBody>
      </p:sp>
      <p:pic>
        <p:nvPicPr>
          <p:cNvPr id="3075" name="Picture 3"/>
          <p:cNvPicPr>
            <a:picLocks noChangeAspect="1" noChangeArrowheads="1"/>
          </p:cNvPicPr>
          <p:nvPr/>
        </p:nvPicPr>
        <p:blipFill>
          <a:blip r:embed="rId3"/>
          <a:srcRect/>
          <a:stretch>
            <a:fillRect/>
          </a:stretch>
        </p:blipFill>
        <p:spPr bwMode="auto">
          <a:xfrm>
            <a:off x="3086100" y="3352800"/>
            <a:ext cx="3467100" cy="10572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1447800" y="4572000"/>
            <a:ext cx="7105650" cy="1181100"/>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4b. Compute the Sampling Error Expected</a:t>
            </a:r>
            <a:endParaRPr lang="en-US" dirty="0" smtClean="0"/>
          </a:p>
        </p:txBody>
      </p:sp>
      <p:sp>
        <p:nvSpPr>
          <p:cNvPr id="7" name="Content Placeholder 6"/>
          <p:cNvSpPr>
            <a:spLocks noGrp="1"/>
          </p:cNvSpPr>
          <p:nvPr>
            <p:ph idx="1"/>
          </p:nvPr>
        </p:nvSpPr>
        <p:spPr/>
        <p:txBody>
          <a:bodyPr/>
          <a:lstStyle/>
          <a:p>
            <a:r>
              <a:rPr lang="en-US" dirty="0" smtClean="0"/>
              <a:t>Then, compute the standard deviation by dividing the SS by </a:t>
            </a:r>
            <a:r>
              <a:rPr lang="en-US" i="1" dirty="0" smtClean="0"/>
              <a:t>N</a:t>
            </a:r>
            <a:r>
              <a:rPr lang="en-US" dirty="0" smtClean="0"/>
              <a:t> − 1 and taking the square root of the quotient.</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26</a:t>
            </a:fld>
            <a:endParaRPr lang="en-US"/>
          </a:p>
        </p:txBody>
      </p:sp>
      <p:pic>
        <p:nvPicPr>
          <p:cNvPr id="4098" name="Picture 2"/>
          <p:cNvPicPr>
            <a:picLocks noChangeAspect="1" noChangeArrowheads="1"/>
          </p:cNvPicPr>
          <p:nvPr/>
        </p:nvPicPr>
        <p:blipFill>
          <a:blip r:embed="rId3"/>
          <a:srcRect/>
          <a:stretch>
            <a:fillRect/>
          </a:stretch>
        </p:blipFill>
        <p:spPr bwMode="auto">
          <a:xfrm>
            <a:off x="1628775" y="3810000"/>
            <a:ext cx="6829425" cy="1285875"/>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4b. Compute the Sampling Error Expected</a:t>
            </a:r>
            <a:endParaRPr lang="en-US" dirty="0" smtClean="0"/>
          </a:p>
        </p:txBody>
      </p:sp>
      <p:sp>
        <p:nvSpPr>
          <p:cNvPr id="7" name="Content Placeholder 6"/>
          <p:cNvSpPr>
            <a:spLocks noGrp="1"/>
          </p:cNvSpPr>
          <p:nvPr>
            <p:ph idx="1"/>
          </p:nvPr>
        </p:nvSpPr>
        <p:spPr/>
        <p:txBody>
          <a:bodyPr/>
          <a:lstStyle/>
          <a:p>
            <a:r>
              <a:rPr lang="en-US" smtClean="0"/>
              <a:t>Compute the standard error of the mean by dividing the standard deviation by the square root of the sample size.</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27</a:t>
            </a:fld>
            <a:endParaRPr lang="en-US"/>
          </a:p>
        </p:txBody>
      </p:sp>
      <p:pic>
        <p:nvPicPr>
          <p:cNvPr id="5122" name="Picture 2"/>
          <p:cNvPicPr>
            <a:picLocks noChangeAspect="1" noChangeArrowheads="1"/>
          </p:cNvPicPr>
          <p:nvPr/>
        </p:nvPicPr>
        <p:blipFill>
          <a:blip r:embed="rId3"/>
          <a:srcRect/>
          <a:stretch>
            <a:fillRect/>
          </a:stretch>
        </p:blipFill>
        <p:spPr bwMode="auto">
          <a:xfrm>
            <a:off x="2057400" y="4152900"/>
            <a:ext cx="5962650" cy="1104900"/>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4c. Compute the Test Statistic (Single-Sample </a:t>
            </a:r>
            <a:r>
              <a:rPr lang="en-US" i="1" dirty="0" smtClean="0"/>
              <a:t>t</a:t>
            </a:r>
            <a:r>
              <a:rPr lang="en-US" dirty="0" smtClean="0"/>
              <a:t> Test)</a:t>
            </a:r>
          </a:p>
        </p:txBody>
      </p:sp>
      <p:sp>
        <p:nvSpPr>
          <p:cNvPr id="7" name="Content Placeholder 6"/>
          <p:cNvSpPr>
            <a:spLocks noGrp="1"/>
          </p:cNvSpPr>
          <p:nvPr>
            <p:ph idx="1"/>
          </p:nvPr>
        </p:nvSpPr>
        <p:spPr/>
        <p:txBody>
          <a:bodyPr/>
          <a:lstStyle/>
          <a:p>
            <a:r>
              <a:rPr lang="en-US" smtClean="0"/>
              <a:t>The standard error of the mean is computed by dividing the standard deviation by the square root of the sample size.</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28</a:t>
            </a:fld>
            <a:endParaRPr lang="en-US"/>
          </a:p>
        </p:txBody>
      </p:sp>
      <p:pic>
        <p:nvPicPr>
          <p:cNvPr id="6146" name="Picture 2"/>
          <p:cNvPicPr>
            <a:picLocks noChangeAspect="1" noChangeArrowheads="1"/>
          </p:cNvPicPr>
          <p:nvPr/>
        </p:nvPicPr>
        <p:blipFill>
          <a:blip r:embed="rId3"/>
          <a:srcRect/>
          <a:stretch>
            <a:fillRect/>
          </a:stretch>
        </p:blipFill>
        <p:spPr bwMode="auto">
          <a:xfrm>
            <a:off x="2286000" y="4200525"/>
            <a:ext cx="5543550" cy="1057275"/>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Step 4: Compute the Test Statistic (Single Sample </a:t>
            </a:r>
            <a:r>
              <a:rPr lang="en-US" i="1" dirty="0" smtClean="0"/>
              <a:t>t</a:t>
            </a:r>
            <a:r>
              <a:rPr lang="en-US" dirty="0" smtClean="0"/>
              <a:t> Test)</a:t>
            </a:r>
          </a:p>
        </p:txBody>
      </p:sp>
      <p:sp>
        <p:nvSpPr>
          <p:cNvPr id="7" name="Content Placeholder 6"/>
          <p:cNvSpPr>
            <a:spLocks noGrp="1"/>
          </p:cNvSpPr>
          <p:nvPr>
            <p:ph idx="1"/>
          </p:nvPr>
        </p:nvSpPr>
        <p:spPr/>
        <p:txBody>
          <a:bodyPr>
            <a:normAutofit lnSpcReduction="10000"/>
          </a:bodyPr>
          <a:lstStyle/>
          <a:p>
            <a:r>
              <a:rPr lang="en-US" dirty="0" smtClean="0"/>
              <a:t>The obtained </a:t>
            </a:r>
            <a:r>
              <a:rPr lang="en-US" i="1" dirty="0" smtClean="0"/>
              <a:t>t</a:t>
            </a:r>
            <a:r>
              <a:rPr lang="en-US" dirty="0" smtClean="0"/>
              <a:t> value (+2.54) is greater than the </a:t>
            </a:r>
            <a:r>
              <a:rPr lang="en-US" i="1" dirty="0" smtClean="0"/>
              <a:t>t</a:t>
            </a:r>
            <a:r>
              <a:rPr lang="en-US" dirty="0" smtClean="0"/>
              <a:t> critical value of +1.7613.</a:t>
            </a:r>
          </a:p>
          <a:p>
            <a:r>
              <a:rPr lang="en-US" dirty="0" smtClean="0"/>
              <a:t>You could also say that the obtained </a:t>
            </a:r>
            <a:r>
              <a:rPr lang="en-US" i="1" dirty="0" smtClean="0"/>
              <a:t>t</a:t>
            </a:r>
            <a:r>
              <a:rPr lang="en-US" dirty="0" smtClean="0"/>
              <a:t> value is in the critical region.</a:t>
            </a:r>
          </a:p>
          <a:p>
            <a:r>
              <a:rPr lang="en-US" dirty="0" smtClean="0"/>
              <a:t>There is sufficient evidence to reject the null hypothesis.</a:t>
            </a:r>
          </a:p>
          <a:p>
            <a:r>
              <a:rPr lang="en-US" dirty="0" smtClean="0"/>
              <a:t>The study suggests that psychology majors tend to overestimate their starting salaries after graduation.</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29</a:t>
            </a:fld>
            <a:endParaRPr lang="en-US"/>
          </a:p>
        </p:txBody>
      </p:sp>
    </p:spTree>
    <p:extLst>
      <p:ext uri="{BB962C8B-B14F-4D97-AF65-F5344CB8AC3E}">
        <p14:creationId xmlns:p14="http://schemas.microsoft.com/office/powerpoint/2010/main" val="3660158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Topics to Cover</a:t>
            </a:r>
            <a:endParaRPr lang="en-US" dirty="0"/>
          </a:p>
        </p:txBody>
      </p:sp>
      <p:sp>
        <p:nvSpPr>
          <p:cNvPr id="7" name="Content Placeholder 6"/>
          <p:cNvSpPr>
            <a:spLocks noGrp="1"/>
          </p:cNvSpPr>
          <p:nvPr>
            <p:ph idx="1"/>
          </p:nvPr>
        </p:nvSpPr>
        <p:spPr/>
        <p:txBody>
          <a:bodyPr/>
          <a:lstStyle/>
          <a:p>
            <a:r>
              <a:rPr lang="en-US" dirty="0" smtClean="0"/>
              <a:t>Explain when a single-sample </a:t>
            </a:r>
            <a:r>
              <a:rPr lang="en-US" i="1" dirty="0" smtClean="0"/>
              <a:t>t</a:t>
            </a:r>
            <a:r>
              <a:rPr lang="en-US" dirty="0" smtClean="0"/>
              <a:t> should be used rather than a </a:t>
            </a:r>
            <a:r>
              <a:rPr lang="en-US" i="1" dirty="0" smtClean="0"/>
              <a:t>z</a:t>
            </a:r>
            <a:r>
              <a:rPr lang="en-US" dirty="0" smtClean="0"/>
              <a:t> for a sample mean.</a:t>
            </a:r>
          </a:p>
          <a:p>
            <a:r>
              <a:rPr lang="en-US" dirty="0" smtClean="0"/>
              <a:t>Explain why the </a:t>
            </a:r>
            <a:r>
              <a:rPr lang="en-US" i="1" dirty="0" smtClean="0"/>
              <a:t>z</a:t>
            </a:r>
            <a:r>
              <a:rPr lang="en-US" dirty="0" smtClean="0"/>
              <a:t> for a sample mean is superior to the single-sample </a:t>
            </a:r>
            <a:r>
              <a:rPr lang="en-US" i="1" dirty="0" smtClean="0"/>
              <a:t>t</a:t>
            </a:r>
            <a:r>
              <a:rPr lang="en-US" dirty="0" smtClean="0"/>
              <a:t> test but rarely used.</a:t>
            </a:r>
          </a:p>
          <a:p>
            <a:r>
              <a:rPr lang="en-US" dirty="0" smtClean="0"/>
              <a:t>Write one- and two-tailed null and research hypotheses using population parameters and words.</a:t>
            </a:r>
          </a:p>
          <a:p>
            <a:endParaRPr lang="en-US" dirty="0" smtClean="0"/>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5: Compute an Effect Size and Describe It</a:t>
            </a:r>
            <a:endParaRPr lang="en-US" dirty="0" smtClean="0"/>
          </a:p>
        </p:txBody>
      </p:sp>
      <p:sp>
        <p:nvSpPr>
          <p:cNvPr id="7" name="Content Placeholder 6"/>
          <p:cNvSpPr>
            <a:spLocks noGrp="1"/>
          </p:cNvSpPr>
          <p:nvPr>
            <p:ph idx="1"/>
          </p:nvPr>
        </p:nvSpPr>
        <p:spPr/>
        <p:txBody>
          <a:bodyPr/>
          <a:lstStyle/>
          <a:p>
            <a:r>
              <a:rPr lang="en-US" i="1" dirty="0" smtClean="0"/>
              <a:t>d</a:t>
            </a:r>
            <a:r>
              <a:rPr lang="en-US" dirty="0" smtClean="0"/>
              <a:t>s close to .2, .5, and .8 are small, medium, and large effects, respectively</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30</a:t>
            </a:fld>
            <a:endParaRPr lang="en-US"/>
          </a:p>
        </p:txBody>
      </p:sp>
      <p:pic>
        <p:nvPicPr>
          <p:cNvPr id="7170" name="Picture 2"/>
          <p:cNvPicPr>
            <a:picLocks noChangeAspect="1" noChangeArrowheads="1"/>
          </p:cNvPicPr>
          <p:nvPr/>
        </p:nvPicPr>
        <p:blipFill>
          <a:blip r:embed="rId3"/>
          <a:srcRect/>
          <a:stretch>
            <a:fillRect/>
          </a:stretch>
        </p:blipFill>
        <p:spPr bwMode="auto">
          <a:xfrm>
            <a:off x="1143000" y="3429000"/>
            <a:ext cx="7620000" cy="1164668"/>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2895600" y="4800600"/>
            <a:ext cx="4305300" cy="1076325"/>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5: Compute an Effect Size and Describe It</a:t>
            </a:r>
            <a:endParaRPr lang="en-US" dirty="0" smtClean="0"/>
          </a:p>
        </p:txBody>
      </p:sp>
      <p:sp>
        <p:nvSpPr>
          <p:cNvPr id="7" name="Content Placeholder 6"/>
          <p:cNvSpPr>
            <a:spLocks noGrp="1"/>
          </p:cNvSpPr>
          <p:nvPr>
            <p:ph idx="1"/>
          </p:nvPr>
        </p:nvSpPr>
        <p:spPr/>
        <p:txBody>
          <a:bodyPr/>
          <a:lstStyle/>
          <a:p>
            <a:r>
              <a:rPr lang="en-US" dirty="0" smtClean="0"/>
              <a:t>In this case, the effect size of .65 is medium to large, meaning that psychology majors overestimate their starting salaries by a quite a bit. </a:t>
            </a:r>
          </a:p>
          <a:p>
            <a:r>
              <a:rPr lang="en-US" dirty="0" smtClean="0"/>
              <a:t>However, with such a small sample size (</a:t>
            </a:r>
            <a:r>
              <a:rPr lang="en-US" i="1" dirty="0" smtClean="0"/>
              <a:t>N</a:t>
            </a:r>
            <a:r>
              <a:rPr lang="en-US" dirty="0" smtClean="0"/>
              <a:t> = 15), it is possible that this medium to large effect is the result of sampling error.</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31</a:t>
            </a:fld>
            <a:endParaRPr lang="en-US"/>
          </a:p>
        </p:txBody>
      </p:sp>
    </p:spTree>
    <p:extLst>
      <p:ext uri="{BB962C8B-B14F-4D97-AF65-F5344CB8AC3E}">
        <p14:creationId xmlns:p14="http://schemas.microsoft.com/office/powerpoint/2010/main" val="3660158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6: Interpreting the Results of the Hypothesis Test</a:t>
            </a:r>
            <a:endParaRPr lang="en-US" dirty="0" smtClean="0"/>
          </a:p>
        </p:txBody>
      </p:sp>
      <p:sp>
        <p:nvSpPr>
          <p:cNvPr id="7" name="Content Placeholder 6"/>
          <p:cNvSpPr>
            <a:spLocks noGrp="1"/>
          </p:cNvSpPr>
          <p:nvPr>
            <p:ph idx="1"/>
          </p:nvPr>
        </p:nvSpPr>
        <p:spPr/>
        <p:txBody>
          <a:bodyPr/>
          <a:lstStyle/>
          <a:p>
            <a:r>
              <a:rPr lang="en-US" dirty="0" smtClean="0"/>
              <a:t>The average expected monthly salary for psychology majors (</a:t>
            </a:r>
            <a:r>
              <a:rPr lang="en-US" i="1" dirty="0" smtClean="0"/>
              <a:t>M</a:t>
            </a:r>
            <a:r>
              <a:rPr lang="en-US" dirty="0" smtClean="0"/>
              <a:t> = 680, </a:t>
            </a:r>
            <a:r>
              <a:rPr lang="en-US" i="1" dirty="0" smtClean="0"/>
              <a:t>SD</a:t>
            </a:r>
            <a:r>
              <a:rPr lang="en-US" dirty="0" smtClean="0"/>
              <a:t> = 1,038.68) was significantly higher than the actual starting salary of US$3,000, </a:t>
            </a:r>
            <a:r>
              <a:rPr lang="en-US" i="1" dirty="0" smtClean="0"/>
              <a:t>t</a:t>
            </a:r>
            <a:r>
              <a:rPr lang="en-US" dirty="0" smtClean="0"/>
              <a:t>(14) = 2.54, </a:t>
            </a:r>
            <a:r>
              <a:rPr lang="en-US" i="1" dirty="0" smtClean="0"/>
              <a:t>p</a:t>
            </a:r>
            <a:r>
              <a:rPr lang="en-US" dirty="0" smtClean="0"/>
              <a:t> &lt; .05, </a:t>
            </a:r>
            <a:r>
              <a:rPr lang="en-US" i="1" dirty="0" smtClean="0"/>
              <a:t>d</a:t>
            </a:r>
            <a:r>
              <a:rPr lang="en-US" dirty="0" smtClean="0"/>
              <a:t> = .65. This analysis suggests that psychology majors do tend to overestimate the starting salaries they can expect after graduation by quite a bit.</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32</a:t>
            </a:fld>
            <a:endParaRPr lang="en-US"/>
          </a:p>
        </p:txBody>
      </p:sp>
    </p:spTree>
    <p:extLst>
      <p:ext uri="{BB962C8B-B14F-4D97-AF65-F5344CB8AC3E}">
        <p14:creationId xmlns:p14="http://schemas.microsoft.com/office/powerpoint/2010/main" val="3660158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Two-Tailed Single-Sample </a:t>
            </a:r>
            <a:r>
              <a:rPr lang="en-US" i="1" dirty="0" smtClean="0"/>
              <a:t>t</a:t>
            </a:r>
            <a:r>
              <a:rPr lang="en-US" dirty="0" smtClean="0"/>
              <a:t> Test Example</a:t>
            </a:r>
          </a:p>
        </p:txBody>
      </p:sp>
      <p:sp>
        <p:nvSpPr>
          <p:cNvPr id="14" name="Text Placeholder 13"/>
          <p:cNvSpPr>
            <a:spLocks noGrp="1"/>
          </p:cNvSpPr>
          <p:nvPr>
            <p:ph type="body" idx="1"/>
          </p:nvPr>
        </p:nvSpPr>
        <p:spPr/>
        <p:txBody>
          <a:bodyPr/>
          <a:lstStyle/>
          <a:p>
            <a:endParaRPr lang="en-US"/>
          </a:p>
        </p:txBody>
      </p:sp>
      <p:sp>
        <p:nvSpPr>
          <p:cNvPr id="6" name="Footer Placeholder 5"/>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7" name="Slide Number Placeholder 6"/>
          <p:cNvSpPr>
            <a:spLocks noGrp="1"/>
          </p:cNvSpPr>
          <p:nvPr>
            <p:ph type="sldNum" sz="quarter" idx="4"/>
          </p:nvPr>
        </p:nvSpPr>
        <p:spPr/>
        <p:txBody>
          <a:bodyPr/>
          <a:lstStyle/>
          <a:p>
            <a:fld id="{57791E2C-D482-4158-8F4A-4C0B35475140}" type="slidenum">
              <a:rPr lang="en-US" smtClean="0"/>
              <a:pPr/>
              <a:t>33</a:t>
            </a:fld>
            <a:endParaRPr lang="en-US"/>
          </a:p>
        </p:txBody>
      </p:sp>
    </p:spTree>
    <p:extLst>
      <p:ext uri="{BB962C8B-B14F-4D97-AF65-F5344CB8AC3E}">
        <p14:creationId xmlns:p14="http://schemas.microsoft.com/office/powerpoint/2010/main" val="2078963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Two-Tailed Single-Sample </a:t>
            </a:r>
            <a:r>
              <a:rPr lang="en-US" i="1" dirty="0" smtClean="0"/>
              <a:t>t</a:t>
            </a:r>
            <a:r>
              <a:rPr lang="en-US" dirty="0" smtClean="0"/>
              <a:t> Example</a:t>
            </a:r>
          </a:p>
        </p:txBody>
      </p:sp>
      <p:sp>
        <p:nvSpPr>
          <p:cNvPr id="7" name="Content Placeholder 6"/>
          <p:cNvSpPr>
            <a:spLocks noGrp="1"/>
          </p:cNvSpPr>
          <p:nvPr>
            <p:ph idx="1"/>
          </p:nvPr>
        </p:nvSpPr>
        <p:spPr/>
        <p:txBody>
          <a:bodyPr/>
          <a:lstStyle/>
          <a:p>
            <a:r>
              <a:rPr lang="en-US" dirty="0" smtClean="0"/>
              <a:t>Directional test</a:t>
            </a:r>
          </a:p>
          <a:p>
            <a:pPr lvl="1"/>
            <a:r>
              <a:rPr lang="en-US" dirty="0" smtClean="0"/>
              <a:t>One-tailed tests have one critical region in one tail.</a:t>
            </a:r>
          </a:p>
          <a:p>
            <a:r>
              <a:rPr lang="en-US" dirty="0" err="1" smtClean="0"/>
              <a:t>Nondirectional</a:t>
            </a:r>
            <a:r>
              <a:rPr lang="en-US" dirty="0" smtClean="0"/>
              <a:t> test</a:t>
            </a:r>
          </a:p>
          <a:p>
            <a:pPr lvl="1"/>
            <a:r>
              <a:rPr lang="en-US" dirty="0" smtClean="0"/>
              <a:t>Two-tailed tests have two critical regions, one positive and one negative tail.</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34</a:t>
            </a:fld>
            <a:endParaRPr lang="en-US"/>
          </a:p>
        </p:txBody>
      </p:sp>
    </p:spTree>
    <p:extLst>
      <p:ext uri="{BB962C8B-B14F-4D97-AF65-F5344CB8AC3E}">
        <p14:creationId xmlns:p14="http://schemas.microsoft.com/office/powerpoint/2010/main" val="3660158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Figure 7.3: Visual Representation of the Two-Tailed and One-Tailed Critical Regions</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203829" y="1864972"/>
            <a:ext cx="6829550" cy="3019377"/>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35</a:t>
            </a:fld>
            <a:endParaRPr lang="en-US"/>
          </a:p>
        </p:txBody>
      </p:sp>
    </p:spTree>
    <p:extLst>
      <p:ext uri="{BB962C8B-B14F-4D97-AF65-F5344CB8AC3E}">
        <p14:creationId xmlns:p14="http://schemas.microsoft.com/office/powerpoint/2010/main" val="2513639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Two-Tailed Single-Sample </a:t>
            </a:r>
            <a:r>
              <a:rPr lang="en-US" i="1" dirty="0" smtClean="0"/>
              <a:t>t</a:t>
            </a:r>
            <a:r>
              <a:rPr lang="en-US" dirty="0" smtClean="0"/>
              <a:t> Example</a:t>
            </a:r>
          </a:p>
        </p:txBody>
      </p:sp>
      <p:sp>
        <p:nvSpPr>
          <p:cNvPr id="7" name="Content Placeholder 6"/>
          <p:cNvSpPr>
            <a:spLocks noGrp="1"/>
          </p:cNvSpPr>
          <p:nvPr>
            <p:ph idx="1"/>
          </p:nvPr>
        </p:nvSpPr>
        <p:spPr/>
        <p:txBody>
          <a:bodyPr>
            <a:normAutofit fontScale="92500" lnSpcReduction="10000"/>
          </a:bodyPr>
          <a:lstStyle/>
          <a:p>
            <a:r>
              <a:rPr lang="en-US" smtClean="0"/>
              <a:t>After learning that psychology majors were overly optimistic about their own starting salaries, you want to know if students are similarly optimistic about others’ starting salaries.</a:t>
            </a:r>
          </a:p>
          <a:p>
            <a:r>
              <a:rPr lang="en-US" smtClean="0"/>
              <a:t>You recruit 15 different psychology majors and ask them to estimate the average monthly salary that the typical psychology major can expect in his or her first job after graduation.</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36</a:t>
            </a:fld>
            <a:endParaRPr lang="en-US"/>
          </a:p>
        </p:txBody>
      </p:sp>
    </p:spTree>
    <p:extLst>
      <p:ext uri="{BB962C8B-B14F-4D97-AF65-F5344CB8AC3E}">
        <p14:creationId xmlns:p14="http://schemas.microsoft.com/office/powerpoint/2010/main" val="3660158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Two-Tailed Single-Sample </a:t>
            </a:r>
            <a:r>
              <a:rPr lang="en-US" i="1" dirty="0" smtClean="0"/>
              <a:t>t</a:t>
            </a:r>
            <a:r>
              <a:rPr lang="en-US" dirty="0" smtClean="0"/>
              <a:t> Example</a:t>
            </a:r>
          </a:p>
        </p:txBody>
      </p:sp>
      <p:sp>
        <p:nvSpPr>
          <p:cNvPr id="7" name="Content Placeholder 6"/>
          <p:cNvSpPr>
            <a:spLocks noGrp="1"/>
          </p:cNvSpPr>
          <p:nvPr>
            <p:ph idx="1"/>
          </p:nvPr>
        </p:nvSpPr>
        <p:spPr/>
        <p:txBody>
          <a:bodyPr/>
          <a:lstStyle/>
          <a:p>
            <a:r>
              <a:rPr lang="en-US" smtClean="0"/>
              <a:t>The sample of 15 estimated salaries had a mean of 3,160 and a standard deviation of 561.630.</a:t>
            </a:r>
          </a:p>
          <a:p>
            <a:r>
              <a:rPr lang="en-US" smtClean="0"/>
              <a:t>You know that the population’s actual monthly salary is normally shaped with μ = 3,000. </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37</a:t>
            </a:fld>
            <a:endParaRPr lang="en-US"/>
          </a:p>
        </p:txBody>
      </p:sp>
    </p:spTree>
    <p:extLst>
      <p:ext uri="{BB962C8B-B14F-4D97-AF65-F5344CB8AC3E}">
        <p14:creationId xmlns:p14="http://schemas.microsoft.com/office/powerpoint/2010/main" val="3660158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Two-Tailed Single-Sample </a:t>
            </a:r>
            <a:r>
              <a:rPr lang="en-US" i="1" dirty="0" smtClean="0"/>
              <a:t>t</a:t>
            </a:r>
            <a:r>
              <a:rPr lang="en-US" dirty="0" smtClean="0"/>
              <a:t> Example</a:t>
            </a:r>
          </a:p>
        </p:txBody>
      </p:sp>
      <p:sp>
        <p:nvSpPr>
          <p:cNvPr id="7" name="Content Placeholder 6"/>
          <p:cNvSpPr>
            <a:spLocks noGrp="1"/>
          </p:cNvSpPr>
          <p:nvPr>
            <p:ph idx="1"/>
          </p:nvPr>
        </p:nvSpPr>
        <p:spPr/>
        <p:txBody>
          <a:bodyPr/>
          <a:lstStyle/>
          <a:p>
            <a:r>
              <a:rPr lang="en-US" smtClean="0"/>
              <a:t>You are not sure if students will be optimistic about others’ staring salaries, and so you correctly choose to do a two-tailed test rather than a one-tailed test.</a:t>
            </a:r>
          </a:p>
          <a:p>
            <a:r>
              <a:rPr lang="en-US" smtClean="0"/>
              <a:t>You decide to use α = .05.</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38</a:t>
            </a:fld>
            <a:endParaRPr lang="en-US"/>
          </a:p>
        </p:txBody>
      </p:sp>
    </p:spTree>
    <p:extLst>
      <p:ext uri="{BB962C8B-B14F-4D97-AF65-F5344CB8AC3E}">
        <p14:creationId xmlns:p14="http://schemas.microsoft.com/office/powerpoint/2010/main" val="3660158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Your study seems to meet all four statistical assumptions. </a:t>
            </a:r>
          </a:p>
          <a:p>
            <a:pPr lvl="1"/>
            <a:r>
              <a:rPr lang="en-US" dirty="0" smtClean="0"/>
              <a:t>Assumption of data independence</a:t>
            </a:r>
          </a:p>
          <a:p>
            <a:pPr lvl="1"/>
            <a:r>
              <a:rPr lang="en-US" dirty="0" smtClean="0"/>
              <a:t>Assumption of appropriate measurement of variables</a:t>
            </a:r>
          </a:p>
          <a:p>
            <a:pPr lvl="1"/>
            <a:r>
              <a:rPr lang="en-US" dirty="0" smtClean="0"/>
              <a:t>Assumption of normality</a:t>
            </a:r>
          </a:p>
          <a:p>
            <a:pPr lvl="1"/>
            <a:r>
              <a:rPr lang="en-US" dirty="0" smtClean="0"/>
              <a:t>Assumption of homogeneity of variance</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39</a:t>
            </a:fld>
            <a:endParaRPr lang="en-US"/>
          </a:p>
        </p:txBody>
      </p:sp>
    </p:spTree>
    <p:extLst>
      <p:ext uri="{BB962C8B-B14F-4D97-AF65-F5344CB8AC3E}">
        <p14:creationId xmlns:p14="http://schemas.microsoft.com/office/powerpoint/2010/main" val="366015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Topics to Cover</a:t>
            </a:r>
            <a:endParaRPr lang="en-US" dirty="0"/>
          </a:p>
        </p:txBody>
      </p:sp>
      <p:sp>
        <p:nvSpPr>
          <p:cNvPr id="7" name="Content Placeholder 6"/>
          <p:cNvSpPr>
            <a:spLocks noGrp="1"/>
          </p:cNvSpPr>
          <p:nvPr>
            <p:ph idx="1"/>
          </p:nvPr>
        </p:nvSpPr>
        <p:spPr/>
        <p:txBody>
          <a:bodyPr/>
          <a:lstStyle/>
          <a:p>
            <a:r>
              <a:rPr lang="en-US" dirty="0" smtClean="0"/>
              <a:t>Compute the degrees of freedom and define the critical region for one- and two-tailed single-sample </a:t>
            </a:r>
            <a:r>
              <a:rPr lang="en-US" i="1" dirty="0" smtClean="0"/>
              <a:t>t</a:t>
            </a:r>
            <a:r>
              <a:rPr lang="en-US" dirty="0" smtClean="0"/>
              <a:t> tests</a:t>
            </a:r>
          </a:p>
          <a:p>
            <a:r>
              <a:rPr lang="en-US" dirty="0" smtClean="0"/>
              <a:t>Explain why a </a:t>
            </a:r>
            <a:r>
              <a:rPr lang="en-US" i="1" dirty="0" smtClean="0"/>
              <a:t>z</a:t>
            </a:r>
            <a:r>
              <a:rPr lang="en-US" dirty="0" smtClean="0"/>
              <a:t> for a sample mean test and a single-sample </a:t>
            </a:r>
            <a:r>
              <a:rPr lang="en-US" i="1" dirty="0" smtClean="0"/>
              <a:t>t</a:t>
            </a:r>
            <a:r>
              <a:rPr lang="en-US" dirty="0" smtClean="0"/>
              <a:t> test have different critical regions</a:t>
            </a:r>
          </a:p>
          <a:p>
            <a:r>
              <a:rPr lang="en-US" dirty="0" smtClean="0"/>
              <a:t>Compute a single-sample </a:t>
            </a:r>
            <a:r>
              <a:rPr lang="en-US" i="1" dirty="0" smtClean="0"/>
              <a:t>t</a:t>
            </a:r>
            <a:r>
              <a:rPr lang="en-US" dirty="0" smtClean="0"/>
              <a:t> by hand and using SPSS</a:t>
            </a:r>
          </a:p>
          <a:p>
            <a:endParaRPr lang="en-US" dirty="0" smtClean="0"/>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2: State the Null and Research Hypotheses Symbolically and Verbally</a:t>
            </a:r>
            <a:endParaRPr lang="en-US" dirty="0" smtClean="0"/>
          </a:p>
        </p:txBody>
      </p:sp>
      <p:sp>
        <p:nvSpPr>
          <p:cNvPr id="7" name="Content Placeholder 6"/>
          <p:cNvSpPr>
            <a:spLocks noGrp="1"/>
          </p:cNvSpPr>
          <p:nvPr>
            <p:ph idx="1"/>
          </p:nvPr>
        </p:nvSpPr>
        <p:spPr/>
        <p:txBody>
          <a:bodyPr/>
          <a:lstStyle/>
          <a:p>
            <a:r>
              <a:rPr lang="en-US" smtClean="0"/>
              <a:t>For a two-tailed test, the null hypothesis is always that the sample and population means will be the same. </a:t>
            </a:r>
          </a:p>
          <a:p>
            <a:r>
              <a:rPr lang="en-US" smtClean="0"/>
              <a:t>The research hypothesis is that the means will differ, but it does not indicate which mean will be higher than the other.</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40</a:t>
            </a:fld>
            <a:endParaRPr lang="en-US"/>
          </a:p>
        </p:txBody>
      </p:sp>
    </p:spTree>
    <p:extLst>
      <p:ext uri="{BB962C8B-B14F-4D97-AF65-F5344CB8AC3E}">
        <p14:creationId xmlns:p14="http://schemas.microsoft.com/office/powerpoint/2010/main" val="36601588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Table 7.3: Symbolic and Verbal Representations for Two-Tailed Research and Null Hypotheses for a Single-Sample </a:t>
            </a:r>
            <a:r>
              <a:rPr lang="en-US" i="1" dirty="0" smtClean="0"/>
              <a:t>t</a:t>
            </a:r>
            <a:r>
              <a:rPr lang="en-US" dirty="0" smtClean="0"/>
              <a:t> Test</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78139" y="2131932"/>
            <a:ext cx="7280290" cy="2734344"/>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41</a:t>
            </a:fld>
            <a:endParaRPr lang="en-US"/>
          </a:p>
        </p:txBody>
      </p:sp>
    </p:spTree>
    <p:extLst>
      <p:ext uri="{BB962C8B-B14F-4D97-AF65-F5344CB8AC3E}">
        <p14:creationId xmlns:p14="http://schemas.microsoft.com/office/powerpoint/2010/main" val="2513639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200" dirty="0" smtClean="0"/>
              <a:t>Step 3: Use Sample Size to Compute Degrees of Freedom and Define the Critical Regions</a:t>
            </a:r>
          </a:p>
        </p:txBody>
      </p:sp>
      <p:sp>
        <p:nvSpPr>
          <p:cNvPr id="7" name="Content Placeholder 6"/>
          <p:cNvSpPr>
            <a:spLocks noGrp="1"/>
          </p:cNvSpPr>
          <p:nvPr>
            <p:ph idx="1"/>
          </p:nvPr>
        </p:nvSpPr>
        <p:spPr/>
        <p:txBody>
          <a:bodyPr/>
          <a:lstStyle/>
          <a:p>
            <a:r>
              <a:rPr lang="en-US" dirty="0" smtClean="0"/>
              <a:t>The formula for </a:t>
            </a:r>
            <a:r>
              <a:rPr lang="en-US" i="1" dirty="0" err="1" smtClean="0"/>
              <a:t>df</a:t>
            </a:r>
            <a:r>
              <a:rPr lang="en-US" dirty="0" smtClean="0"/>
              <a:t> is the same for one- and two-tailed tests.</a:t>
            </a:r>
          </a:p>
          <a:p>
            <a:endParaRPr lang="en-US" dirty="0" smtClean="0"/>
          </a:p>
          <a:p>
            <a:endParaRPr lang="en-US" dirty="0" smtClean="0"/>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42</a:t>
            </a:fld>
            <a:endParaRPr lang="en-US"/>
          </a:p>
        </p:txBody>
      </p:sp>
      <p:pic>
        <p:nvPicPr>
          <p:cNvPr id="8195" name="Picture 3"/>
          <p:cNvPicPr>
            <a:picLocks noChangeAspect="1" noChangeArrowheads="1"/>
          </p:cNvPicPr>
          <p:nvPr/>
        </p:nvPicPr>
        <p:blipFill>
          <a:blip r:embed="rId3"/>
          <a:srcRect/>
          <a:stretch>
            <a:fillRect/>
          </a:stretch>
        </p:blipFill>
        <p:spPr bwMode="auto">
          <a:xfrm>
            <a:off x="3114675" y="3352800"/>
            <a:ext cx="3743325" cy="685800"/>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200" dirty="0" smtClean="0"/>
              <a:t>Step 3: Use Sample Size to Compute Degrees of Freedom and Define the Critical Regions</a:t>
            </a:r>
          </a:p>
        </p:txBody>
      </p:sp>
      <p:sp>
        <p:nvSpPr>
          <p:cNvPr id="7" name="Content Placeholder 6"/>
          <p:cNvSpPr>
            <a:spLocks noGrp="1"/>
          </p:cNvSpPr>
          <p:nvPr>
            <p:ph idx="1"/>
          </p:nvPr>
        </p:nvSpPr>
        <p:spPr/>
        <p:txBody>
          <a:bodyPr>
            <a:normAutofit lnSpcReduction="10000"/>
          </a:bodyPr>
          <a:lstStyle/>
          <a:p>
            <a:r>
              <a:rPr lang="en-US" dirty="0" smtClean="0"/>
              <a:t>Use Appendix B.</a:t>
            </a:r>
          </a:p>
          <a:p>
            <a:r>
              <a:rPr lang="en-US" dirty="0" smtClean="0"/>
              <a:t>Find the </a:t>
            </a:r>
            <a:r>
              <a:rPr lang="en-US" i="1" dirty="0" err="1" smtClean="0"/>
              <a:t>df</a:t>
            </a:r>
            <a:r>
              <a:rPr lang="en-US" dirty="0" smtClean="0"/>
              <a:t>  of 14 in the left-most column and then find the value in that row under the </a:t>
            </a:r>
            <a:br>
              <a:rPr lang="en-US" dirty="0" smtClean="0"/>
            </a:br>
            <a:r>
              <a:rPr lang="en-US" dirty="0" smtClean="0"/>
              <a:t>two-tailed .05 heading. </a:t>
            </a:r>
          </a:p>
          <a:p>
            <a:r>
              <a:rPr lang="en-US" dirty="0" smtClean="0"/>
              <a:t>The critical value is 2.1448. </a:t>
            </a:r>
          </a:p>
          <a:p>
            <a:r>
              <a:rPr lang="en-US" dirty="0" smtClean="0"/>
              <a:t>Therefore, the two cut lines that define the critical regions are located at +2.1448 and −2.1448, respectively.</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43</a:t>
            </a:fld>
            <a:endParaRPr lang="en-US"/>
          </a:p>
        </p:txBody>
      </p:sp>
    </p:spTree>
    <p:extLst>
      <p:ext uri="{BB962C8B-B14F-4D97-AF65-F5344CB8AC3E}">
        <p14:creationId xmlns:p14="http://schemas.microsoft.com/office/powerpoint/2010/main" val="3660158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Figure 7.4: Visual Representation of the Two Critical Regions</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13546" y="2245471"/>
            <a:ext cx="7338799" cy="2486365"/>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44</a:t>
            </a:fld>
            <a:endParaRPr lang="en-US"/>
          </a:p>
        </p:txBody>
      </p:sp>
    </p:spTree>
    <p:extLst>
      <p:ext uri="{BB962C8B-B14F-4D97-AF65-F5344CB8AC3E}">
        <p14:creationId xmlns:p14="http://schemas.microsoft.com/office/powerpoint/2010/main" val="25136393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Step 4: Compute the Test Statistic (Single-Sample </a:t>
            </a:r>
            <a:r>
              <a:rPr lang="en-US" i="1" dirty="0" smtClean="0"/>
              <a:t>t</a:t>
            </a:r>
            <a:r>
              <a:rPr lang="en-US" dirty="0" smtClean="0"/>
              <a:t> Test)</a:t>
            </a:r>
          </a:p>
        </p:txBody>
      </p:sp>
      <p:pic>
        <p:nvPicPr>
          <p:cNvPr id="9220" name="Picture 4"/>
          <p:cNvPicPr>
            <a:picLocks noGrp="1" noChangeAspect="1" noChangeArrowheads="1"/>
          </p:cNvPicPr>
          <p:nvPr>
            <p:ph idx="1"/>
          </p:nvPr>
        </p:nvPicPr>
        <p:blipFill>
          <a:blip r:embed="rId3"/>
          <a:stretch>
            <a:fillRect/>
          </a:stretch>
        </p:blipFill>
        <p:spPr>
          <a:xfrm>
            <a:off x="1771650" y="3253581"/>
            <a:ext cx="5676900" cy="1219200"/>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45</a:t>
            </a:fld>
            <a:endParaRPr lang="en-US"/>
          </a:p>
        </p:txBody>
      </p:sp>
      <p:pic>
        <p:nvPicPr>
          <p:cNvPr id="9219" name="Picture 3"/>
          <p:cNvPicPr>
            <a:picLocks noChangeAspect="1" noChangeArrowheads="1"/>
          </p:cNvPicPr>
          <p:nvPr/>
        </p:nvPicPr>
        <p:blipFill>
          <a:blip r:embed="rId4"/>
          <a:srcRect/>
          <a:stretch>
            <a:fillRect/>
          </a:stretch>
        </p:blipFill>
        <p:spPr bwMode="auto">
          <a:xfrm>
            <a:off x="2133600" y="3200400"/>
            <a:ext cx="5686425" cy="1285875"/>
          </a:xfrm>
          <a:prstGeom prst="rect">
            <a:avLst/>
          </a:prstGeom>
          <a:noFill/>
          <a:ln w="9525">
            <a:noFill/>
            <a:miter lim="800000"/>
            <a:headEnd/>
            <a:tailEnd/>
          </a:ln>
          <a:effectLst/>
        </p:spPr>
      </p:pic>
      <p:pic>
        <p:nvPicPr>
          <p:cNvPr id="9221" name="Picture 5"/>
          <p:cNvPicPr>
            <a:picLocks noChangeAspect="1" noChangeArrowheads="1"/>
          </p:cNvPicPr>
          <p:nvPr/>
        </p:nvPicPr>
        <p:blipFill>
          <a:blip r:embed="rId5"/>
          <a:srcRect/>
          <a:stretch>
            <a:fillRect/>
          </a:stretch>
        </p:blipFill>
        <p:spPr bwMode="auto">
          <a:xfrm>
            <a:off x="2286000" y="2209800"/>
            <a:ext cx="5324475" cy="685800"/>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Step 4: Compute the Test Statistic (Single-Sample </a:t>
            </a:r>
            <a:r>
              <a:rPr lang="en-US" i="1" dirty="0" smtClean="0"/>
              <a:t>t</a:t>
            </a:r>
            <a:r>
              <a:rPr lang="en-US" dirty="0" smtClean="0"/>
              <a:t> Test)</a:t>
            </a:r>
          </a:p>
        </p:txBody>
      </p:sp>
      <p:sp>
        <p:nvSpPr>
          <p:cNvPr id="11" name="Content Placeholder 10"/>
          <p:cNvSpPr>
            <a:spLocks noGrp="1"/>
          </p:cNvSpPr>
          <p:nvPr>
            <p:ph idx="1"/>
          </p:nvPr>
        </p:nvSpPr>
        <p:spPr/>
        <p:txBody>
          <a:bodyPr/>
          <a:lstStyle/>
          <a:p>
            <a:r>
              <a:rPr lang="en-US" dirty="0" smtClean="0"/>
              <a:t>The obtained </a:t>
            </a:r>
            <a:r>
              <a:rPr lang="en-US" i="1" dirty="0" smtClean="0"/>
              <a:t>t</a:t>
            </a:r>
            <a:r>
              <a:rPr lang="en-US" dirty="0" smtClean="0"/>
              <a:t> value of 1.10 is not less than </a:t>
            </a:r>
            <a:r>
              <a:rPr lang="en-US" dirty="0" smtClean="0">
                <a:latin typeface="Times New Roman" panose="02020603050405020304" pitchFamily="18" charset="0"/>
                <a:cs typeface="Times New Roman" panose="02020603050405020304" pitchFamily="18" charset="0"/>
              </a:rPr>
              <a:t>−</a:t>
            </a:r>
            <a:r>
              <a:rPr lang="en-US" dirty="0" smtClean="0"/>
              <a:t>2.145 or greater than +2.145, so it is not in either critical region.</a:t>
            </a:r>
          </a:p>
          <a:p>
            <a:r>
              <a:rPr lang="en-US" dirty="0" smtClean="0"/>
              <a:t>There is not enough evidence to reject the null hypothesis. </a:t>
            </a:r>
          </a:p>
          <a:p>
            <a:r>
              <a:rPr lang="en-US" dirty="0" smtClean="0"/>
              <a:t>The results suggest that the psychology majors do not overestimate the starting salaries of others.</a:t>
            </a:r>
            <a:endParaRPr lang="en-US" dirty="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46</a:t>
            </a:fld>
            <a:endParaRPr lang="en-US"/>
          </a:p>
        </p:txBody>
      </p:sp>
    </p:spTree>
    <p:extLst>
      <p:ext uri="{BB962C8B-B14F-4D97-AF65-F5344CB8AC3E}">
        <p14:creationId xmlns:p14="http://schemas.microsoft.com/office/powerpoint/2010/main" val="36601588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5: Compute an Effect Size and Describe It</a:t>
            </a:r>
            <a:endParaRPr lang="en-US" dirty="0" smtClean="0"/>
          </a:p>
        </p:txBody>
      </p:sp>
      <p:sp>
        <p:nvSpPr>
          <p:cNvPr id="7" name="Content Placeholder 6"/>
          <p:cNvSpPr>
            <a:spLocks noGrp="1"/>
          </p:cNvSpPr>
          <p:nvPr>
            <p:ph idx="1"/>
          </p:nvPr>
        </p:nvSpPr>
        <p:spPr/>
        <p:txBody>
          <a:bodyPr/>
          <a:lstStyle/>
          <a:p>
            <a:r>
              <a:rPr lang="en-US" i="1" dirty="0" smtClean="0"/>
              <a:t>d</a:t>
            </a:r>
            <a:r>
              <a:rPr lang="en-US" dirty="0" smtClean="0"/>
              <a:t>s close to .2, .5, and .8 are small, medium, and large effects, </a:t>
            </a:r>
            <a:r>
              <a:rPr lang="en-US" dirty="0" smtClean="0"/>
              <a:t>respectively.</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47</a:t>
            </a:fld>
            <a:endParaRPr lang="en-US"/>
          </a:p>
        </p:txBody>
      </p:sp>
      <p:pic>
        <p:nvPicPr>
          <p:cNvPr id="7170" name="Picture 2"/>
          <p:cNvPicPr>
            <a:picLocks noChangeAspect="1" noChangeArrowheads="1"/>
          </p:cNvPicPr>
          <p:nvPr/>
        </p:nvPicPr>
        <p:blipFill>
          <a:blip r:embed="rId3"/>
          <a:srcRect/>
          <a:stretch>
            <a:fillRect/>
          </a:stretch>
        </p:blipFill>
        <p:spPr bwMode="auto">
          <a:xfrm>
            <a:off x="1219200" y="3429000"/>
            <a:ext cx="7620000" cy="1164668"/>
          </a:xfrm>
          <a:prstGeom prst="rect">
            <a:avLst/>
          </a:prstGeom>
          <a:noFill/>
          <a:ln w="9525">
            <a:noFill/>
            <a:miter lim="800000"/>
            <a:headEnd/>
            <a:tailEnd/>
          </a:ln>
          <a:effectLst/>
        </p:spPr>
      </p:pic>
      <p:pic>
        <p:nvPicPr>
          <p:cNvPr id="10242" name="Picture 2"/>
          <p:cNvPicPr>
            <a:picLocks noChangeAspect="1" noChangeArrowheads="1"/>
          </p:cNvPicPr>
          <p:nvPr/>
        </p:nvPicPr>
        <p:blipFill>
          <a:blip r:embed="rId4"/>
          <a:srcRect/>
          <a:stretch>
            <a:fillRect/>
          </a:stretch>
        </p:blipFill>
        <p:spPr bwMode="auto">
          <a:xfrm>
            <a:off x="2590800" y="4800600"/>
            <a:ext cx="4905375" cy="1047750"/>
          </a:xfrm>
          <a:prstGeom prst="rect">
            <a:avLst/>
          </a:prstGeom>
          <a:noFill/>
          <a:ln w="9525">
            <a:noFill/>
            <a:miter lim="800000"/>
            <a:headEnd/>
            <a:tailEnd/>
          </a:ln>
          <a:effectLst/>
        </p:spPr>
      </p:pic>
    </p:spTree>
    <p:extLst>
      <p:ext uri="{BB962C8B-B14F-4D97-AF65-F5344CB8AC3E}">
        <p14:creationId xmlns:p14="http://schemas.microsoft.com/office/powerpoint/2010/main" val="36601588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5: Compute an Effect Size and Describe It</a:t>
            </a:r>
            <a:endParaRPr lang="en-US" dirty="0" smtClean="0"/>
          </a:p>
        </p:txBody>
      </p:sp>
      <p:sp>
        <p:nvSpPr>
          <p:cNvPr id="7" name="Content Placeholder 6"/>
          <p:cNvSpPr>
            <a:spLocks noGrp="1"/>
          </p:cNvSpPr>
          <p:nvPr>
            <p:ph idx="1"/>
          </p:nvPr>
        </p:nvSpPr>
        <p:spPr/>
        <p:txBody>
          <a:bodyPr/>
          <a:lstStyle/>
          <a:p>
            <a:r>
              <a:rPr lang="en-US" smtClean="0"/>
              <a:t>The effect size of 0.28 indicates that psychology majors only slightly overestimate the starting salaries of others.</a:t>
            </a:r>
          </a:p>
          <a:p>
            <a:r>
              <a:rPr lang="en-US" smtClean="0"/>
              <a:t>The size if this effect is small, and because the sample size was very small, the effect size could very well be the result of sampling error.</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48</a:t>
            </a:fld>
            <a:endParaRPr lang="en-US"/>
          </a:p>
        </p:txBody>
      </p:sp>
    </p:spTree>
    <p:extLst>
      <p:ext uri="{BB962C8B-B14F-4D97-AF65-F5344CB8AC3E}">
        <p14:creationId xmlns:p14="http://schemas.microsoft.com/office/powerpoint/2010/main" val="3660158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6: Interpreting the Results of the Hypothesis Test</a:t>
            </a:r>
            <a:endParaRPr lang="en-US" dirty="0" smtClean="0"/>
          </a:p>
        </p:txBody>
      </p:sp>
      <p:sp>
        <p:nvSpPr>
          <p:cNvPr id="7" name="Content Placeholder 6"/>
          <p:cNvSpPr>
            <a:spLocks noGrp="1"/>
          </p:cNvSpPr>
          <p:nvPr>
            <p:ph idx="1"/>
          </p:nvPr>
        </p:nvSpPr>
        <p:spPr/>
        <p:txBody>
          <a:bodyPr>
            <a:normAutofit fontScale="92500" lnSpcReduction="20000"/>
          </a:bodyPr>
          <a:lstStyle/>
          <a:p>
            <a:r>
              <a:rPr lang="en-US" dirty="0" smtClean="0"/>
              <a:t>The average estimated salary for typical psychology students (</a:t>
            </a:r>
            <a:r>
              <a:rPr lang="en-US" i="1" dirty="0" smtClean="0"/>
              <a:t>M</a:t>
            </a:r>
            <a:r>
              <a:rPr lang="en-US" dirty="0" smtClean="0"/>
              <a:t> = 3160.00, </a:t>
            </a:r>
            <a:r>
              <a:rPr lang="en-US" i="1" dirty="0" smtClean="0"/>
              <a:t>SD</a:t>
            </a:r>
            <a:r>
              <a:rPr lang="en-US" dirty="0" smtClean="0"/>
              <a:t> = 561.63) was not significantly different from the actual average monthly salary of US$3,000, </a:t>
            </a:r>
            <a:r>
              <a:rPr lang="en-US" i="1" dirty="0" smtClean="0"/>
              <a:t>t</a:t>
            </a:r>
            <a:r>
              <a:rPr lang="en-US" dirty="0" smtClean="0"/>
              <a:t>(14) = 1.10,  </a:t>
            </a:r>
            <a:r>
              <a:rPr lang="en-US" i="1" dirty="0" smtClean="0"/>
              <a:t>p</a:t>
            </a:r>
            <a:r>
              <a:rPr lang="en-US" dirty="0" smtClean="0"/>
              <a:t> &gt; .05 (two-tailed), </a:t>
            </a:r>
            <a:r>
              <a:rPr lang="en-US" i="1" dirty="0" smtClean="0"/>
              <a:t>d</a:t>
            </a:r>
            <a:r>
              <a:rPr lang="en-US" dirty="0" smtClean="0"/>
              <a:t> = .28. These results suggest that psychology students are fairly accurate at estimating the future starting salaries of others. While there was a slight tendency to overestimate salaries, there was not sufficient evidence to conclude that the trend was more than just sampling error.</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49</a:t>
            </a:fld>
            <a:endParaRPr lang="en-US"/>
          </a:p>
        </p:txBody>
      </p:sp>
    </p:spTree>
    <p:extLst>
      <p:ext uri="{BB962C8B-B14F-4D97-AF65-F5344CB8AC3E}">
        <p14:creationId xmlns:p14="http://schemas.microsoft.com/office/powerpoint/2010/main" val="366015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Topics to Cover</a:t>
            </a:r>
            <a:endParaRPr lang="en-US" dirty="0"/>
          </a:p>
        </p:txBody>
      </p:sp>
      <p:sp>
        <p:nvSpPr>
          <p:cNvPr id="7" name="Content Placeholder 6"/>
          <p:cNvSpPr>
            <a:spLocks noGrp="1"/>
          </p:cNvSpPr>
          <p:nvPr>
            <p:ph idx="1"/>
          </p:nvPr>
        </p:nvSpPr>
        <p:spPr/>
        <p:txBody>
          <a:bodyPr/>
          <a:lstStyle/>
          <a:p>
            <a:r>
              <a:rPr lang="en-US" dirty="0" smtClean="0"/>
              <a:t>Determine whether or not you should reject the null hypothesis</a:t>
            </a:r>
          </a:p>
          <a:p>
            <a:r>
              <a:rPr lang="en-US" dirty="0" smtClean="0"/>
              <a:t>Compute and interpret an effect size (</a:t>
            </a:r>
            <a:r>
              <a:rPr lang="en-US" i="1" dirty="0" smtClean="0"/>
              <a:t>d</a:t>
            </a:r>
            <a:r>
              <a:rPr lang="en-US" dirty="0" smtClean="0"/>
              <a:t>)</a:t>
            </a:r>
          </a:p>
          <a:p>
            <a:r>
              <a:rPr lang="en-US" dirty="0" smtClean="0"/>
              <a:t>Interpret the SPSS output for a single-sample </a:t>
            </a:r>
            <a:r>
              <a:rPr lang="en-US" i="1" dirty="0" smtClean="0"/>
              <a:t>t</a:t>
            </a:r>
          </a:p>
          <a:p>
            <a:r>
              <a:rPr lang="en-US" dirty="0" smtClean="0"/>
              <a:t>Summarize the results of the analysis using American Psychological Association (APA) style</a:t>
            </a:r>
          </a:p>
          <a:p>
            <a:endParaRPr lang="en-US" dirty="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Other </a:t>
            </a:r>
            <a:r>
              <a:rPr lang="el-GR" dirty="0" smtClean="0">
                <a:latin typeface="Times New Roman" panose="02020603050405020304" pitchFamily="18" charset="0"/>
                <a:cs typeface="Times New Roman" panose="02020603050405020304" pitchFamily="18" charset="0"/>
              </a:rPr>
              <a:t>α</a:t>
            </a:r>
            <a:r>
              <a:rPr lang="en-US" dirty="0" smtClean="0"/>
              <a:t> Levels</a:t>
            </a:r>
          </a:p>
        </p:txBody>
      </p:sp>
      <p:sp>
        <p:nvSpPr>
          <p:cNvPr id="7" name="Content Placeholder 6"/>
          <p:cNvSpPr>
            <a:spLocks noGrp="1"/>
          </p:cNvSpPr>
          <p:nvPr>
            <p:ph idx="1"/>
          </p:nvPr>
        </p:nvSpPr>
        <p:spPr/>
        <p:txBody>
          <a:bodyPr/>
          <a:lstStyle/>
          <a:p>
            <a:r>
              <a:rPr lang="en-US" dirty="0" smtClean="0"/>
              <a:t>Choosing the correct </a:t>
            </a:r>
            <a:r>
              <a:rPr lang="el-GR" dirty="0" smtClean="0">
                <a:latin typeface="Times New Roman" panose="02020603050405020304" pitchFamily="18" charset="0"/>
                <a:cs typeface="Times New Roman" panose="02020603050405020304" pitchFamily="18" charset="0"/>
              </a:rPr>
              <a:t>α</a:t>
            </a:r>
            <a:r>
              <a:rPr lang="en-US" dirty="0" smtClean="0"/>
              <a:t> value is highly dependent on the research context. </a:t>
            </a:r>
          </a:p>
          <a:p>
            <a:pPr lvl="1"/>
            <a:r>
              <a:rPr lang="en-US" dirty="0" smtClean="0"/>
              <a:t>Smaller </a:t>
            </a:r>
            <a:r>
              <a:rPr lang="el-GR" dirty="0" smtClean="0">
                <a:latin typeface="Times New Roman" panose="02020603050405020304" pitchFamily="18" charset="0"/>
                <a:cs typeface="Times New Roman" panose="02020603050405020304" pitchFamily="18" charset="0"/>
              </a:rPr>
              <a:t>α</a:t>
            </a:r>
            <a:r>
              <a:rPr lang="en-US" dirty="0" smtClean="0"/>
              <a:t> levels, such as .01, make it less likely to make a Type I error.</a:t>
            </a:r>
          </a:p>
          <a:p>
            <a:pPr lvl="1"/>
            <a:r>
              <a:rPr lang="en-US" dirty="0" smtClean="0"/>
              <a:t>Smaller </a:t>
            </a:r>
            <a:r>
              <a:rPr lang="el-GR" dirty="0" smtClean="0">
                <a:latin typeface="Times New Roman" panose="02020603050405020304" pitchFamily="18" charset="0"/>
                <a:cs typeface="Times New Roman" panose="02020603050405020304" pitchFamily="18" charset="0"/>
              </a:rPr>
              <a:t>α</a:t>
            </a:r>
            <a:r>
              <a:rPr lang="en-US" dirty="0" smtClean="0"/>
              <a:t> levels also have less statistical power and make it more likely to make a Type II error. </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50</a:t>
            </a:fld>
            <a:endParaRPr lang="en-US"/>
          </a:p>
        </p:txBody>
      </p:sp>
    </p:spTree>
    <p:extLst>
      <p:ext uri="{BB962C8B-B14F-4D97-AF65-F5344CB8AC3E}">
        <p14:creationId xmlns:p14="http://schemas.microsoft.com/office/powerpoint/2010/main" val="3660158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Other </a:t>
            </a:r>
            <a:r>
              <a:rPr lang="el-GR" dirty="0" smtClean="0">
                <a:latin typeface="Times New Roman" panose="02020603050405020304" pitchFamily="18" charset="0"/>
                <a:cs typeface="Times New Roman" panose="02020603050405020304" pitchFamily="18" charset="0"/>
              </a:rPr>
              <a:t>α</a:t>
            </a:r>
            <a:r>
              <a:rPr lang="en-US" dirty="0" smtClean="0"/>
              <a:t> Levels</a:t>
            </a:r>
          </a:p>
        </p:txBody>
      </p:sp>
      <p:sp>
        <p:nvSpPr>
          <p:cNvPr id="7" name="Content Placeholder 6"/>
          <p:cNvSpPr>
            <a:spLocks noGrp="1"/>
          </p:cNvSpPr>
          <p:nvPr>
            <p:ph idx="1"/>
          </p:nvPr>
        </p:nvSpPr>
        <p:spPr/>
        <p:txBody>
          <a:bodyPr/>
          <a:lstStyle/>
          <a:p>
            <a:pPr lvl="1"/>
            <a:r>
              <a:rPr lang="en-US" dirty="0" smtClean="0"/>
              <a:t>A researcher testing a treatment for a disorder that currently has no available treatment is going to be most concerned about making a Type II error (missing a treatment really works) and use a higher alpha level (e.g., .05 or even .10). </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51</a:t>
            </a:fld>
            <a:endParaRPr lang="en-US"/>
          </a:p>
        </p:txBody>
      </p:sp>
    </p:spTree>
    <p:extLst>
      <p:ext uri="{BB962C8B-B14F-4D97-AF65-F5344CB8AC3E}">
        <p14:creationId xmlns:p14="http://schemas.microsoft.com/office/powerpoint/2010/main" val="36601588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Other </a:t>
            </a:r>
            <a:r>
              <a:rPr lang="el-GR" dirty="0" smtClean="0">
                <a:latin typeface="Times New Roman" panose="02020603050405020304" pitchFamily="18" charset="0"/>
                <a:cs typeface="Times New Roman" panose="02020603050405020304" pitchFamily="18" charset="0"/>
              </a:rPr>
              <a:t>α</a:t>
            </a:r>
            <a:r>
              <a:rPr lang="en-US" dirty="0" smtClean="0"/>
              <a:t> Levels</a:t>
            </a:r>
          </a:p>
        </p:txBody>
      </p:sp>
      <p:sp>
        <p:nvSpPr>
          <p:cNvPr id="7" name="Content Placeholder 6"/>
          <p:cNvSpPr>
            <a:spLocks noGrp="1"/>
          </p:cNvSpPr>
          <p:nvPr>
            <p:ph idx="1"/>
          </p:nvPr>
        </p:nvSpPr>
        <p:spPr/>
        <p:txBody>
          <a:bodyPr/>
          <a:lstStyle/>
          <a:p>
            <a:pPr lvl="1"/>
            <a:r>
              <a:rPr lang="en-US" dirty="0" smtClean="0"/>
              <a:t>A researcher studying gender differences in math test scores may have scores from millions of children. In this case, the researcher might use a lower </a:t>
            </a:r>
            <a:r>
              <a:rPr lang="el-GR" dirty="0" smtClean="0">
                <a:latin typeface="Times New Roman" panose="02020603050405020304" pitchFamily="18" charset="0"/>
                <a:cs typeface="Times New Roman" panose="02020603050405020304" pitchFamily="18" charset="0"/>
              </a:rPr>
              <a:t>α</a:t>
            </a:r>
            <a:r>
              <a:rPr lang="en-US" dirty="0" smtClean="0"/>
              <a:t> level (e.g., .01 or even .001) because they have high statistical power and don’t want to report effects that are statistically significant, but practically meaningless (i.e., have very small effect sizes).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52</a:t>
            </a:fld>
            <a:endParaRPr lang="en-US"/>
          </a:p>
        </p:txBody>
      </p:sp>
    </p:spTree>
    <p:extLst>
      <p:ext uri="{BB962C8B-B14F-4D97-AF65-F5344CB8AC3E}">
        <p14:creationId xmlns:p14="http://schemas.microsoft.com/office/powerpoint/2010/main" val="36601588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SPSS</a:t>
            </a:r>
            <a:endParaRPr lang="en-US" dirty="0" smtClean="0"/>
          </a:p>
        </p:txBody>
      </p:sp>
      <p:sp>
        <p:nvSpPr>
          <p:cNvPr id="3" name="Text Placeholder 2"/>
          <p:cNvSpPr>
            <a:spLocks noGrp="1"/>
          </p:cNvSpPr>
          <p:nvPr>
            <p:ph type="body" idx="1"/>
          </p:nvPr>
        </p:nvSpPr>
        <p:spPr/>
        <p:txBody>
          <a:bodyPr/>
          <a:lstStyle/>
          <a:p>
            <a:r>
              <a:rPr lang="en-US" smtClean="0"/>
              <a:t>Compute a single-sample t by hand and using SPSS</a:t>
            </a:r>
            <a:br>
              <a:rPr lang="en-US" smtClean="0"/>
            </a:br>
            <a:r>
              <a:rPr lang="en-US" smtClean="0"/>
              <a:t>Interpret the SPSS output for a single-sample t</a:t>
            </a:r>
            <a:endParaRPr lang="en-US" dirty="0"/>
          </a:p>
        </p:txBody>
      </p:sp>
      <p:sp>
        <p:nvSpPr>
          <p:cNvPr id="6" name="Footer Placeholder 5"/>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7" name="Slide Number Placeholder 6"/>
          <p:cNvSpPr>
            <a:spLocks noGrp="1"/>
          </p:cNvSpPr>
          <p:nvPr>
            <p:ph type="sldNum" sz="quarter" idx="4"/>
          </p:nvPr>
        </p:nvSpPr>
        <p:spPr/>
        <p:txBody>
          <a:bodyPr/>
          <a:lstStyle/>
          <a:p>
            <a:fld id="{57791E2C-D482-4158-8F4A-4C0B35475140}" type="slidenum">
              <a:rPr lang="en-US" smtClean="0"/>
              <a:pPr/>
              <a:t>53</a:t>
            </a:fld>
            <a:endParaRPr lang="en-US"/>
          </a:p>
        </p:txBody>
      </p:sp>
    </p:spTree>
    <p:extLst>
      <p:ext uri="{BB962C8B-B14F-4D97-AF65-F5344CB8AC3E}">
        <p14:creationId xmlns:p14="http://schemas.microsoft.com/office/powerpoint/2010/main" val="2078963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Figure 7.6: SPSS Screenshot of Data Entry Screen</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2618509" y="1417005"/>
            <a:ext cx="4102054" cy="3953774"/>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54</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Computing a Single-Sample </a:t>
            </a:r>
            <a:r>
              <a:rPr lang="en-US" i="1" dirty="0" smtClean="0"/>
              <a:t>t</a:t>
            </a:r>
          </a:p>
        </p:txBody>
      </p:sp>
      <p:sp>
        <p:nvSpPr>
          <p:cNvPr id="7" name="Content Placeholder 6"/>
          <p:cNvSpPr>
            <a:spLocks noGrp="1"/>
          </p:cNvSpPr>
          <p:nvPr>
            <p:ph idx="1"/>
          </p:nvPr>
        </p:nvSpPr>
        <p:spPr/>
        <p:txBody>
          <a:bodyPr/>
          <a:lstStyle/>
          <a:p>
            <a:r>
              <a:rPr lang="en-US" dirty="0" smtClean="0"/>
              <a:t>Click on the Analyze menu. Choose Compare Means and then One Sample </a:t>
            </a:r>
            <a:r>
              <a:rPr lang="en-US" i="1" dirty="0" smtClean="0"/>
              <a:t>t</a:t>
            </a:r>
            <a:r>
              <a:rPr lang="en-US" dirty="0" smtClean="0"/>
              <a:t> Test (see Figure 7.7).</a:t>
            </a:r>
          </a:p>
          <a:p>
            <a:r>
              <a:rPr lang="en-US" dirty="0" smtClean="0"/>
              <a:t>Move the variable of interest into the Variables box (see Figure 7.8).</a:t>
            </a:r>
          </a:p>
          <a:p>
            <a:r>
              <a:rPr lang="en-US" dirty="0" smtClean="0"/>
              <a:t>Change the Test Value if necessary (in this case it should be 3,000).</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55</a:t>
            </a:fld>
            <a:endParaRPr lang="en-US"/>
          </a:p>
        </p:txBody>
      </p:sp>
    </p:spTree>
    <p:extLst>
      <p:ext uri="{BB962C8B-B14F-4D97-AF65-F5344CB8AC3E}">
        <p14:creationId xmlns:p14="http://schemas.microsoft.com/office/powerpoint/2010/main" val="36601588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Computing a Single-Sample </a:t>
            </a:r>
            <a:r>
              <a:rPr lang="en-US" i="1" dirty="0" smtClean="0"/>
              <a:t>t</a:t>
            </a:r>
          </a:p>
        </p:txBody>
      </p:sp>
      <p:sp>
        <p:nvSpPr>
          <p:cNvPr id="7" name="Content Placeholder 6"/>
          <p:cNvSpPr>
            <a:spLocks noGrp="1"/>
          </p:cNvSpPr>
          <p:nvPr>
            <p:ph idx="1"/>
          </p:nvPr>
        </p:nvSpPr>
        <p:spPr/>
        <p:txBody>
          <a:bodyPr/>
          <a:lstStyle/>
          <a:p>
            <a:r>
              <a:rPr lang="en-US" dirty="0" smtClean="0"/>
              <a:t>The Test Value is the number you are comparing the sample mean to.</a:t>
            </a:r>
          </a:p>
          <a:p>
            <a:r>
              <a:rPr lang="en-US" dirty="0" smtClean="0"/>
              <a:t>If your </a:t>
            </a:r>
            <a:r>
              <a:rPr lang="en-US" i="1" dirty="0" smtClean="0"/>
              <a:t>t</a:t>
            </a:r>
            <a:r>
              <a:rPr lang="en-US" dirty="0" smtClean="0"/>
              <a:t> is wrong, it is most likely because you left the Test Value as 0.</a:t>
            </a:r>
          </a:p>
          <a:p>
            <a:r>
              <a:rPr lang="en-US" dirty="0" smtClean="0"/>
              <a:t>Click on the OK button.</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56</a:t>
            </a:fld>
            <a:endParaRPr lang="en-US"/>
          </a:p>
        </p:txBody>
      </p:sp>
    </p:spTree>
    <p:extLst>
      <p:ext uri="{BB962C8B-B14F-4D97-AF65-F5344CB8AC3E}">
        <p14:creationId xmlns:p14="http://schemas.microsoft.com/office/powerpoint/2010/main" val="36601588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Figure 7.7: SPSS Screenshot of Selecting the One-Sample </a:t>
            </a:r>
            <a:r>
              <a:rPr lang="en-US" i="1" dirty="0" smtClean="0"/>
              <a:t>t</a:t>
            </a:r>
            <a:r>
              <a:rPr lang="en-US" dirty="0" smtClean="0"/>
              <a:t> Test</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2033155" y="1480965"/>
            <a:ext cx="5032302" cy="3882060"/>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57</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Figure 7.8: SPSS Screenshot of the Test Value and Test Variable</a:t>
            </a:r>
            <a:br>
              <a:rPr lang="en-US" dirty="0" smtClean="0"/>
            </a:br>
            <a:r>
              <a:rPr lang="en-US" dirty="0" smtClean="0"/>
              <a:t>for the One-Sample </a:t>
            </a:r>
            <a:r>
              <a:rPr lang="en-US" i="1" dirty="0" smtClean="0"/>
              <a:t>t</a:t>
            </a:r>
            <a:r>
              <a:rPr lang="en-US" dirty="0" smtClean="0"/>
              <a:t> Test</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697915" y="1583632"/>
            <a:ext cx="5743183" cy="3346748"/>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58</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Figure 7.9: Annotated SPSS Output for a One-Sample </a:t>
            </a:r>
            <a:r>
              <a:rPr lang="en-US" i="1" dirty="0" smtClean="0"/>
              <a:t>t</a:t>
            </a:r>
            <a:r>
              <a:rPr lang="en-US" dirty="0" smtClean="0"/>
              <a:t> Test</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2653175" y="1442258"/>
            <a:ext cx="3685250" cy="3918002"/>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59</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Single Sample </a:t>
            </a:r>
            <a:r>
              <a:rPr lang="en-US" i="1" dirty="0" smtClean="0"/>
              <a:t>t</a:t>
            </a:r>
            <a:r>
              <a:rPr lang="en-US" dirty="0" smtClean="0"/>
              <a:t> Test</a:t>
            </a:r>
          </a:p>
        </p:txBody>
      </p:sp>
      <p:sp>
        <p:nvSpPr>
          <p:cNvPr id="7" name="Content Placeholder 6"/>
          <p:cNvSpPr>
            <a:spLocks noGrp="1"/>
          </p:cNvSpPr>
          <p:nvPr>
            <p:ph idx="1"/>
          </p:nvPr>
        </p:nvSpPr>
        <p:spPr/>
        <p:txBody>
          <a:bodyPr>
            <a:normAutofit fontScale="92500"/>
          </a:bodyPr>
          <a:lstStyle/>
          <a:p>
            <a:r>
              <a:rPr lang="en-US" dirty="0" smtClean="0"/>
              <a:t>The single-sample </a:t>
            </a:r>
            <a:r>
              <a:rPr lang="en-US" i="1" dirty="0" smtClean="0"/>
              <a:t>t</a:t>
            </a:r>
            <a:r>
              <a:rPr lang="en-US" dirty="0" smtClean="0"/>
              <a:t> statistic is used to determine whether the difference between a sample mean and a population mean is likely to be due to sampling error when the population standard deviation </a:t>
            </a:r>
            <a:r>
              <a:rPr lang="el-GR" dirty="0" smtClean="0"/>
              <a:t>(σ)</a:t>
            </a:r>
            <a:r>
              <a:rPr lang="en-US" dirty="0" smtClean="0"/>
              <a:t> is unknown.</a:t>
            </a:r>
          </a:p>
          <a:p>
            <a:r>
              <a:rPr lang="en-US" dirty="0" smtClean="0"/>
              <a:t>The single-sample </a:t>
            </a:r>
            <a:r>
              <a:rPr lang="en-US" i="1" dirty="0" smtClean="0"/>
              <a:t>t</a:t>
            </a:r>
            <a:r>
              <a:rPr lang="en-US" dirty="0" smtClean="0"/>
              <a:t> test uses the standard deviation of the sample (</a:t>
            </a:r>
            <a:r>
              <a:rPr lang="en-US" i="1" dirty="0" smtClean="0"/>
              <a:t>SD</a:t>
            </a:r>
            <a:r>
              <a:rPr lang="en-US" dirty="0" smtClean="0"/>
              <a:t>) rather than the standard deviation of the population.</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Conceptual Information</a:t>
            </a:r>
            <a:endParaRPr lang="en-US" dirty="0" smtClean="0"/>
          </a:p>
        </p:txBody>
      </p:sp>
      <p:sp>
        <p:nvSpPr>
          <p:cNvPr id="7" name="Content Placeholder 6"/>
          <p:cNvSpPr>
            <a:spLocks noGrp="1"/>
          </p:cNvSpPr>
          <p:nvPr>
            <p:ph idx="1"/>
          </p:nvPr>
        </p:nvSpPr>
        <p:spPr/>
        <p:txBody>
          <a:bodyPr/>
          <a:lstStyle/>
          <a:p>
            <a:r>
              <a:rPr lang="en-US" dirty="0" smtClean="0"/>
              <a:t>The standard deviation for the sample is used to compute an estimate of the expected sampling error.</a:t>
            </a:r>
          </a:p>
          <a:p>
            <a:r>
              <a:rPr lang="en-US" dirty="0" smtClean="0"/>
              <a:t>The critical region will be determined by </a:t>
            </a:r>
            <a:r>
              <a:rPr lang="en-US" i="1" dirty="0" smtClean="0"/>
              <a:t>t</a:t>
            </a:r>
            <a:r>
              <a:rPr lang="en-US" dirty="0" smtClean="0"/>
              <a:t> critical values rather than </a:t>
            </a:r>
            <a:r>
              <a:rPr lang="en-US" i="1" dirty="0" smtClean="0"/>
              <a:t>z</a:t>
            </a:r>
            <a:r>
              <a:rPr lang="en-US" dirty="0" smtClean="0"/>
              <a:t> critical values.</a:t>
            </a:r>
          </a:p>
          <a:p>
            <a:r>
              <a:rPr lang="en-US" dirty="0" smtClean="0"/>
              <a:t>There are different </a:t>
            </a:r>
            <a:r>
              <a:rPr lang="en-US" i="1" dirty="0" smtClean="0"/>
              <a:t>t</a:t>
            </a:r>
            <a:r>
              <a:rPr lang="en-US" dirty="0" smtClean="0"/>
              <a:t> critical values for different sample sizes.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7</a:t>
            </a:fld>
            <a:endParaRPr lang="en-US"/>
          </a:p>
        </p:txBody>
      </p:sp>
    </p:spTree>
    <p:extLst>
      <p:ext uri="{BB962C8B-B14F-4D97-AF65-F5344CB8AC3E}">
        <p14:creationId xmlns:p14="http://schemas.microsoft.com/office/powerpoint/2010/main" val="3660158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Figure 7.1: The Shape of the </a:t>
            </a:r>
            <a:r>
              <a:rPr lang="en-US" i="1" dirty="0" smtClean="0"/>
              <a:t>t</a:t>
            </a:r>
            <a:r>
              <a:rPr lang="en-US" dirty="0" smtClean="0"/>
              <a:t> Distribution for Three Different</a:t>
            </a:r>
            <a:br>
              <a:rPr lang="en-US" dirty="0" smtClean="0"/>
            </a:br>
            <a:r>
              <a:rPr lang="en-US" dirty="0" smtClean="0"/>
              <a:t>Sample Sizes</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2497204" y="1399616"/>
            <a:ext cx="4268464" cy="3648120"/>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8</a:t>
            </a:fld>
            <a:endParaRPr lang="en-US"/>
          </a:p>
        </p:txBody>
      </p:sp>
    </p:spTree>
    <p:extLst>
      <p:ext uri="{BB962C8B-B14F-4D97-AF65-F5344CB8AC3E}">
        <p14:creationId xmlns:p14="http://schemas.microsoft.com/office/powerpoint/2010/main" val="2513639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One-Tailed Single-Sample </a:t>
            </a:r>
            <a:r>
              <a:rPr lang="en-US" i="1" dirty="0" smtClean="0"/>
              <a:t>t</a:t>
            </a:r>
            <a:r>
              <a:rPr lang="en-US" dirty="0" smtClean="0"/>
              <a:t> Test Example</a:t>
            </a:r>
          </a:p>
        </p:txBody>
      </p:sp>
      <p:sp>
        <p:nvSpPr>
          <p:cNvPr id="14" name="Text Placeholder 13"/>
          <p:cNvSpPr>
            <a:spLocks noGrp="1"/>
          </p:cNvSpPr>
          <p:nvPr>
            <p:ph type="body" idx="1"/>
          </p:nvPr>
        </p:nvSpPr>
        <p:spPr/>
        <p:txBody>
          <a:bodyPr/>
          <a:lstStyle/>
          <a:p>
            <a:endParaRPr lang="en-US"/>
          </a:p>
        </p:txBody>
      </p:sp>
      <p:sp>
        <p:nvSpPr>
          <p:cNvPr id="6" name="Footer Placeholder 5"/>
          <p:cNvSpPr>
            <a:spLocks noGrp="1"/>
          </p:cNvSpPr>
          <p:nvPr>
            <p:ph type="ftr" sz="quarter" idx="3"/>
          </p:nvPr>
        </p:nvSpPr>
        <p:spPr/>
        <p:txBody>
          <a:bodyPr/>
          <a:lstStyle/>
          <a:p>
            <a:r>
              <a:rPr lang="en-US" smtClean="0"/>
              <a:t>Carlson and Winquist, An Introduction to Statistics: An Active Learning Approach, 2e, SAGE Publishing, 2018.</a:t>
            </a:r>
            <a:endParaRPr lang="en-US" dirty="0"/>
          </a:p>
        </p:txBody>
      </p:sp>
      <p:sp>
        <p:nvSpPr>
          <p:cNvPr id="7" name="Slide Number Placeholder 6"/>
          <p:cNvSpPr>
            <a:spLocks noGrp="1"/>
          </p:cNvSpPr>
          <p:nvPr>
            <p:ph type="sldNum" sz="quarter" idx="4"/>
          </p:nvPr>
        </p:nvSpPr>
        <p:spPr/>
        <p:txBody>
          <a:bodyPr/>
          <a:lstStyle/>
          <a:p>
            <a:fld id="{57791E2C-D482-4158-8F4A-4C0B35475140}" type="slidenum">
              <a:rPr lang="en-US" smtClean="0"/>
              <a:pPr/>
              <a:t>9</a:t>
            </a:fld>
            <a:endParaRPr lang="en-US"/>
          </a:p>
        </p:txBody>
      </p:sp>
    </p:spTree>
    <p:extLst>
      <p:ext uri="{BB962C8B-B14F-4D97-AF65-F5344CB8AC3E}">
        <p14:creationId xmlns:p14="http://schemas.microsoft.com/office/powerpoint/2010/main" val="207896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9AE4E978CEFA94B8DA9D30DFCF1B51B" ma:contentTypeVersion="0" ma:contentTypeDescription="Create a new document." ma:contentTypeScope="" ma:versionID="9718d60a61096b6abcfb64ec4f1820a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56CBF6-5C47-44CD-B9A5-0B6F605893D6}">
  <ds:schemaRefs>
    <ds:schemaRef ds:uri="http://schemas.openxmlformats.org/package/2006/metadata/core-properties"/>
    <ds:schemaRef ds:uri="http://purl.org/dc/terms/"/>
    <ds:schemaRef ds:uri="http://www.w3.org/XML/1998/namespace"/>
    <ds:schemaRef ds:uri="http://schemas.microsoft.com/office/2006/documentManagement/types"/>
    <ds:schemaRef ds:uri="http://schemas.microsoft.com/office/2006/metadata/properties"/>
    <ds:schemaRef ds:uri="http://purl.org/dc/elements/1.1/"/>
    <ds:schemaRef ds:uri="http://purl.org/dc/dcmitype/"/>
  </ds:schemaRefs>
</ds:datastoreItem>
</file>

<file path=customXml/itemProps2.xml><?xml version="1.0" encoding="utf-8"?>
<ds:datastoreItem xmlns:ds="http://schemas.openxmlformats.org/officeDocument/2006/customXml" ds:itemID="{1F75BBF0-9C10-45CF-9C59-66B254DA9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72791F70-A4E6-4713-BB9C-D7F0E1FA2A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626</TotalTime>
  <Words>4600</Words>
  <Application>Microsoft Office PowerPoint</Application>
  <PresentationFormat>On-screen Show (4:3)</PresentationFormat>
  <Paragraphs>424</Paragraphs>
  <Slides>59</Slides>
  <Notes>55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Times New Roman</vt:lpstr>
      <vt:lpstr>1_Office Theme</vt:lpstr>
      <vt:lpstr>PowerPoint Presentation</vt:lpstr>
      <vt:lpstr>An Introduction to Statistics An Active Learning Approach</vt:lpstr>
      <vt:lpstr>Topics to Cover</vt:lpstr>
      <vt:lpstr>Topics to Cover</vt:lpstr>
      <vt:lpstr>Topics to Cover</vt:lpstr>
      <vt:lpstr>Single Sample t Test</vt:lpstr>
      <vt:lpstr>Conceptual Information</vt:lpstr>
      <vt:lpstr>Figure 7.1: The Shape of the t Distribution for Three Different Sample Sizes</vt:lpstr>
      <vt:lpstr>One-Tailed Single-Sample t Test Example</vt:lpstr>
      <vt:lpstr>One-Tailed Single-Sample t Test Example</vt:lpstr>
      <vt:lpstr>One-Tailed Single-Sample t Test Example</vt:lpstr>
      <vt:lpstr>One-Tailed Single-Sample t Test Example</vt:lpstr>
      <vt:lpstr>Step 1: Examine the Statistical Assumptions</vt:lpstr>
      <vt:lpstr>Step 1: Examine the Statistical Assumptions</vt:lpstr>
      <vt:lpstr>Step 1: Examine the Statistical Assumptions</vt:lpstr>
      <vt:lpstr>Step 1: Examine the Statistical Assumptions</vt:lpstr>
      <vt:lpstr>Step 2: State the Null and Research Hypotheses Symbolically and Verbally</vt:lpstr>
      <vt:lpstr>Step 2: State the Null and Research Hypotheses Symbolically and Verbally</vt:lpstr>
      <vt:lpstr>Table 7.2: Symbolic and Verbal Representations for One-Tailed Research and Null Hypotheses for Single-Sample t Test</vt:lpstr>
      <vt:lpstr>Step 3: Use Sample Size to Compute Degrees of Freedom and Define the Critical Regions</vt:lpstr>
      <vt:lpstr>Figure 7.2: Finding the Critical t Value</vt:lpstr>
      <vt:lpstr>Step 3: Use Sample Size to Compute Degrees of Freedom and Define the Critical Regions</vt:lpstr>
      <vt:lpstr>Step 4: Compute the Test Statistic (Single-Sample t Test)</vt:lpstr>
      <vt:lpstr>4a. Compute the Deviation Between the Sample Mean and the Population Mean </vt:lpstr>
      <vt:lpstr>4b. Compute the Sampling Error Expected</vt:lpstr>
      <vt:lpstr>4b. Compute the Sampling Error Expected</vt:lpstr>
      <vt:lpstr>4b. Compute the Sampling Error Expected</vt:lpstr>
      <vt:lpstr>4c. Compute the Test Statistic (Single-Sample t Test)</vt:lpstr>
      <vt:lpstr>Step 4: Compute the Test Statistic (Single Sample t Test)</vt:lpstr>
      <vt:lpstr>Step 5: Compute an Effect Size and Describe It</vt:lpstr>
      <vt:lpstr>Step 5: Compute an Effect Size and Describe It</vt:lpstr>
      <vt:lpstr>Step 6: Interpreting the Results of the Hypothesis Test</vt:lpstr>
      <vt:lpstr>Two-Tailed Single-Sample t Test Example</vt:lpstr>
      <vt:lpstr>Two-Tailed Single-Sample t Example</vt:lpstr>
      <vt:lpstr>Figure 7.3: Visual Representation of the Two-Tailed and One-Tailed Critical Regions</vt:lpstr>
      <vt:lpstr>Two-Tailed Single-Sample t Example</vt:lpstr>
      <vt:lpstr>Two-Tailed Single-Sample t Example</vt:lpstr>
      <vt:lpstr>Two-Tailed Single-Sample t Example</vt:lpstr>
      <vt:lpstr>Step 1: Examine the Statistical Assumptions</vt:lpstr>
      <vt:lpstr>Step 2: State the Null and Research Hypotheses Symbolically and Verbally</vt:lpstr>
      <vt:lpstr>Table 7.3: Symbolic and Verbal Representations for Two-Tailed Research and Null Hypotheses for a Single-Sample t Test</vt:lpstr>
      <vt:lpstr>Step 3: Use Sample Size to Compute Degrees of Freedom and Define the Critical Regions</vt:lpstr>
      <vt:lpstr>Step 3: Use Sample Size to Compute Degrees of Freedom and Define the Critical Regions</vt:lpstr>
      <vt:lpstr>Figure 7.4: Visual Representation of the Two Critical Regions</vt:lpstr>
      <vt:lpstr>Step 4: Compute the Test Statistic (Single-Sample t Test)</vt:lpstr>
      <vt:lpstr>Step 4: Compute the Test Statistic (Single-Sample t Test)</vt:lpstr>
      <vt:lpstr>Step 5: Compute an Effect Size and Describe It</vt:lpstr>
      <vt:lpstr>Step 5: Compute an Effect Size and Describe It</vt:lpstr>
      <vt:lpstr>Step 6: Interpreting the Results of the Hypothesis Test</vt:lpstr>
      <vt:lpstr>Other α Levels</vt:lpstr>
      <vt:lpstr>Other α Levels</vt:lpstr>
      <vt:lpstr>Other α Levels</vt:lpstr>
      <vt:lpstr>SPSS</vt:lpstr>
      <vt:lpstr>Figure 7.6: SPSS Screenshot of Data Entry Screen</vt:lpstr>
      <vt:lpstr>Computing a Single-Sample t</vt:lpstr>
      <vt:lpstr>Computing a Single-Sample t</vt:lpstr>
      <vt:lpstr>Figure 7.7: SPSS Screenshot of Selecting the One-Sample t Test</vt:lpstr>
      <vt:lpstr>Figure 7.8: SPSS Screenshot of the Test Value and Test Variable for the One-Sample t Test</vt:lpstr>
      <vt:lpstr>Figure 7.9: Annotated SPSS Output for a One-Sample t Test</vt:lpstr>
    </vt:vector>
  </TitlesOfParts>
  <Company>Sage Publications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Bierach, Katie</dc:creator>
  <cp:lastModifiedBy>Olson, Andrew</cp:lastModifiedBy>
  <cp:revision>500</cp:revision>
  <dcterms:created xsi:type="dcterms:W3CDTF">2015-04-30T00:02:08Z</dcterms:created>
  <dcterms:modified xsi:type="dcterms:W3CDTF">2017-04-21T17:30:16Z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0x010100A9AE4E978CEFA94B8DA9D30DFCF1B51B</vt:lpwstr>
  </property>
</Properties>
</file>