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410" r:id="rId5"/>
    <p:sldId id="256" r:id="rId6"/>
    <p:sldId id="288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6" r:id="rId15"/>
    <p:sldId id="374" r:id="rId16"/>
    <p:sldId id="375" r:id="rId17"/>
    <p:sldId id="377" r:id="rId18"/>
    <p:sldId id="379" r:id="rId19"/>
    <p:sldId id="381" r:id="rId20"/>
    <p:sldId id="382" r:id="rId21"/>
    <p:sldId id="409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6" r:id="rId45"/>
    <p:sldId id="405" r:id="rId46"/>
    <p:sldId id="407" r:id="rId47"/>
    <p:sldId id="40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nnezhil Selvamohan" initials="PS" lastIdx="1" clrIdx="0">
    <p:extLst>
      <p:ext uri="{19B8F6BF-5375-455C-9EA6-DF929625EA0E}">
        <p15:presenceInfo xmlns:p15="http://schemas.microsoft.com/office/powerpoint/2012/main" userId="Ponnezhil Selva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74083" autoAdjust="0"/>
  </p:normalViewPr>
  <p:slideViewPr>
    <p:cSldViewPr>
      <p:cViewPr varScale="1">
        <p:scale>
          <a:sx n="89" d="100"/>
          <a:sy n="89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A929F-1AAA-47B7-A269-906688CFF97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CDE7-37C0-48C3-863A-905835A2A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8BA7-C0FF-46D8-91FF-02C5475D13C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FBB7-4B6C-4B5C-AB82-AA7608E49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11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6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8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6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0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3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</a:t>
            </a:r>
            <a:endParaRPr lang="en-US" sz="1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7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1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2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3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9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7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4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2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8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Report confidence intervals in American Psychological Association (APA)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2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Report confidence intervals in American Psychological Association (APA) style.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250</a:t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also provides a free Microsoft Excel spreadsheet for computing and graphing many types of CIs, including those for effect sizes. We highly recommend Cumming’s book to readers wanting a greater understanding of CIs.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8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8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8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8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7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Describe the distinct purposes of significance testing, effect sizes, and confidence intervals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9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4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population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8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Identify correct and incorrect interpretations of confidence intervals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7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 confidence interval for a mean difference between a sample mean and a population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Describe the distinct purposes of significance testing, effect sizes, and confidence intervals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Explain the logic of confidence intervals</a:t>
            </a:r>
          </a:p>
          <a:p>
            <a:endParaRPr lang="en-US" dirty="0" smtClean="0"/>
          </a:p>
          <a:p>
            <a:r>
              <a:rPr lang="en-US" dirty="0" smtClean="0"/>
              <a:t>P.</a:t>
            </a:r>
            <a:r>
              <a:rPr lang="en-US" baseline="0" dirty="0" smtClean="0"/>
              <a:t> 244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values between these boundary values, including the boundary values themselves, are considered plausible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values for the population. While there are many different kinds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Explain the logic of confidence intervals</a:t>
            </a:r>
          </a:p>
          <a:p>
            <a:endParaRPr lang="en-US" dirty="0" smtClean="0"/>
          </a:p>
          <a:p>
            <a:r>
              <a:rPr lang="en-US" dirty="0" smtClean="0"/>
              <a:t>P.</a:t>
            </a:r>
            <a:r>
              <a:rPr lang="en-US" baseline="0" dirty="0" smtClean="0"/>
              <a:t> 244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values between these boundary values, including the boundary values themselves, are considered plausible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values for the population. While there are many different kinds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Explain the logic of confidence intervals</a:t>
            </a:r>
          </a:p>
          <a:p>
            <a:endParaRPr lang="en-US" dirty="0" smtClean="0"/>
          </a:p>
          <a:p>
            <a:r>
              <a:rPr lang="en-US" dirty="0" smtClean="0"/>
              <a:t>P.</a:t>
            </a:r>
            <a:r>
              <a:rPr lang="en-US" baseline="0" dirty="0" smtClean="0"/>
              <a:t> 244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values between these boundary values, including the boundary values themselves, are considered plausible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values for the population. While there are many different kinds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Explain the logic of confidence intervals</a:t>
            </a:r>
          </a:p>
          <a:p>
            <a:endParaRPr lang="en-US" dirty="0" smtClean="0"/>
          </a:p>
          <a:p>
            <a:r>
              <a:rPr lang="en-US" dirty="0" smtClean="0"/>
              <a:t>P.</a:t>
            </a:r>
            <a:r>
              <a:rPr lang="en-US" baseline="0" dirty="0" smtClean="0"/>
              <a:t> 244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values between these boundary values, including the boundary values themselves, are considered plausible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values for the population. While there are many different kinds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2133600"/>
            <a:ext cx="7318829" cy="14668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024" y="3886200"/>
            <a:ext cx="5898776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3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25146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81000"/>
            <a:ext cx="480060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76400"/>
            <a:ext cx="2514600" cy="3383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34000"/>
            <a:ext cx="7543800" cy="45720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" y="152400"/>
            <a:ext cx="7543800" cy="518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01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8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176587"/>
            <a:ext cx="6970713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6970713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47B4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0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7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0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1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30963"/>
            <a:ext cx="9144000" cy="427037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1430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2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65888"/>
            <a:ext cx="7162800" cy="365125"/>
          </a:xfrm>
        </p:spPr>
        <p:txBody>
          <a:bodyPr/>
          <a:lstStyle/>
          <a:p>
            <a:r>
              <a:rPr lang="en-IN" smtClean="0"/>
              <a:t>Carlson and Winquist, An Introduction to Statistics: An Active Learning Approach, 4e,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61125"/>
            <a:ext cx="609600" cy="365125"/>
          </a:xfrm>
        </p:spPr>
        <p:txBody>
          <a:bodyPr/>
          <a:lstStyle/>
          <a:p>
            <a:fld id="{57791E2C-D482-4158-8F4A-4C0B354751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the margin of error around the sample mean is determined by:</a:t>
            </a:r>
            <a:br>
              <a:rPr lang="en-US" dirty="0" smtClean="0"/>
            </a:br>
            <a:r>
              <a:rPr lang="en-US" dirty="0" smtClean="0"/>
              <a:t>factors: </a:t>
            </a:r>
          </a:p>
          <a:p>
            <a:pPr lvl="1"/>
            <a:r>
              <a:rPr lang="en-US" dirty="0" smtClean="0"/>
              <a:t>the expected amount of sampling error (</a:t>
            </a:r>
            <a:r>
              <a:rPr lang="en-US" i="1" dirty="0" smtClean="0"/>
              <a:t>SEM</a:t>
            </a:r>
            <a:r>
              <a:rPr lang="en-US" dirty="0" smtClean="0"/>
              <a:t>) and </a:t>
            </a:r>
          </a:p>
          <a:p>
            <a:pPr lvl="1"/>
            <a:r>
              <a:rPr lang="en-US" dirty="0" smtClean="0"/>
              <a:t>the specific level of confidence (usually either 95% or 99% confidence).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a Confidence Interval for a Population 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Compute a confidence interval for a population mean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More confidence requires a wider margin of error.</a:t>
            </a:r>
          </a:p>
          <a:p>
            <a:r>
              <a:rPr lang="en-US" smtClean="0"/>
              <a:t>When all other things are equal, if you want to be 99% confident in your estimate, your CI will need to be wider than if you only need 95% confidence.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the provost’s office surveyed 60 college students who took a healthy living class.</a:t>
            </a:r>
          </a:p>
          <a:p>
            <a:r>
              <a:rPr lang="en-US" dirty="0" smtClean="0"/>
              <a:t>The average number of minutes students who took the healthy living class exercised each week was </a:t>
            </a:r>
            <a:r>
              <a:rPr lang="en-US" i="1" dirty="0" smtClean="0"/>
              <a:t>M</a:t>
            </a:r>
            <a:r>
              <a:rPr lang="en-US" dirty="0" smtClean="0"/>
              <a:t> = 155.67 (</a:t>
            </a:r>
            <a:r>
              <a:rPr lang="en-US" i="1" dirty="0" smtClean="0"/>
              <a:t>SD</a:t>
            </a:r>
            <a:r>
              <a:rPr lang="en-US" dirty="0" smtClean="0"/>
              <a:t> = 20.85).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a Confidence Interval for a Population Mean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provost wants an estimate of what the mean exercise time of the entire population of students at the college would be if they took the healthy living class. </a:t>
            </a:r>
          </a:p>
          <a:p>
            <a:r>
              <a:rPr lang="en-US" dirty="0" smtClean="0"/>
              <a:t>The best estimate of this parameter is the mean of the sample that took the 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 smtClean="0"/>
              <a:t> namely, 155.67 min.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 95% CI to estimate this population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352800"/>
            <a:ext cx="60293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equations, you need</a:t>
            </a:r>
          </a:p>
          <a:p>
            <a:pPr lvl="1"/>
            <a:r>
              <a:rPr lang="en-US" dirty="0" smtClean="0"/>
              <a:t>The point estimate,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The correct critical value from the </a:t>
            </a:r>
            <a:r>
              <a:rPr lang="en-US" i="1" dirty="0" smtClean="0"/>
              <a:t>t</a:t>
            </a:r>
            <a:r>
              <a:rPr lang="en-US" dirty="0" smtClean="0"/>
              <a:t> table for the CI, called the </a:t>
            </a:r>
            <a:r>
              <a:rPr lang="en-US" i="1" dirty="0" err="1" smtClean="0"/>
              <a:t>t</a:t>
            </a:r>
            <a:r>
              <a:rPr lang="en-US" dirty="0" err="1" smtClean="0"/>
              <a:t>CI</a:t>
            </a:r>
            <a:endParaRPr lang="en-US" dirty="0" smtClean="0"/>
          </a:p>
          <a:p>
            <a:pPr lvl="1"/>
            <a:r>
              <a:rPr lang="en-US" dirty="0" smtClean="0"/>
              <a:t>The expected sampling error, </a:t>
            </a:r>
            <a:r>
              <a:rPr lang="en-US" i="1" dirty="0" smtClean="0"/>
              <a:t>SEM</a:t>
            </a:r>
            <a:r>
              <a:rPr lang="en-US" dirty="0" smtClean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 estimate comes from the sample mean (</a:t>
            </a:r>
            <a:r>
              <a:rPr lang="en-US" i="1" dirty="0" smtClean="0"/>
              <a:t>M</a:t>
            </a:r>
            <a:r>
              <a:rPr lang="en-US" dirty="0" smtClean="0"/>
              <a:t> = 155.67).</a:t>
            </a:r>
          </a:p>
          <a:p>
            <a:r>
              <a:rPr lang="en-US" dirty="0" smtClean="0"/>
              <a:t>The critical </a:t>
            </a:r>
            <a:r>
              <a:rPr lang="en-US" i="1" dirty="0" smtClean="0"/>
              <a:t>t</a:t>
            </a:r>
            <a:r>
              <a:rPr lang="en-US" dirty="0" smtClean="0"/>
              <a:t> score comes from the two-tailed .05 critical </a:t>
            </a:r>
            <a:r>
              <a:rPr lang="en-US" i="1" dirty="0" smtClean="0"/>
              <a:t>t</a:t>
            </a:r>
            <a:r>
              <a:rPr lang="en-US" dirty="0" smtClean="0"/>
              <a:t> table because we are computing a 95% CI.	</a:t>
            </a:r>
          </a:p>
          <a:p>
            <a:pPr lvl="1"/>
            <a:r>
              <a:rPr lang="en-US" i="1" dirty="0" err="1" smtClean="0"/>
              <a:t>df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dirty="0" smtClean="0"/>
              <a:t>1 = 60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 smtClean="0"/>
              <a:t> 1 = 59</a:t>
            </a:r>
          </a:p>
          <a:p>
            <a:pPr lvl="1"/>
            <a:r>
              <a:rPr lang="en-US" i="1" dirty="0" err="1" smtClean="0"/>
              <a:t>t</a:t>
            </a:r>
            <a:r>
              <a:rPr lang="en-US" dirty="0" err="1" smtClean="0"/>
              <a:t>CI</a:t>
            </a:r>
            <a:r>
              <a:rPr lang="en-US" dirty="0" smtClean="0"/>
              <a:t> = 2.001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8.2: Critical </a:t>
            </a:r>
            <a:r>
              <a:rPr lang="en-US" i="1" dirty="0" smtClean="0"/>
              <a:t>t</a:t>
            </a:r>
            <a:r>
              <a:rPr lang="en-US" dirty="0" smtClean="0"/>
              <a:t> Values for Desired CI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10" y="2633227"/>
            <a:ext cx="5475205" cy="18098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error of the mean, </a:t>
            </a:r>
            <a:r>
              <a:rPr lang="en-US" i="1" dirty="0" smtClean="0"/>
              <a:t>SEM</a:t>
            </a:r>
            <a:r>
              <a:rPr lang="en-US" dirty="0" smtClean="0"/>
              <a:t>s, is computed by dividing the sample standard deviation (20.85) by the square root of </a:t>
            </a:r>
            <a:r>
              <a:rPr lang="en-US" i="1" dirty="0" smtClean="0"/>
              <a:t>N</a:t>
            </a:r>
            <a:r>
              <a:rPr lang="en-US" dirty="0" smtClean="0"/>
              <a:t> (60).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5" y="3962400"/>
            <a:ext cx="2466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1825" y="4038600"/>
            <a:ext cx="1314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Statistics</a:t>
            </a:r>
            <a:br>
              <a:rPr lang="en-US" dirty="0" smtClean="0"/>
            </a:br>
            <a:r>
              <a:rPr lang="en-US" dirty="0" smtClean="0"/>
              <a:t>An Active Learning 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8: Estimation With Confidence Intervals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upper boundary of the 95% CI is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298" y="3048000"/>
            <a:ext cx="7362902" cy="222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lower boundary of the 95% CI is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048000"/>
            <a:ext cx="7543800" cy="217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a Confidence Interval for a Population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these computations, we should be 95% confident that the actual mean exercise time of the population of college students if they took the healthy living class would be between 150.29 and 161.05 min per week.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a Confidence Interval for a Mean Difference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Compute a confidence interval for a mean difference between a sample mean and a population mean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CI estimates the mean difference rather than the mean itself. </a:t>
            </a:r>
          </a:p>
          <a:p>
            <a:r>
              <a:rPr lang="en-US" dirty="0" smtClean="0"/>
              <a:t>For example, suppose policy makers wanted to know how much weekly exercise time would change in the population if the healthy living class was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Like all other CIs, this one is computed with a point estimate, an expected sampling error, and a </a:t>
            </a:r>
            <a:r>
              <a:rPr lang="en-US" i="1" dirty="0" err="1" smtClean="0"/>
              <a:t>t</a:t>
            </a:r>
            <a:r>
              <a:rPr lang="en-US" dirty="0" err="1" smtClean="0"/>
              <a:t>CI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point estimate, in this case, is the mean difference between the sample mean (</a:t>
            </a:r>
            <a:r>
              <a:rPr lang="en-US" i="1" dirty="0" smtClean="0"/>
              <a:t>M</a:t>
            </a:r>
            <a:r>
              <a:rPr lang="en-US" dirty="0" smtClean="0"/>
              <a:t> = 155.67) and the population mean (μ = 150).</a:t>
            </a:r>
          </a:p>
          <a:p>
            <a:r>
              <a:rPr lang="en-US" dirty="0" smtClean="0"/>
              <a:t>Mean difference = 155.67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 smtClean="0"/>
              <a:t> 150.0 = 5.67</a:t>
            </a:r>
          </a:p>
          <a:p>
            <a:r>
              <a:rPr lang="en-US" dirty="0" smtClean="0"/>
              <a:t>The expected sampling error (</a:t>
            </a:r>
            <a:r>
              <a:rPr lang="en-US" i="1" dirty="0" smtClean="0"/>
              <a:t>SEM</a:t>
            </a:r>
            <a:r>
              <a:rPr lang="en-US" dirty="0"/>
              <a:t>s</a:t>
            </a:r>
            <a:r>
              <a:rPr lang="en-US" dirty="0" smtClean="0"/>
              <a:t>) is the same as in the previous example (2.69).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954" y="1617785"/>
            <a:ext cx="7998058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17785"/>
            <a:ext cx="7848600" cy="274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these computations, we should be 95% confident that if the population of college students took the healthy living class, their exercise time would increase by between 0.29 and 11.05 minutes each week.</a:t>
            </a:r>
          </a:p>
          <a:p>
            <a:r>
              <a:rPr lang="en-US" dirty="0" smtClean="0"/>
              <a:t>Figure 8.1 illustrates the relative plausibility of each value in the CI.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Figure 8.1: Plausibility of CI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95" y="2291889"/>
            <a:ext cx="5340811" cy="2395511"/>
          </a:xfrm>
        </p:spPr>
      </p:pic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distinct purposes of significance testing, effect sizes, and confidence intervals</a:t>
            </a:r>
          </a:p>
          <a:p>
            <a:r>
              <a:rPr lang="en-US" dirty="0" smtClean="0"/>
              <a:t>Explain the logic of confidence intervals</a:t>
            </a:r>
          </a:p>
          <a:p>
            <a:r>
              <a:rPr lang="en-US" dirty="0" smtClean="0"/>
              <a:t>Compute a confidence interval for a population mean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should you conduct a CI for a mean difference after conducting a significance test because the CI helps you generalize your results to the population by identifying plausible population parameter values.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Computing Confidence Intervals for a Mean Difference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CI values become less plausible with increased distance from the point estimate.</a:t>
            </a:r>
          </a:p>
          <a:p>
            <a:r>
              <a:rPr lang="en-US" smtClean="0"/>
              <a:t>If a mean difference of zero is not between the upper and lower boundaries of the 95% CI for the mean difference, the sample mean of 155.67 and the population mean of 150 are significantly different from each other.</a:t>
            </a:r>
          </a:p>
          <a:p>
            <a:r>
              <a:rPr lang="en-US" smtClean="0"/>
              <a:t>In contrast, if you fail to reject the null, the 95% CI will always contain zero.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8.3: CI Types, Their Degrees of Freedom, and Specific Formulas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1" y="2153106"/>
            <a:ext cx="6343498" cy="2382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Reporting Confidence Intervals in APA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single-sample </a:t>
            </a:r>
            <a:r>
              <a:rPr lang="en-US" i="1" dirty="0" smtClean="0"/>
              <a:t>t</a:t>
            </a:r>
            <a:r>
              <a:rPr lang="en-US" dirty="0" smtClean="0"/>
              <a:t> test revealed that students who took the healthy living class exercised more weekly (</a:t>
            </a:r>
            <a:r>
              <a:rPr lang="en-US" i="1" dirty="0" smtClean="0"/>
              <a:t>M</a:t>
            </a:r>
            <a:r>
              <a:rPr lang="en-US" dirty="0" smtClean="0"/>
              <a:t> = 155.67, </a:t>
            </a:r>
            <a:r>
              <a:rPr lang="en-US" i="1" dirty="0" smtClean="0"/>
              <a:t>SD</a:t>
            </a:r>
            <a:r>
              <a:rPr lang="en-US" dirty="0" smtClean="0"/>
              <a:t> = 2.69), 95% CI [150.29, 161.05], than students in the population </a:t>
            </a:r>
            <a:r>
              <a:rPr lang="el-GR" dirty="0" smtClean="0"/>
              <a:t>(μ = 150), </a:t>
            </a:r>
            <a:r>
              <a:rPr lang="en-US" i="1" dirty="0" smtClean="0"/>
              <a:t>t</a:t>
            </a:r>
            <a:r>
              <a:rPr lang="en-US" dirty="0" smtClean="0"/>
              <a:t>(59) = 2.11, </a:t>
            </a:r>
            <a:r>
              <a:rPr lang="it-IT" i="1" dirty="0" smtClean="0"/>
              <a:t>p</a:t>
            </a:r>
            <a:r>
              <a:rPr lang="it-IT" dirty="0" smtClean="0"/>
              <a:t> = .04, </a:t>
            </a:r>
            <a:r>
              <a:rPr lang="it-IT" i="1" dirty="0" smtClean="0"/>
              <a:t>d</a:t>
            </a:r>
            <a:r>
              <a:rPr lang="it-IT" dirty="0" smtClean="0"/>
              <a:t> = .27, CI [0.29, 11.05].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Confidence Intervals for Effect Sizes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APA also recommends that CIs be reported for every effect size.</a:t>
            </a:r>
          </a:p>
          <a:p>
            <a:r>
              <a:rPr lang="en-US" smtClean="0"/>
              <a:t>These computations are complex and beyond the scope of this book. </a:t>
            </a:r>
          </a:p>
          <a:p>
            <a:r>
              <a:rPr lang="en-US" smtClean="0"/>
              <a:t>Cumming (2012) provides detailed discussions of CIs for effect sizes.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Interpretations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95% CI suggests that you can be 95% confident that the true population mean falls between the lower and upper boundaries, including the boundary values themselves.</a:t>
            </a:r>
          </a:p>
          <a:p>
            <a:pPr lvl="1"/>
            <a:r>
              <a:rPr lang="en-US" smtClean="0"/>
              <a:t>The boundaries identify a set of plausible values for the population parameter.</a:t>
            </a:r>
          </a:p>
          <a:p>
            <a:pPr lvl="1"/>
            <a:r>
              <a:rPr lang="en-US" smtClean="0"/>
              <a:t>Values outside of the upper and lower boundaries are interpreted as implausible.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Interpretations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Narrower CIs (i.e., those with smaller margins of error) provide more precise estimates.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Interpretations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recapture rate</a:t>
            </a:r>
          </a:p>
          <a:p>
            <a:pPr lvl="1"/>
            <a:r>
              <a:rPr lang="en-US" dirty="0" smtClean="0"/>
              <a:t>the probability that the point estimate of a study that is replicating a previous study will fall between the upper and lower boundaries of the previous study.</a:t>
            </a:r>
          </a:p>
          <a:p>
            <a:pPr lvl="1"/>
            <a:r>
              <a:rPr lang="en-US" dirty="0" smtClean="0"/>
              <a:t>A 95% CI has a .83 replication recapture rate.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Interpretations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computing a 95% CI for a mean difference, if zero is not plausible, a two-tailed .05 </a:t>
            </a:r>
            <a:r>
              <a:rPr lang="en-US" i="1" dirty="0" smtClean="0"/>
              <a:t>t</a:t>
            </a:r>
            <a:r>
              <a:rPr lang="en-US" dirty="0" smtClean="0"/>
              <a:t> test would find that the two means are significantly different. </a:t>
            </a:r>
          </a:p>
          <a:p>
            <a:r>
              <a:rPr lang="en-US" dirty="0" smtClean="0"/>
              <a:t>On the other hand, if zero is located between the upper and lower boundaries, the two means would not be significantly different.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8.2: Example of Zero Mean Difference Being (a) Plausible and (b) Implausible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3" y="1787049"/>
            <a:ext cx="6159094" cy="30684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a confidence interval for a mean difference between a sample mean and a population mean</a:t>
            </a:r>
          </a:p>
          <a:p>
            <a:r>
              <a:rPr lang="en-US" smtClean="0"/>
              <a:t>Report confidence intervals in American Psychological Association (APA) style</a:t>
            </a:r>
          </a:p>
          <a:p>
            <a:r>
              <a:rPr lang="en-US" smtClean="0"/>
              <a:t>Identify correct and incorrect interpretations of confidence intervals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SPSS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Learning Objective: Compute a confidence interval for a population mean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 for a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SPSS will compute a 95% or 99% CI for a mean through the Explore menu.</a:t>
            </a:r>
          </a:p>
          <a:p>
            <a:r>
              <a:rPr lang="en-US" smtClean="0"/>
              <a:t>Click on Analyze, Descriptive Statistics, and then Explore.</a:t>
            </a:r>
          </a:p>
          <a:p>
            <a:r>
              <a:rPr lang="en-US" smtClean="0"/>
              <a:t>Move the variable of interest (in this case, it is Exercise Minutes) into the Dependent List box.</a:t>
            </a:r>
          </a:p>
          <a:p>
            <a:r>
              <a:rPr lang="en-US" smtClean="0"/>
              <a:t>Click on the Statistics button.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 for a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Explore:Statistics box, select Descriptives and make sure the Confidence Interval for Mean is set at 95%.</a:t>
            </a:r>
          </a:p>
          <a:p>
            <a:r>
              <a:rPr lang="en-US" smtClean="0"/>
              <a:t>Click on the Continue button.</a:t>
            </a:r>
          </a:p>
          <a:p>
            <a:r>
              <a:rPr lang="en-US" smtClean="0"/>
              <a:t>Under Display, select Statistics.</a:t>
            </a:r>
          </a:p>
          <a:p>
            <a:r>
              <a:rPr lang="en-US" smtClean="0"/>
              <a:t>Click on the OK button to run the analysis.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8.3: Annotated SPSS Output for a 95% Confidence Interval for a Mean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6" y="1414461"/>
            <a:ext cx="4308348" cy="36478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CI for a Single-Sample Mean Difference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SPSS automatically computes 95% confidence intervals for mean differences every time you run a single-sample </a:t>
            </a:r>
            <a:r>
              <a:rPr lang="en-US" i="1" dirty="0" smtClean="0"/>
              <a:t>t</a:t>
            </a:r>
            <a:r>
              <a:rPr lang="en-US" dirty="0" smtClean="0"/>
              <a:t> test. </a:t>
            </a:r>
          </a:p>
          <a:p>
            <a:r>
              <a:rPr lang="en-US" dirty="0" smtClean="0"/>
              <a:t>You can click Options and change the confidence interval to 99%, if necessary.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Three Statistical Procedures With Three Distinct Purposes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Significance testing</a:t>
            </a:r>
          </a:p>
          <a:p>
            <a:pPr lvl="1"/>
            <a:r>
              <a:rPr lang="en-US" dirty="0" smtClean="0"/>
              <a:t>determines whether the observed difference was likely to be created by sampling error.</a:t>
            </a:r>
          </a:p>
          <a:p>
            <a:r>
              <a:rPr lang="en-US" dirty="0" smtClean="0"/>
              <a:t>Effect size</a:t>
            </a:r>
          </a:p>
          <a:p>
            <a:pPr lvl="1"/>
            <a:r>
              <a:rPr lang="en-US" dirty="0" smtClean="0"/>
              <a:t>helps a researcher to determine whether an effect is large enough to be useful.</a:t>
            </a:r>
          </a:p>
          <a:p>
            <a:r>
              <a:rPr lang="en-US" dirty="0" smtClean="0"/>
              <a:t>Confidence interval</a:t>
            </a:r>
          </a:p>
          <a:p>
            <a:pPr lvl="1"/>
            <a:r>
              <a:rPr lang="en-US" dirty="0" smtClean="0"/>
              <a:t>estimates a population parameter with a specific level of confidence and precision.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8.1: Statistical Procedures and Their Main Purposes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6" y="2494132"/>
            <a:ext cx="7662245" cy="19947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 provide a range of plausible values for a population parameter.</a:t>
            </a:r>
          </a:p>
          <a:p>
            <a:r>
              <a:rPr lang="en-US" dirty="0" smtClean="0"/>
              <a:t>Upper boundary</a:t>
            </a:r>
          </a:p>
          <a:p>
            <a:pPr lvl="1"/>
            <a:r>
              <a:rPr lang="en-US" dirty="0" smtClean="0"/>
              <a:t>is the largest plausible parameter value.</a:t>
            </a:r>
          </a:p>
          <a:p>
            <a:r>
              <a:rPr lang="en-US" dirty="0" smtClean="0"/>
              <a:t>Lower boundary</a:t>
            </a:r>
          </a:p>
          <a:p>
            <a:pPr lvl="1"/>
            <a:r>
              <a:rPr lang="en-US" dirty="0" smtClean="0"/>
              <a:t>Is the smallest plausible parameter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estimating a population mean, the point estimate </a:t>
            </a:r>
          </a:p>
          <a:p>
            <a:pPr lvl="1"/>
            <a:r>
              <a:rPr lang="en-US" dirty="0" smtClean="0"/>
              <a:t>is the sample mean, which is the single most plausible value for </a:t>
            </a:r>
            <a:r>
              <a:rPr lang="el-GR" dirty="0" smtClean="0"/>
              <a:t>μ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Margin of error </a:t>
            </a:r>
          </a:p>
          <a:p>
            <a:pPr lvl="1"/>
            <a:r>
              <a:rPr lang="en-US" dirty="0" smtClean="0"/>
              <a:t>determines the range of additional plausible values for that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 of Confidence Intervals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conceptual formulas for the upper and lower boundaries are:</a:t>
            </a:r>
          </a:p>
          <a:p>
            <a:pPr lvl="1"/>
            <a:r>
              <a:rPr lang="en-US" dirty="0" smtClean="0"/>
              <a:t>Upper boundary = Point estimate + Margin of error.</a:t>
            </a:r>
          </a:p>
          <a:p>
            <a:pPr lvl="1"/>
            <a:r>
              <a:rPr lang="en-US" dirty="0" smtClean="0"/>
              <a:t>Lower boundary = Point estimate − Margin of error.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E4E978CEFA94B8DA9D30DFCF1B51B" ma:contentTypeVersion="0" ma:contentTypeDescription="Create a new document." ma:contentTypeScope="" ma:versionID="9718d60a61096b6abcfb64ec4f1820a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F75BBF0-9C10-45CF-9C59-66B254DA9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2791F70-A4E6-4713-BB9C-D7F0E1FA2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56CBF6-5C47-44CD-B9A5-0B6F605893D6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3220</Words>
  <Application>Microsoft Office PowerPoint</Application>
  <PresentationFormat>On-screen Show (4:3)</PresentationFormat>
  <Paragraphs>319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1_Office Theme</vt:lpstr>
      <vt:lpstr>PowerPoint Presentation</vt:lpstr>
      <vt:lpstr>An Introduction to Statistics An Active Learning Approach</vt:lpstr>
      <vt:lpstr>Topics to Cover</vt:lpstr>
      <vt:lpstr>Topics to Cover</vt:lpstr>
      <vt:lpstr>Three Statistical Procedures With Three Distinct Purposes</vt:lpstr>
      <vt:lpstr>Table 8.1: Statistical Procedures and Their Main Purposes</vt:lpstr>
      <vt:lpstr>Logic of Confidence Intervals</vt:lpstr>
      <vt:lpstr>Logic of Confidence Intervals</vt:lpstr>
      <vt:lpstr>Logic of Confidence Intervals</vt:lpstr>
      <vt:lpstr>Logic of Confidence Intervals</vt:lpstr>
      <vt:lpstr>Computing a Confidence Interval for a Population Mean</vt:lpstr>
      <vt:lpstr>Logic of Confidence Intervals</vt:lpstr>
      <vt:lpstr>Computing a Confidence Interval for a Population Mean</vt:lpstr>
      <vt:lpstr>Computing a Confidence Interval for a Population Mean</vt:lpstr>
      <vt:lpstr>Computing a Confidence Interval for a Population Mean</vt:lpstr>
      <vt:lpstr>Computing a Confidence Interval for a Population Mean</vt:lpstr>
      <vt:lpstr>Computing a Confidence Interval for a Population Mean</vt:lpstr>
      <vt:lpstr>Table 8.2: Critical t Values for Desired CI</vt:lpstr>
      <vt:lpstr>Computing a Confidence Interval for a Population Mean</vt:lpstr>
      <vt:lpstr>Computing a Confidence Interval for a Population Mean</vt:lpstr>
      <vt:lpstr>Computing a Confidence Interval for a Population Mean</vt:lpstr>
      <vt:lpstr>Computing a Confidence Interval for a Population Mean</vt:lpstr>
      <vt:lpstr>Computing a Confidence Interval for a Mean Difference</vt:lpstr>
      <vt:lpstr>Computing Confidence Intervals for a Mean Difference</vt:lpstr>
      <vt:lpstr>Computing Confidence Intervals for a Mean Difference</vt:lpstr>
      <vt:lpstr>Computing Confidence Intervals for a Mean Difference</vt:lpstr>
      <vt:lpstr>Computing Confidence Intervals for a Mean Difference</vt:lpstr>
      <vt:lpstr>Computing Confidence Intervals for a Mean Difference</vt:lpstr>
      <vt:lpstr>Figure 8.1: Plausibility of CI Values</vt:lpstr>
      <vt:lpstr>Computing Confidence Intervals for a Mean Difference</vt:lpstr>
      <vt:lpstr>Computing Confidence Intervals for a Mean Difference</vt:lpstr>
      <vt:lpstr>Table 8.3: CI Types, Their Degrees of Freedom, and Specific Formulas</vt:lpstr>
      <vt:lpstr>Reporting Confidence Intervals in APA Style</vt:lpstr>
      <vt:lpstr>Confidence Intervals for Effect Sizes</vt:lpstr>
      <vt:lpstr>Interpretations of Confidence Intervals</vt:lpstr>
      <vt:lpstr>Interpretations of Confidence Intervals</vt:lpstr>
      <vt:lpstr>Interpretations of Confidence Intervals</vt:lpstr>
      <vt:lpstr>Interpretations of Confidence Intervals</vt:lpstr>
      <vt:lpstr>Figure 8.2: Example of Zero Mean Difference Being (a) Plausible and (b) Implausible</vt:lpstr>
      <vt:lpstr>SPSS</vt:lpstr>
      <vt:lpstr>CI for a Mean</vt:lpstr>
      <vt:lpstr>CI for a Mean</vt:lpstr>
      <vt:lpstr>Figure 8.3: Annotated SPSS Output for a 95% Confidence Interval for a Mean</vt:lpstr>
      <vt:lpstr>CI for a Single-Sample Mean Difference</vt:lpstr>
    </vt:vector>
  </TitlesOfParts>
  <Company>Sage Publications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Bierach, Katie</dc:creator>
  <cp:lastModifiedBy>Olson, Andrew</cp:lastModifiedBy>
  <cp:revision>544</cp:revision>
  <dcterms:created xsi:type="dcterms:W3CDTF">2015-04-30T00:02:08Z</dcterms:created>
  <dcterms:modified xsi:type="dcterms:W3CDTF">2017-04-21T17:33:06Z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0x010100A9AE4E978CEFA94B8DA9D30DFCF1B51B</vt:lpwstr>
  </property>
</Properties>
</file>