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handoutMasterIdLst>
    <p:handoutMasterId r:id="rId67"/>
  </p:handoutMasterIdLst>
  <p:sldIdLst>
    <p:sldId id="430" r:id="rId5"/>
    <p:sldId id="256" r:id="rId6"/>
    <p:sldId id="288" r:id="rId7"/>
    <p:sldId id="367" r:id="rId8"/>
    <p:sldId id="368" r:id="rId9"/>
    <p:sldId id="369" r:id="rId10"/>
    <p:sldId id="370" r:id="rId11"/>
    <p:sldId id="371" r:id="rId12"/>
    <p:sldId id="372" r:id="rId13"/>
    <p:sldId id="373" r:id="rId14"/>
    <p:sldId id="374" r:id="rId15"/>
    <p:sldId id="375" r:id="rId16"/>
    <p:sldId id="376" r:id="rId17"/>
    <p:sldId id="398" r:id="rId18"/>
    <p:sldId id="379" r:id="rId19"/>
    <p:sldId id="380" r:id="rId20"/>
    <p:sldId id="381" r:id="rId21"/>
    <p:sldId id="399" r:id="rId22"/>
    <p:sldId id="382" r:id="rId23"/>
    <p:sldId id="383" r:id="rId24"/>
    <p:sldId id="385" r:id="rId25"/>
    <p:sldId id="386" r:id="rId26"/>
    <p:sldId id="401" r:id="rId27"/>
    <p:sldId id="387" r:id="rId28"/>
    <p:sldId id="388" r:id="rId29"/>
    <p:sldId id="400" r:id="rId30"/>
    <p:sldId id="389" r:id="rId31"/>
    <p:sldId id="390" r:id="rId32"/>
    <p:sldId id="402" r:id="rId33"/>
    <p:sldId id="392" r:id="rId34"/>
    <p:sldId id="394" r:id="rId35"/>
    <p:sldId id="403" r:id="rId36"/>
    <p:sldId id="395" r:id="rId37"/>
    <p:sldId id="396" r:id="rId38"/>
    <p:sldId id="397"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20" r:id="rId54"/>
    <p:sldId id="418" r:id="rId55"/>
    <p:sldId id="419" r:id="rId56"/>
    <p:sldId id="421" r:id="rId57"/>
    <p:sldId id="422" r:id="rId58"/>
    <p:sldId id="427" r:id="rId59"/>
    <p:sldId id="428" r:id="rId60"/>
    <p:sldId id="423" r:id="rId61"/>
    <p:sldId id="429" r:id="rId62"/>
    <p:sldId id="424" r:id="rId63"/>
    <p:sldId id="425" r:id="rId64"/>
    <p:sldId id="42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79354" autoAdjust="0"/>
  </p:normalViewPr>
  <p:slideViewPr>
    <p:cSldViewPr>
      <p:cViewPr varScale="1">
        <p:scale>
          <a:sx n="95" d="100"/>
          <a:sy n="95" d="100"/>
        </p:scale>
        <p:origin x="2088"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3012999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4058480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2930282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64840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238191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251307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1662929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1518701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261167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197195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a:t>
            </a:fld>
            <a:endParaRPr lang="en-US"/>
          </a:p>
        </p:txBody>
      </p:sp>
    </p:spTree>
    <p:extLst>
      <p:ext uri="{BB962C8B-B14F-4D97-AF65-F5344CB8AC3E}">
        <p14:creationId xmlns:p14="http://schemas.microsoft.com/office/powerpoint/2010/main" val="4261541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847796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degrees of freedom and define the critical region for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397183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degrees of freedom and define the critical region for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132823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423143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smtClean="0"/>
              <a:t/>
            </a:r>
            <a:br>
              <a:rPr lang="en-US"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453159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318421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1296929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2884156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4204020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55140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a:t>
            </a:fld>
            <a:endParaRPr lang="en-US"/>
          </a:p>
        </p:txBody>
      </p:sp>
    </p:spTree>
    <p:extLst>
      <p:ext uri="{BB962C8B-B14F-4D97-AF65-F5344CB8AC3E}">
        <p14:creationId xmlns:p14="http://schemas.microsoft.com/office/powerpoint/2010/main" val="3882544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1035774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the null hypothesis</a:t>
            </a:r>
          </a:p>
          <a:p>
            <a:endParaRPr lang="en-US" sz="1200" kern="1200" dirty="0" smtClean="0">
              <a:solidFill>
                <a:schemeClr val="tx1"/>
              </a:solidFill>
              <a:latin typeface="+mn-lt"/>
              <a:ea typeface="+mn-ea"/>
              <a:cs typeface="+mn-cs"/>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1124916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 and interpret it</a:t>
            </a:r>
            <a:r>
              <a:rPr lang="en-US" dirty="0" smtClean="0"/>
              <a:t/>
            </a:r>
            <a:br>
              <a:rPr lang="en-US" dirty="0" smtClean="0"/>
            </a:br>
            <a:r>
              <a:rPr lang="en-US" dirty="0" smtClean="0"/>
              <a:t/>
            </a:r>
            <a:br>
              <a:rPr lang="en-US" dirty="0" smtClean="0"/>
            </a:br>
            <a:r>
              <a:rPr lang="en-US" sz="1200" kern="1200" dirty="0" smtClean="0">
                <a:solidFill>
                  <a:schemeClr val="tx1"/>
                </a:solidFill>
                <a:latin typeface="+mn-lt"/>
                <a:ea typeface="+mn-ea"/>
                <a:cs typeface="+mn-cs"/>
              </a:rPr>
              <a:t>p. 279</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Many researchers use this formula for computing </a:t>
            </a:r>
            <a:r>
              <a:rPr lang="en-US" sz="1200" i="1" kern="1200" baseline="0" dirty="0" smtClean="0">
                <a:solidFill>
                  <a:schemeClr val="tx1"/>
                </a:solidFill>
                <a:latin typeface="+mn-lt"/>
                <a:ea typeface="+mn-ea"/>
                <a:cs typeface="+mn-cs"/>
              </a:rPr>
              <a:t>d</a:t>
            </a:r>
            <a:r>
              <a:rPr lang="en-US" sz="1200" i="0" kern="1200" baseline="0" dirty="0" smtClean="0">
                <a:solidFill>
                  <a:schemeClr val="tx1"/>
                </a:solidFill>
                <a:latin typeface="+mn-lt"/>
                <a:ea typeface="+mn-ea"/>
                <a:cs typeface="+mn-cs"/>
              </a:rPr>
              <a:t>, but there are other options. For example, Cumming (2012)</a:t>
            </a:r>
          </a:p>
          <a:p>
            <a:r>
              <a:rPr lang="en-US" sz="1200" i="0" kern="1200" baseline="0" dirty="0" smtClean="0">
                <a:solidFill>
                  <a:schemeClr val="tx1"/>
                </a:solidFill>
                <a:latin typeface="+mn-lt"/>
                <a:ea typeface="+mn-ea"/>
                <a:cs typeface="+mn-cs"/>
              </a:rPr>
              <a:t>recommends dividing the mean of the differences scores by the average of the </a:t>
            </a:r>
            <a:r>
              <a:rPr lang="en-US" sz="1200" kern="1200" baseline="0" dirty="0" smtClean="0">
                <a:solidFill>
                  <a:schemeClr val="tx1"/>
                </a:solidFill>
                <a:latin typeface="+mn-lt"/>
                <a:ea typeface="+mn-ea"/>
                <a:cs typeface="+mn-cs"/>
              </a:rPr>
              <a:t>standard deviations rather than the</a:t>
            </a:r>
          </a:p>
          <a:p>
            <a:r>
              <a:rPr lang="en-US" sz="1200" kern="1200" baseline="0" dirty="0" smtClean="0">
                <a:solidFill>
                  <a:schemeClr val="tx1"/>
                </a:solidFill>
                <a:latin typeface="+mn-lt"/>
                <a:ea typeface="+mn-ea"/>
                <a:cs typeface="+mn-cs"/>
              </a:rPr>
              <a:t>standard deviation of the difference scores. Either calculation is acceptable as long as you tell the reader how you</a:t>
            </a:r>
          </a:p>
          <a:p>
            <a:r>
              <a:rPr lang="en-US" sz="1200" kern="1200" baseline="0" dirty="0" smtClean="0">
                <a:solidFill>
                  <a:schemeClr val="tx1"/>
                </a:solidFill>
                <a:latin typeface="+mn-lt"/>
                <a:ea typeface="+mn-ea"/>
                <a:cs typeface="+mn-cs"/>
              </a:rPr>
              <a:t>computed the effect size. In this book, we are always using the same calculation, and so we do not say repeatedly</a:t>
            </a:r>
          </a:p>
          <a:p>
            <a:r>
              <a:rPr lang="en-US" sz="1200" kern="1200" baseline="0" dirty="0" smtClean="0">
                <a:solidFill>
                  <a:schemeClr val="tx1"/>
                </a:solidFill>
                <a:latin typeface="+mn-lt"/>
                <a:ea typeface="+mn-ea"/>
                <a:cs typeface="+mn-cs"/>
              </a:rPr>
              <a:t>how it was done, but when you present data, you should state how </a:t>
            </a:r>
            <a:r>
              <a:rPr lang="en-US" sz="1200" i="1" kern="1200" baseline="0" dirty="0" smtClean="0">
                <a:solidFill>
                  <a:schemeClr val="tx1"/>
                </a:solidFill>
                <a:latin typeface="+mn-lt"/>
                <a:ea typeface="+mn-ea"/>
                <a:cs typeface="+mn-cs"/>
              </a:rPr>
              <a:t>d </a:t>
            </a:r>
            <a:r>
              <a:rPr lang="en-US" sz="1200" i="0" kern="1200" baseline="0" dirty="0" smtClean="0">
                <a:solidFill>
                  <a:schemeClr val="tx1"/>
                </a:solidFill>
                <a:latin typeface="+mn-lt"/>
                <a:ea typeface="+mn-ea"/>
                <a:cs typeface="+mn-cs"/>
              </a:rPr>
              <a:t>was calculated.</a:t>
            </a:r>
            <a:r>
              <a:rPr lang="en-US" sz="1200" i="0" kern="1200" dirty="0" smtClean="0">
                <a:solidFill>
                  <a:schemeClr val="tx1"/>
                </a:solidFill>
                <a:latin typeface="+mn-lt"/>
                <a:ea typeface="+mn-ea"/>
                <a:cs typeface="+mn-cs"/>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2496216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 and interpret it</a:t>
            </a:r>
          </a:p>
          <a:p>
            <a:endParaRPr lang="en-US" sz="1200" kern="1200" dirty="0" smtClean="0">
              <a:solidFill>
                <a:schemeClr val="tx1"/>
              </a:solidFill>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1441509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4023709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3809258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1462590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1357648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p>
          <a:p>
            <a:endParaRPr lang="en-US" dirty="0" smtClean="0"/>
          </a:p>
          <a:p>
            <a:r>
              <a:rPr lang="en-US" dirty="0" smtClean="0"/>
              <a:t>Recall the three assumptions for a Related samples </a:t>
            </a:r>
            <a:r>
              <a:rPr lang="en-US" i="1" dirty="0" smtClean="0"/>
              <a:t>t</a:t>
            </a:r>
            <a:r>
              <a:rPr lang="en-US" i="1" baseline="0" dirty="0" smtClean="0"/>
              <a:t> </a:t>
            </a:r>
            <a:r>
              <a:rPr lang="en-US" i="0" baseline="0" dirty="0" smtClean="0"/>
              <a:t>test are:</a:t>
            </a:r>
          </a:p>
          <a:p>
            <a:r>
              <a:rPr lang="en-US" dirty="0" smtClean="0"/>
              <a:t/>
            </a:r>
            <a:br>
              <a:rPr lang="en-US" dirty="0" smtClean="0"/>
            </a:br>
            <a:r>
              <a:rPr lang="en-US" dirty="0" smtClean="0"/>
              <a:t>-Independence of Data Assumption</a:t>
            </a:r>
          </a:p>
          <a:p>
            <a:r>
              <a:rPr lang="en-US" dirty="0" smtClean="0"/>
              <a:t>-Appropriate Measurement of Variables Assumption </a:t>
            </a:r>
          </a:p>
          <a:p>
            <a:r>
              <a:rPr lang="en-US" dirty="0" smtClean="0"/>
              <a:t>-Normality Assumption </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2421465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45399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a:t>
            </a:fld>
            <a:endParaRPr lang="en-US"/>
          </a:p>
        </p:txBody>
      </p:sp>
    </p:spTree>
    <p:extLst>
      <p:ext uri="{BB962C8B-B14F-4D97-AF65-F5344CB8AC3E}">
        <p14:creationId xmlns:p14="http://schemas.microsoft.com/office/powerpoint/2010/main" val="3587450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3934153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3640629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degrees of freedom and define the critical region for one- and two-tailed 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371670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smtClean="0"/>
              <a:t/>
            </a:r>
            <a:br>
              <a:rPr lang="en-US"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32900829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605124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289317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282</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This value of .543 is the typical expected sampling error. It is the size of the anxiety difference between</a:t>
            </a:r>
          </a:p>
          <a:p>
            <a:r>
              <a:rPr lang="en-US" sz="1200" kern="1200" baseline="0" dirty="0" smtClean="0">
                <a:solidFill>
                  <a:schemeClr val="tx1"/>
                </a:solidFill>
                <a:latin typeface="+mn-lt"/>
                <a:ea typeface="+mn-ea"/>
                <a:cs typeface="+mn-cs"/>
              </a:rPr>
              <a:t>the After Drug and Before Drug means that is expected due to sampling error.</a:t>
            </a:r>
            <a:r>
              <a:rPr lang="en-US" sz="120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3485759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25622363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the null hypothesis</a:t>
            </a:r>
          </a:p>
          <a:p>
            <a:endParaRPr lang="en-US" sz="1200" kern="1200" dirty="0" smtClean="0">
              <a:solidFill>
                <a:schemeClr val="tx1"/>
              </a:solidFill>
              <a:latin typeface="+mn-lt"/>
              <a:ea typeface="+mn-ea"/>
              <a:cs typeface="+mn-cs"/>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1916749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 and interpret it</a:t>
            </a:r>
            <a:r>
              <a:rPr lang="en-US" dirty="0" smtClean="0"/>
              <a:t/>
            </a:r>
            <a:br>
              <a:rPr lang="en-US" dirty="0" smtClean="0"/>
            </a:br>
            <a:r>
              <a:rPr lang="en-US" dirty="0" smtClean="0"/>
              <a:t/>
            </a:r>
            <a:br>
              <a:rPr lang="en-US" dirty="0" smtClean="0"/>
            </a:br>
            <a:r>
              <a:rPr lang="en-US" sz="1200" kern="1200" dirty="0" smtClean="0">
                <a:solidFill>
                  <a:schemeClr val="tx1"/>
                </a:solidFill>
                <a:latin typeface="+mn-lt"/>
                <a:ea typeface="+mn-ea"/>
                <a:cs typeface="+mn-cs"/>
              </a:rPr>
              <a:t>p. 279</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Many researchers use this formula for computing </a:t>
            </a:r>
            <a:r>
              <a:rPr lang="en-US" sz="1200" i="1" kern="1200" baseline="0" dirty="0" smtClean="0">
                <a:solidFill>
                  <a:schemeClr val="tx1"/>
                </a:solidFill>
                <a:latin typeface="+mn-lt"/>
                <a:ea typeface="+mn-ea"/>
                <a:cs typeface="+mn-cs"/>
              </a:rPr>
              <a:t>d</a:t>
            </a:r>
            <a:r>
              <a:rPr lang="en-US" sz="1200" i="0" kern="1200" baseline="0" dirty="0" smtClean="0">
                <a:solidFill>
                  <a:schemeClr val="tx1"/>
                </a:solidFill>
                <a:latin typeface="+mn-lt"/>
                <a:ea typeface="+mn-ea"/>
                <a:cs typeface="+mn-cs"/>
              </a:rPr>
              <a:t>, but there are other options. For example, Cumming (2012)</a:t>
            </a:r>
          </a:p>
          <a:p>
            <a:r>
              <a:rPr lang="en-US" sz="1200" i="0" kern="1200" baseline="0" dirty="0" smtClean="0">
                <a:solidFill>
                  <a:schemeClr val="tx1"/>
                </a:solidFill>
                <a:latin typeface="+mn-lt"/>
                <a:ea typeface="+mn-ea"/>
                <a:cs typeface="+mn-cs"/>
              </a:rPr>
              <a:t>recommends dividing the mean of the differences scores by the average of the </a:t>
            </a:r>
            <a:r>
              <a:rPr lang="en-US" sz="1200" kern="1200" baseline="0" dirty="0" smtClean="0">
                <a:solidFill>
                  <a:schemeClr val="tx1"/>
                </a:solidFill>
                <a:latin typeface="+mn-lt"/>
                <a:ea typeface="+mn-ea"/>
                <a:cs typeface="+mn-cs"/>
              </a:rPr>
              <a:t>standard deviations rather than the</a:t>
            </a:r>
          </a:p>
          <a:p>
            <a:r>
              <a:rPr lang="en-US" sz="1200" kern="1200" baseline="0" dirty="0" smtClean="0">
                <a:solidFill>
                  <a:schemeClr val="tx1"/>
                </a:solidFill>
                <a:latin typeface="+mn-lt"/>
                <a:ea typeface="+mn-ea"/>
                <a:cs typeface="+mn-cs"/>
              </a:rPr>
              <a:t>standard deviation of the difference scores. Either calculation is acceptable as long as you tell the reader how you</a:t>
            </a:r>
          </a:p>
          <a:p>
            <a:r>
              <a:rPr lang="en-US" sz="1200" kern="1200" baseline="0" dirty="0" smtClean="0">
                <a:solidFill>
                  <a:schemeClr val="tx1"/>
                </a:solidFill>
                <a:latin typeface="+mn-lt"/>
                <a:ea typeface="+mn-ea"/>
                <a:cs typeface="+mn-cs"/>
              </a:rPr>
              <a:t>computed the effect size. In this book, we are always using the same calculation, and so we do not say repeatedly</a:t>
            </a:r>
          </a:p>
          <a:p>
            <a:r>
              <a:rPr lang="en-US" sz="1200" kern="1200" baseline="0" dirty="0" smtClean="0">
                <a:solidFill>
                  <a:schemeClr val="tx1"/>
                </a:solidFill>
                <a:latin typeface="+mn-lt"/>
                <a:ea typeface="+mn-ea"/>
                <a:cs typeface="+mn-cs"/>
              </a:rPr>
              <a:t>how it was done, but when you present data, you should state how </a:t>
            </a:r>
            <a:r>
              <a:rPr lang="en-US" sz="1200" i="1" kern="1200" baseline="0" dirty="0" smtClean="0">
                <a:solidFill>
                  <a:schemeClr val="tx1"/>
                </a:solidFill>
                <a:latin typeface="+mn-lt"/>
                <a:ea typeface="+mn-ea"/>
                <a:cs typeface="+mn-cs"/>
              </a:rPr>
              <a:t>d </a:t>
            </a:r>
            <a:r>
              <a:rPr lang="en-US" sz="1200" i="0" kern="1200" baseline="0" dirty="0" smtClean="0">
                <a:solidFill>
                  <a:schemeClr val="tx1"/>
                </a:solidFill>
                <a:latin typeface="+mn-lt"/>
                <a:ea typeface="+mn-ea"/>
                <a:cs typeface="+mn-cs"/>
              </a:rPr>
              <a:t>was calculated.</a:t>
            </a:r>
            <a:r>
              <a:rPr lang="en-US" sz="1200" i="0" kern="1200" dirty="0" smtClean="0">
                <a:solidFill>
                  <a:schemeClr val="tx1"/>
                </a:solidFill>
                <a:latin typeface="+mn-lt"/>
                <a:ea typeface="+mn-ea"/>
                <a:cs typeface="+mn-cs"/>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89352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3527428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 and interpret it</a:t>
            </a:r>
          </a:p>
          <a:p>
            <a:endParaRPr lang="en-US" sz="1200" kern="1200" dirty="0" smtClean="0">
              <a:solidFill>
                <a:schemeClr val="tx1"/>
              </a:solidFill>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1305883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3266876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284</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t>
            </a:r>
            <a:r>
              <a:rPr lang="en-US" sz="1200" kern="1200" baseline="0" dirty="0" smtClean="0">
                <a:solidFill>
                  <a:schemeClr val="tx1"/>
                </a:solidFill>
                <a:latin typeface="+mn-lt"/>
                <a:ea typeface="+mn-ea"/>
                <a:cs typeface="+mn-cs"/>
              </a:rPr>
              <a:t>In this study, the significance test indicates that something other than sampling error probably created the observed reduction in anxiety. Therefore, it may be tempting to conclude that the drug caused the reduction, but there is at least one other potential cause. In this pre–post design, participants’ anxiety scores were measured before and after taking the drug; these measurements were separated by 1 month. One possible explanation is that people naturally get better with the passage of time. Participants might have gotten better without any treatment. Therefore, the passage of time is a </a:t>
            </a:r>
            <a:r>
              <a:rPr lang="en-US" sz="1200" i="1" kern="1200" baseline="0" dirty="0" smtClean="0">
                <a:solidFill>
                  <a:schemeClr val="tx1"/>
                </a:solidFill>
                <a:latin typeface="+mn-lt"/>
                <a:ea typeface="+mn-ea"/>
                <a:cs typeface="+mn-cs"/>
              </a:rPr>
              <a:t>confound in this </a:t>
            </a:r>
            <a:r>
              <a:rPr lang="en-US" sz="1200" kern="1200" baseline="0" dirty="0" smtClean="0">
                <a:solidFill>
                  <a:schemeClr val="tx1"/>
                </a:solidFill>
                <a:latin typeface="+mn-lt"/>
                <a:ea typeface="+mn-ea"/>
                <a:cs typeface="+mn-cs"/>
              </a:rPr>
              <a:t>study. It is also correct to say that the passage of time and the drug treatment are </a:t>
            </a:r>
            <a:r>
              <a:rPr lang="en-US" sz="1200" i="1" kern="1200" baseline="0" dirty="0" smtClean="0">
                <a:solidFill>
                  <a:schemeClr val="tx1"/>
                </a:solidFill>
                <a:latin typeface="+mn-lt"/>
                <a:ea typeface="+mn-ea"/>
                <a:cs typeface="+mn-cs"/>
              </a:rPr>
              <a:t>confounded in this </a:t>
            </a:r>
            <a:r>
              <a:rPr lang="en-US" sz="1200" kern="1200" baseline="0" dirty="0" smtClean="0">
                <a:solidFill>
                  <a:schemeClr val="tx1"/>
                </a:solidFill>
                <a:latin typeface="+mn-lt"/>
                <a:ea typeface="+mn-ea"/>
                <a:cs typeface="+mn-cs"/>
              </a:rPr>
              <a:t>study because it is impossible to know whether the passage of time, the drug, or some combination of both caused the reduction in anxiety. The lesson here is that you must consider potential confounding variables carefully before you interpret </a:t>
            </a:r>
            <a:r>
              <a:rPr lang="en-US" sz="1200" i="1" kern="1200" baseline="0" dirty="0" smtClean="0">
                <a:solidFill>
                  <a:schemeClr val="tx1"/>
                </a:solidFill>
                <a:latin typeface="+mn-lt"/>
                <a:ea typeface="+mn-ea"/>
                <a:cs typeface="+mn-cs"/>
              </a:rPr>
              <a:t>any statistical result.</a:t>
            </a:r>
            <a:r>
              <a:rPr lang="en-US" dirty="0" smtClean="0"/>
              <a: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42682167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Interpret the SPSS output for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28725326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12181298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37567837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33147187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6015603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3922057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by hand (using a calculator) and using SPSS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60</a:t>
            </a:fld>
            <a:endParaRPr lang="en-US"/>
          </a:p>
        </p:txBody>
      </p:sp>
    </p:spTree>
    <p:extLst>
      <p:ext uri="{BB962C8B-B14F-4D97-AF65-F5344CB8AC3E}">
        <p14:creationId xmlns:p14="http://schemas.microsoft.com/office/powerpoint/2010/main" val="841911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220169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SPSS output for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61</a:t>
            </a:fld>
            <a:endParaRPr lang="en-US"/>
          </a:p>
        </p:txBody>
      </p:sp>
    </p:spTree>
    <p:extLst>
      <p:ext uri="{BB962C8B-B14F-4D97-AF65-F5344CB8AC3E}">
        <p14:creationId xmlns:p14="http://schemas.microsoft.com/office/powerpoint/2010/main" val="13502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179611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3613580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a related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should be used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413756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902267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1005988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5343502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70858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723650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640667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7332440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4271431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8811678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6080338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20376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878335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262296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Logic of the Single-Sample and 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normAutofit lnSpcReduction="10000"/>
          </a:bodyPr>
          <a:lstStyle/>
          <a:p>
            <a:r>
              <a:rPr lang="en-US" dirty="0" smtClean="0"/>
              <a:t>The numerator of the single-sample </a:t>
            </a:r>
            <a:r>
              <a:rPr lang="en-US" i="1" dirty="0" smtClean="0"/>
              <a:t>t</a:t>
            </a:r>
            <a:r>
              <a:rPr lang="en-US" dirty="0" smtClean="0"/>
              <a:t> test compares a sample mean (</a:t>
            </a:r>
            <a:r>
              <a:rPr lang="en-US" i="1" dirty="0" smtClean="0"/>
              <a:t>M</a:t>
            </a:r>
            <a:r>
              <a:rPr lang="en-US" dirty="0" smtClean="0"/>
              <a:t>) with an expected value if the null hypothesis were true (μ). </a:t>
            </a:r>
          </a:p>
          <a:p>
            <a:r>
              <a:rPr lang="en-US" dirty="0" smtClean="0"/>
              <a:t>The numerator of the related samples </a:t>
            </a:r>
            <a:r>
              <a:rPr lang="en-US" i="1" dirty="0" smtClean="0"/>
              <a:t>t</a:t>
            </a:r>
            <a:r>
              <a:rPr lang="en-US" dirty="0" smtClean="0"/>
              <a:t> test compares the mean difference between two sample means (</a:t>
            </a:r>
            <a:r>
              <a:rPr lang="en-US" i="1" dirty="0" smtClean="0"/>
              <a:t>MD</a:t>
            </a:r>
            <a:r>
              <a:rPr lang="en-US" dirty="0" smtClean="0"/>
              <a:t>; the </a:t>
            </a:r>
            <a:r>
              <a:rPr lang="en-US" i="1" dirty="0" smtClean="0"/>
              <a:t>D</a:t>
            </a:r>
            <a:r>
              <a:rPr lang="en-US" dirty="0" smtClean="0"/>
              <a:t> stands for difference) with the mean difference expected if the null is true (</a:t>
            </a:r>
            <a:r>
              <a:rPr lang="en-US" dirty="0" err="1" smtClean="0"/>
              <a:t>μ</a:t>
            </a:r>
            <a:r>
              <a:rPr lang="en-US" i="1" dirty="0" err="1" smtClean="0"/>
              <a:t>D</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Logic of the Single-Sample and 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lstStyle/>
          <a:p>
            <a:r>
              <a:rPr lang="en-US" dirty="0" smtClean="0"/>
              <a:t>Researchers typically test to see if the observed difference is significantly different from 0. </a:t>
            </a:r>
          </a:p>
          <a:p>
            <a:r>
              <a:rPr lang="en-US" dirty="0" smtClean="0"/>
              <a:t>In this book, we will always use </a:t>
            </a:r>
            <a:r>
              <a:rPr lang="en-US" dirty="0" err="1" smtClean="0"/>
              <a:t>μ</a:t>
            </a:r>
            <a:r>
              <a:rPr lang="en-US" i="1" dirty="0" err="1" smtClean="0"/>
              <a:t>D</a:t>
            </a:r>
            <a:r>
              <a:rPr lang="en-US" dirty="0" smtClean="0"/>
              <a:t> = 0.</a:t>
            </a:r>
          </a:p>
          <a:p>
            <a:r>
              <a:rPr lang="en-US" dirty="0" smtClean="0"/>
              <a:t>This simplifies the formula to: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pic>
        <p:nvPicPr>
          <p:cNvPr id="2050" name="Picture 2"/>
          <p:cNvPicPr>
            <a:picLocks noChangeAspect="1" noChangeArrowheads="1"/>
          </p:cNvPicPr>
          <p:nvPr/>
        </p:nvPicPr>
        <p:blipFill>
          <a:blip r:embed="rId3"/>
          <a:srcRect/>
          <a:stretch>
            <a:fillRect/>
          </a:stretch>
        </p:blipFill>
        <p:spPr bwMode="auto">
          <a:xfrm>
            <a:off x="2667000" y="4724400"/>
            <a:ext cx="4552950" cy="1162050"/>
          </a:xfrm>
          <a:prstGeom prst="rect">
            <a:avLst/>
          </a:prstGeom>
          <a:noFill/>
          <a:ln w="9525">
            <a:noFill/>
            <a:miter lim="800000"/>
            <a:headEnd/>
            <a:tailEnd/>
          </a:ln>
          <a:effectLst/>
        </p:spPr>
      </p:pic>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Samples </a:t>
            </a:r>
            <a:r>
              <a:rPr lang="en-US" i="1" dirty="0" smtClean="0"/>
              <a:t>t</a:t>
            </a:r>
            <a:r>
              <a:rPr lang="en-US" dirty="0" smtClean="0"/>
              <a:t> (Two-Tailed) Example</a:t>
            </a:r>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Related Samples </a:t>
            </a:r>
            <a:r>
              <a:rPr lang="en-US" i="1" dirty="0" smtClean="0"/>
              <a:t>t</a:t>
            </a:r>
            <a:r>
              <a:rPr lang="en-US" dirty="0" smtClean="0"/>
              <a:t> (Two-Tailed) Example</a:t>
            </a:r>
          </a:p>
        </p:txBody>
      </p:sp>
      <p:sp>
        <p:nvSpPr>
          <p:cNvPr id="7" name="Content Placeholder 6"/>
          <p:cNvSpPr>
            <a:spLocks noGrp="1"/>
          </p:cNvSpPr>
          <p:nvPr>
            <p:ph idx="1"/>
          </p:nvPr>
        </p:nvSpPr>
        <p:spPr/>
        <p:txBody>
          <a:bodyPr/>
          <a:lstStyle/>
          <a:p>
            <a:r>
              <a:rPr lang="en-US" dirty="0" smtClean="0"/>
              <a:t>A clinical researcher wants to determine whether a new drug for treating anxiety has side effects that change cholesterol levels.</a:t>
            </a:r>
          </a:p>
          <a:p>
            <a:r>
              <a:rPr lang="en-US" dirty="0" smtClean="0"/>
              <a:t>Cholesterol levels are normally distributed and measured on an interval/ratio scale.</a:t>
            </a:r>
          </a:p>
          <a:p>
            <a:r>
              <a:rPr lang="en-US" dirty="0" smtClean="0"/>
              <a:t>Six pairs of people are matched on their preexisting cholesterol levels.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Related Samples </a:t>
            </a:r>
            <a:r>
              <a:rPr lang="en-US" i="1" dirty="0" smtClean="0"/>
              <a:t>t</a:t>
            </a:r>
            <a:r>
              <a:rPr lang="en-US" dirty="0" smtClean="0"/>
              <a:t> (Two-Tailed) Example</a:t>
            </a:r>
          </a:p>
        </p:txBody>
      </p:sp>
      <p:sp>
        <p:nvSpPr>
          <p:cNvPr id="7" name="Content Placeholder 6"/>
          <p:cNvSpPr>
            <a:spLocks noGrp="1"/>
          </p:cNvSpPr>
          <p:nvPr>
            <p:ph idx="1"/>
          </p:nvPr>
        </p:nvSpPr>
        <p:spPr/>
        <p:txBody>
          <a:bodyPr/>
          <a:lstStyle/>
          <a:p>
            <a:r>
              <a:rPr lang="en-US" dirty="0" smtClean="0"/>
              <a:t>Then, one person in each pair is given the new anxiety drug, while the other person is given a placebo.</a:t>
            </a:r>
          </a:p>
          <a:p>
            <a:r>
              <a:rPr lang="en-US" dirty="0" smtClean="0"/>
              <a:t>Eighteen weeks later, the researcher measures their cholesterol levels.</a:t>
            </a:r>
          </a:p>
          <a:p>
            <a:r>
              <a:rPr lang="en-US" dirty="0" smtClean="0"/>
              <a:t>You will use a two-tailed hypothesis test with α = .05 to determine whether the drug changes cholesterol levels.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Independence of Data Assumption</a:t>
            </a:r>
          </a:p>
          <a:p>
            <a:pPr lvl="1"/>
            <a:r>
              <a:rPr lang="en-US" dirty="0" smtClean="0"/>
              <a:t>This assumption is met because participants’ scores within a condition do not influence the scores of others in that same condition.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Variables Assumption </a:t>
            </a:r>
          </a:p>
          <a:p>
            <a:pPr lvl="1"/>
            <a:r>
              <a:rPr lang="en-US" dirty="0" smtClean="0"/>
              <a:t>This assumption is met because cholesterol levels are measured on an interval/ratio scale.</a:t>
            </a:r>
          </a:p>
          <a:p>
            <a:pPr lvl="1"/>
            <a:r>
              <a:rPr lang="en-US" dirty="0" smtClean="0"/>
              <a:t>The IV identifies the two conditions of drug versus placebo.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Normality assumption </a:t>
            </a:r>
          </a:p>
          <a:p>
            <a:pPr lvl="1"/>
            <a:r>
              <a:rPr lang="en-US" dirty="0" smtClean="0"/>
              <a:t>A related samples </a:t>
            </a:r>
            <a:r>
              <a:rPr lang="en-US" i="1" dirty="0" smtClean="0"/>
              <a:t>t</a:t>
            </a:r>
            <a:r>
              <a:rPr lang="en-US" dirty="0" smtClean="0"/>
              <a:t> test requires that the distribution of sample mean differences be normally shaped.</a:t>
            </a:r>
          </a:p>
          <a:p>
            <a:pPr lvl="1"/>
            <a:r>
              <a:rPr lang="en-US" dirty="0" smtClean="0"/>
              <a:t>According to the central limit theorem, the distribution of sample mean differences will have a normal shape if the original population of mean differences has a normal shape or if the sample size is sufficiently large (i.e., greater than 30).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Normality assumption </a:t>
            </a:r>
          </a:p>
          <a:p>
            <a:pPr lvl="1"/>
            <a:r>
              <a:rPr lang="en-US" dirty="0" smtClean="0"/>
              <a:t>This assumption is met because the population of cholesterol levels is known to have a normal shape, so the population of mean differences is also likely to have a normal shape.</a:t>
            </a:r>
          </a:p>
          <a:p>
            <a:pPr lvl="1"/>
            <a:r>
              <a:rPr lang="en-US" dirty="0" smtClean="0"/>
              <a:t>It is typically necessary to do research with a larger sample size.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Homogeneity of variance assumption</a:t>
            </a:r>
          </a:p>
          <a:p>
            <a:pPr lvl="1"/>
            <a:r>
              <a:rPr lang="en-US" dirty="0" smtClean="0"/>
              <a:t>The related samples </a:t>
            </a:r>
            <a:r>
              <a:rPr lang="en-US" i="1" dirty="0" smtClean="0"/>
              <a:t>t</a:t>
            </a:r>
            <a:r>
              <a:rPr lang="en-US" dirty="0" smtClean="0"/>
              <a:t> test does not have a homogeneity of variance assumption.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dirty="0" smtClean="0"/>
              <a:t>Chapter 9: Related Samples </a:t>
            </a:r>
          </a:p>
          <a:p>
            <a:r>
              <a:rPr lang="en-US" i="1" dirty="0" smtClean="0"/>
              <a:t>t</a:t>
            </a:r>
            <a:r>
              <a:rPr lang="en-US" dirty="0" smtClean="0"/>
              <a:t> Test</a:t>
            </a:r>
            <a:endParaRPr lang="en-US" dirty="0"/>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You are not sure what effect the antianxiety drug has on cholesterol levels, so you correctly choose to do a two-tailed hypothesis test.</a:t>
            </a:r>
          </a:p>
          <a:p>
            <a:r>
              <a:rPr lang="en-US" dirty="0" smtClean="0"/>
              <a:t>The related samples </a:t>
            </a:r>
            <a:r>
              <a:rPr lang="en-US" i="1" dirty="0" smtClean="0"/>
              <a:t>t</a:t>
            </a:r>
            <a:r>
              <a:rPr lang="en-US" dirty="0" smtClean="0"/>
              <a:t> test uses the difference scores from each matched pair of participants.</a:t>
            </a:r>
          </a:p>
          <a:p>
            <a:r>
              <a:rPr lang="en-US" dirty="0" smtClean="0"/>
              <a:t>It determines whether the mean of these difference scores is significantly different from 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9.1: Symbolic and Verbal Representations for Two-Tailed Research and Null Hypotheses for a Related Samples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62543" y="2052963"/>
            <a:ext cx="7689019" cy="2494581"/>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When computing the degrees of freedom (</a:t>
            </a:r>
            <a:r>
              <a:rPr lang="en-US" i="1" dirty="0" err="1" smtClean="0"/>
              <a:t>df</a:t>
            </a:r>
            <a:r>
              <a:rPr lang="en-US" dirty="0" smtClean="0"/>
              <a:t>) for a matched design, </a:t>
            </a:r>
            <a:r>
              <a:rPr lang="en-US" i="1" dirty="0" smtClean="0"/>
              <a:t>N</a:t>
            </a:r>
            <a:r>
              <a:rPr lang="en-US" dirty="0" smtClean="0"/>
              <a:t> is the number of paired scores. In this case, </a:t>
            </a:r>
            <a:r>
              <a:rPr lang="en-US" i="1" dirty="0" smtClean="0"/>
              <a:t>N</a:t>
            </a:r>
            <a:r>
              <a:rPr lang="en-US" dirty="0" smtClean="0"/>
              <a:t> would be 6, and the </a:t>
            </a:r>
            <a:r>
              <a:rPr lang="en-US" i="1" dirty="0" err="1" smtClean="0"/>
              <a:t>df</a:t>
            </a:r>
            <a:r>
              <a:rPr lang="en-US" dirty="0" smtClean="0"/>
              <a:t> would be:</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pic>
        <p:nvPicPr>
          <p:cNvPr id="3074" name="Picture 2"/>
          <p:cNvPicPr>
            <a:picLocks noChangeAspect="1" noChangeArrowheads="1"/>
          </p:cNvPicPr>
          <p:nvPr/>
        </p:nvPicPr>
        <p:blipFill>
          <a:blip r:embed="rId3"/>
          <a:srcRect/>
          <a:stretch>
            <a:fillRect/>
          </a:stretch>
        </p:blipFill>
        <p:spPr bwMode="auto">
          <a:xfrm>
            <a:off x="3057525" y="4448175"/>
            <a:ext cx="3952875" cy="5810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To determine the critical value, use the table of critical </a:t>
            </a:r>
            <a:r>
              <a:rPr lang="en-US" i="1" dirty="0" smtClean="0"/>
              <a:t>t</a:t>
            </a:r>
            <a:r>
              <a:rPr lang="en-US" dirty="0" smtClean="0"/>
              <a:t> values and find it to be 2.5706 when α = .05. </a:t>
            </a:r>
          </a:p>
          <a:p>
            <a:r>
              <a:rPr lang="en-US" dirty="0" smtClean="0"/>
              <a:t>The two-tailed critical regions are </a:t>
            </a:r>
            <a:br>
              <a:rPr lang="en-US" dirty="0" smtClean="0"/>
            </a:br>
            <a:r>
              <a:rPr lang="de-DE" i="1" dirty="0" smtClean="0"/>
              <a:t>t</a:t>
            </a:r>
            <a:r>
              <a:rPr lang="de-DE" dirty="0" smtClean="0"/>
              <a:t> &lt; −2.5706 and </a:t>
            </a:r>
            <a:r>
              <a:rPr lang="de-DE" i="1" dirty="0" smtClean="0"/>
              <a:t>t</a:t>
            </a:r>
            <a:r>
              <a:rPr lang="de-DE" dirty="0" smtClean="0"/>
              <a:t> &gt; +2.5706.</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(Related Samples </a:t>
            </a:r>
            <a:r>
              <a:rPr lang="en-US" i="1" dirty="0" smtClean="0"/>
              <a:t>t</a:t>
            </a:r>
            <a:r>
              <a:rPr lang="en-US" dirty="0" smtClean="0"/>
              <a:t> Test)</a:t>
            </a:r>
          </a:p>
        </p:txBody>
      </p:sp>
      <p:sp>
        <p:nvSpPr>
          <p:cNvPr id="7" name="Content Placeholder 6"/>
          <p:cNvSpPr>
            <a:spLocks noGrp="1"/>
          </p:cNvSpPr>
          <p:nvPr>
            <p:ph idx="1"/>
          </p:nvPr>
        </p:nvSpPr>
        <p:spPr/>
        <p:txBody>
          <a:bodyPr>
            <a:normAutofit lnSpcReduction="10000"/>
          </a:bodyPr>
          <a:lstStyle/>
          <a:p>
            <a:r>
              <a:rPr lang="en-US" dirty="0" smtClean="0"/>
              <a:t>4a. Compute </a:t>
            </a:r>
            <a:r>
              <a:rPr lang="en-US" i="1" dirty="0" smtClean="0"/>
              <a:t>D</a:t>
            </a:r>
            <a:r>
              <a:rPr lang="en-US" dirty="0" smtClean="0"/>
              <a:t> for Each Participant/ Matched Pair</a:t>
            </a:r>
          </a:p>
          <a:p>
            <a:r>
              <a:rPr lang="en-US" dirty="0" smtClean="0"/>
              <a:t>4b. Compute the Observed Mean Difference (MD)</a:t>
            </a:r>
          </a:p>
          <a:p>
            <a:r>
              <a:rPr lang="en-US" dirty="0" smtClean="0"/>
              <a:t>4c. Compute the Average Mean Difference Expected Due to Sampling Error</a:t>
            </a:r>
          </a:p>
          <a:p>
            <a:r>
              <a:rPr lang="en-US" dirty="0" smtClean="0"/>
              <a:t>4d. Compute the Test Statistic (Related Samples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4a. Compute </a:t>
            </a:r>
            <a:r>
              <a:rPr lang="en-US" i="1" dirty="0" smtClean="0"/>
              <a:t>D</a:t>
            </a:r>
            <a:r>
              <a:rPr lang="en-US" dirty="0" smtClean="0"/>
              <a:t> for Each Participant/Matched Pair</a:t>
            </a:r>
          </a:p>
        </p:txBody>
      </p:sp>
      <p:sp>
        <p:nvSpPr>
          <p:cNvPr id="7" name="Content Placeholder 6"/>
          <p:cNvSpPr>
            <a:spLocks noGrp="1"/>
          </p:cNvSpPr>
          <p:nvPr>
            <p:ph idx="1"/>
          </p:nvPr>
        </p:nvSpPr>
        <p:spPr/>
        <p:txBody>
          <a:bodyPr/>
          <a:lstStyle/>
          <a:p>
            <a:r>
              <a:rPr lang="en-US" dirty="0" smtClean="0"/>
              <a:t>First, compute the difference score (</a:t>
            </a:r>
            <a:r>
              <a:rPr lang="en-US" i="1" dirty="0" smtClean="0"/>
              <a:t>D</a:t>
            </a:r>
            <a:r>
              <a:rPr lang="en-US" dirty="0" smtClean="0"/>
              <a:t>) for each pair of scores, in the same way for each pair.</a:t>
            </a:r>
          </a:p>
          <a:p>
            <a:r>
              <a:rPr lang="en-US" dirty="0" smtClean="0"/>
              <a:t>In this case, the difference score was computed as Drug Score minus Placebo Score.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9.2: Computation of </a:t>
            </a:r>
            <a:r>
              <a:rPr lang="en-US" i="1" dirty="0" smtClean="0"/>
              <a:t>D</a:t>
            </a:r>
            <a:r>
              <a:rPr lang="en-US" dirty="0" smtClean="0"/>
              <a:t> in a Related Samples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106999" y="2001895"/>
            <a:ext cx="7030586" cy="239356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Observed Mean Difference (MD)</a:t>
            </a:r>
            <a:endParaRPr lang="en-US" dirty="0" smtClean="0"/>
          </a:p>
        </p:txBody>
      </p:sp>
      <p:sp>
        <p:nvSpPr>
          <p:cNvPr id="7" name="Content Placeholder 6"/>
          <p:cNvSpPr>
            <a:spLocks noGrp="1"/>
          </p:cNvSpPr>
          <p:nvPr>
            <p:ph idx="1"/>
          </p:nvPr>
        </p:nvSpPr>
        <p:spPr/>
        <p:txBody>
          <a:bodyPr/>
          <a:lstStyle/>
          <a:p>
            <a:r>
              <a:rPr lang="en-US" dirty="0" smtClean="0"/>
              <a:t>Next compute the numerator of the </a:t>
            </a:r>
            <a:r>
              <a:rPr lang="en-US" i="1" dirty="0" smtClean="0"/>
              <a:t>t</a:t>
            </a:r>
            <a:r>
              <a:rPr lang="en-US" dirty="0" smtClean="0"/>
              <a:t> (i.e., the mean of the difference scores) by adding the </a:t>
            </a:r>
            <a:r>
              <a:rPr lang="en-US" i="1" dirty="0" smtClean="0"/>
              <a:t>D</a:t>
            </a:r>
            <a:r>
              <a:rPr lang="en-US" dirty="0" smtClean="0"/>
              <a:t>s and dividing by the number of </a:t>
            </a:r>
            <a:r>
              <a:rPr lang="en-US" i="1" dirty="0" smtClean="0"/>
              <a:t>D</a:t>
            </a:r>
            <a:r>
              <a:rPr lang="en-US" dirty="0" smtClean="0"/>
              <a:t>s (</a:t>
            </a:r>
            <a:r>
              <a:rPr lang="en-US" i="1" dirty="0" smtClean="0"/>
              <a:t>N</a:t>
            </a:r>
            <a:r>
              <a:rPr lang="en-US" dirty="0" smtClean="0"/>
              <a: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a:p>
        </p:txBody>
      </p:sp>
      <p:pic>
        <p:nvPicPr>
          <p:cNvPr id="4098" name="Picture 2"/>
          <p:cNvPicPr>
            <a:picLocks noChangeAspect="1" noChangeArrowheads="1"/>
          </p:cNvPicPr>
          <p:nvPr/>
        </p:nvPicPr>
        <p:blipFill>
          <a:blip r:embed="rId3"/>
          <a:srcRect/>
          <a:stretch>
            <a:fillRect/>
          </a:stretch>
        </p:blipFill>
        <p:spPr bwMode="auto">
          <a:xfrm>
            <a:off x="3429000" y="4191000"/>
            <a:ext cx="3181350" cy="10572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4c. Compute the Average Mean Difference Expected Due to Sampling Error</a:t>
            </a:r>
          </a:p>
        </p:txBody>
      </p:sp>
      <p:sp>
        <p:nvSpPr>
          <p:cNvPr id="7" name="Content Placeholder 6"/>
          <p:cNvSpPr>
            <a:spLocks noGrp="1"/>
          </p:cNvSpPr>
          <p:nvPr>
            <p:ph idx="1"/>
          </p:nvPr>
        </p:nvSpPr>
        <p:spPr/>
        <p:txBody>
          <a:bodyPr/>
          <a:lstStyle/>
          <a:p>
            <a:r>
              <a:rPr lang="en-US" dirty="0" smtClean="0"/>
              <a:t>Now compute the typical mean difference expected due to sampling error.</a:t>
            </a:r>
          </a:p>
          <a:p>
            <a:r>
              <a:rPr lang="en-US" dirty="0" smtClean="0"/>
              <a:t>The following </a:t>
            </a:r>
            <a:r>
              <a:rPr lang="en-US" i="1" dirty="0" smtClean="0"/>
              <a:t>SS</a:t>
            </a:r>
            <a:r>
              <a:rPr lang="en-US" dirty="0" smtClean="0"/>
              <a:t> formula uses Σ</a:t>
            </a:r>
            <a:r>
              <a:rPr lang="en-US" i="1" dirty="0" smtClean="0"/>
              <a:t>D</a:t>
            </a:r>
            <a:r>
              <a:rPr lang="en-US" dirty="0" smtClean="0"/>
              <a:t> and Σ</a:t>
            </a:r>
            <a:r>
              <a:rPr lang="en-US" i="1" dirty="0" smtClean="0"/>
              <a:t>D</a:t>
            </a:r>
            <a:r>
              <a:rPr lang="en-US" dirty="0" smtClean="0"/>
              <a:t>2 because the related samples </a:t>
            </a:r>
            <a:r>
              <a:rPr lang="en-US" i="1" dirty="0" smtClean="0"/>
              <a:t>t</a:t>
            </a:r>
            <a:r>
              <a:rPr lang="en-US" dirty="0" smtClean="0"/>
              <a:t> test analyzes the </a:t>
            </a:r>
            <a:r>
              <a:rPr lang="en-US" i="1" dirty="0" smtClean="0"/>
              <a:t>D</a:t>
            </a:r>
            <a:r>
              <a:rPr lang="en-US" dirty="0" smtClean="0"/>
              <a:t>s, not the scores themselves.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4c. Compute the Average Mean Difference Expected Due to Sampling Error</a:t>
            </a:r>
          </a:p>
        </p:txBody>
      </p:sp>
      <p:sp>
        <p:nvSpPr>
          <p:cNvPr id="7" name="Content Placeholder 6"/>
          <p:cNvSpPr>
            <a:spLocks noGrp="1"/>
          </p:cNvSpPr>
          <p:nvPr>
            <p:ph idx="1"/>
          </p:nvPr>
        </p:nvSpPr>
        <p:spPr/>
        <p:txBody>
          <a:bodyPr/>
          <a:lstStyle/>
          <a:p>
            <a:r>
              <a:rPr lang="en-US" dirty="0" smtClean="0"/>
              <a:t>The computational process is identical to the </a:t>
            </a:r>
            <a:r>
              <a:rPr lang="en-US" i="1" dirty="0" smtClean="0"/>
              <a:t>SS</a:t>
            </a:r>
            <a:r>
              <a:rPr lang="en-US" dirty="0" smtClean="0"/>
              <a:t> formula we used in previous chapters; you just use the difference scores (</a:t>
            </a:r>
            <a:r>
              <a:rPr lang="en-US" i="1" dirty="0" smtClean="0"/>
              <a:t>D</a:t>
            </a:r>
            <a:r>
              <a:rPr lang="en-US" dirty="0" smtClean="0"/>
              <a:t>s) instead of scores (</a:t>
            </a:r>
            <a:r>
              <a:rPr lang="en-US" i="1" dirty="0" err="1" smtClean="0"/>
              <a:t>X</a:t>
            </a:r>
            <a:r>
              <a:rPr lang="en-US" dirty="0" err="1" smtClean="0"/>
              <a:t>s</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Identify when a related samples </a:t>
            </a:r>
            <a:r>
              <a:rPr lang="en-US" i="1" dirty="0" smtClean="0"/>
              <a:t>t</a:t>
            </a:r>
            <a:r>
              <a:rPr lang="en-US" dirty="0" smtClean="0"/>
              <a:t> test should be used</a:t>
            </a:r>
          </a:p>
          <a:p>
            <a:r>
              <a:rPr lang="en-US" dirty="0" smtClean="0"/>
              <a:t>Explain the advantages of using a related samples design over an independent samples design</a:t>
            </a:r>
          </a:p>
          <a:p>
            <a:r>
              <a:rPr lang="en-US" dirty="0" smtClean="0"/>
              <a:t>Explain the logic of the related samples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4c. Compute the Average Mean Difference Expected Due to Sampling Error</a:t>
            </a:r>
          </a:p>
        </p:txBody>
      </p:sp>
      <p:sp>
        <p:nvSpPr>
          <p:cNvPr id="10" name="Content Placeholder 9"/>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a:p>
        </p:txBody>
      </p:sp>
      <p:pic>
        <p:nvPicPr>
          <p:cNvPr id="6147" name="Picture 3"/>
          <p:cNvPicPr>
            <a:picLocks noChangeAspect="1" noChangeArrowheads="1"/>
          </p:cNvPicPr>
          <p:nvPr/>
        </p:nvPicPr>
        <p:blipFill>
          <a:blip r:embed="rId3"/>
          <a:srcRect/>
          <a:stretch>
            <a:fillRect/>
          </a:stretch>
        </p:blipFill>
        <p:spPr bwMode="auto">
          <a:xfrm>
            <a:off x="762000" y="1600200"/>
            <a:ext cx="5867400" cy="38870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4d: Compute the Test Statistic (Related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obtained </a:t>
            </a:r>
            <a:r>
              <a:rPr lang="en-US" i="1" dirty="0" smtClean="0"/>
              <a:t>t</a:t>
            </a:r>
            <a:r>
              <a:rPr lang="en-US" dirty="0" smtClean="0"/>
              <a:t> value for the related samples </a:t>
            </a:r>
            <a:r>
              <a:rPr lang="en-US" i="1" dirty="0" smtClean="0"/>
              <a:t>t</a:t>
            </a:r>
            <a:r>
              <a:rPr lang="en-US" dirty="0" smtClean="0"/>
              <a:t> test is computed as follows: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pic>
        <p:nvPicPr>
          <p:cNvPr id="7171" name="Picture 3"/>
          <p:cNvPicPr>
            <a:picLocks noChangeAspect="1" noChangeArrowheads="1"/>
          </p:cNvPicPr>
          <p:nvPr/>
        </p:nvPicPr>
        <p:blipFill>
          <a:blip r:embed="rId3"/>
          <a:srcRect/>
          <a:stretch>
            <a:fillRect/>
          </a:stretch>
        </p:blipFill>
        <p:spPr bwMode="auto">
          <a:xfrm>
            <a:off x="2743200" y="3581400"/>
            <a:ext cx="4314825" cy="10477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4d: Compute the Test Statistic (Related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obtained </a:t>
            </a:r>
            <a:r>
              <a:rPr lang="en-US" i="1" dirty="0" smtClean="0"/>
              <a:t>t</a:t>
            </a:r>
            <a:r>
              <a:rPr lang="en-US" dirty="0" smtClean="0"/>
              <a:t> value of 2.83 is farther from 0 than the critical value of +2.5706; therefore, it is in the positive critical region.</a:t>
            </a:r>
          </a:p>
          <a:p>
            <a:r>
              <a:rPr lang="en-US" dirty="0" smtClean="0"/>
              <a:t>You should reject the null hypothesis and conclude that people who took the antianxiety drug had higher cholesterol levels than those who took the placebo.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dirty="0" smtClean="0"/>
              <a:t>Computing the effect size (</a:t>
            </a:r>
            <a:r>
              <a:rPr lang="en-US" i="1" dirty="0" smtClean="0"/>
              <a:t>d</a:t>
            </a:r>
            <a:r>
              <a:rPr lang="en-US" dirty="0" smtClean="0"/>
              <a:t>) is done the same way as for the single-sample </a:t>
            </a:r>
            <a:r>
              <a:rPr lang="en-US" i="1" dirty="0" smtClean="0"/>
              <a:t>t</a:t>
            </a:r>
            <a:r>
              <a:rPr lang="en-US" dirty="0" smtClean="0"/>
              <a:t> test.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a:p>
        </p:txBody>
      </p:sp>
      <p:pic>
        <p:nvPicPr>
          <p:cNvPr id="8194" name="Picture 2"/>
          <p:cNvPicPr>
            <a:picLocks noChangeAspect="1" noChangeArrowheads="1"/>
          </p:cNvPicPr>
          <p:nvPr/>
        </p:nvPicPr>
        <p:blipFill>
          <a:blip r:embed="rId3"/>
          <a:srcRect/>
          <a:stretch>
            <a:fillRect/>
          </a:stretch>
        </p:blipFill>
        <p:spPr bwMode="auto">
          <a:xfrm>
            <a:off x="1524000" y="3550775"/>
            <a:ext cx="7096125" cy="9450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3505200" y="4705350"/>
            <a:ext cx="3343275" cy="10858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normAutofit fontScale="92500"/>
          </a:bodyPr>
          <a:lstStyle/>
          <a:p>
            <a:r>
              <a:rPr lang="en-US" dirty="0" smtClean="0"/>
              <a:t>As a reminder, the effect size is small if </a:t>
            </a:r>
            <a:r>
              <a:rPr lang="en-US" i="1" dirty="0" smtClean="0"/>
              <a:t>d</a:t>
            </a:r>
            <a:r>
              <a:rPr lang="en-US" dirty="0" smtClean="0"/>
              <a:t> is close to .2, medium if it is close to .5, and large if it is close to .8.</a:t>
            </a:r>
          </a:p>
          <a:p>
            <a:r>
              <a:rPr lang="en-US" dirty="0" smtClean="0"/>
              <a:t>The difference in cholesterol scores between the placebo and drug conditions is 1.15 times larger than the standard deviation of </a:t>
            </a:r>
            <a:r>
              <a:rPr lang="en-US" i="1" dirty="0" smtClean="0"/>
              <a:t>D</a:t>
            </a:r>
            <a:r>
              <a:rPr lang="en-US" dirty="0" smtClean="0"/>
              <a:t> scores. </a:t>
            </a:r>
          </a:p>
          <a:p>
            <a:r>
              <a:rPr lang="en-US" dirty="0" smtClean="0"/>
              <a:t>This suggests that the new antianxiety drug has a large effect on cholesterol levels.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normAutofit fontScale="85000" lnSpcReduction="20000"/>
          </a:bodyPr>
          <a:lstStyle/>
          <a:p>
            <a:pPr>
              <a:lnSpc>
                <a:spcPct val="120000"/>
              </a:lnSpc>
            </a:pPr>
            <a:r>
              <a:rPr lang="en-US" dirty="0" smtClean="0"/>
              <a:t>People who took the antianxiety drug had substantially higher cholesterol levels </a:t>
            </a:r>
            <a:br>
              <a:rPr lang="en-US" dirty="0" smtClean="0"/>
            </a:br>
            <a:r>
              <a:rPr lang="en-US" dirty="0" smtClean="0"/>
              <a:t>(</a:t>
            </a:r>
            <a:r>
              <a:rPr lang="en-US" i="1" dirty="0" smtClean="0"/>
              <a:t>M</a:t>
            </a:r>
            <a:r>
              <a:rPr lang="en-US" dirty="0" smtClean="0"/>
              <a:t> = 194.83, </a:t>
            </a:r>
            <a:r>
              <a:rPr lang="en-US" i="1" dirty="0" smtClean="0"/>
              <a:t>SD</a:t>
            </a:r>
            <a:r>
              <a:rPr lang="en-US" dirty="0" smtClean="0"/>
              <a:t> = 13.64) than people who took the placebo (</a:t>
            </a:r>
            <a:r>
              <a:rPr lang="en-US" i="1" dirty="0" smtClean="0"/>
              <a:t>M</a:t>
            </a:r>
            <a:r>
              <a:rPr lang="en-US" dirty="0" smtClean="0"/>
              <a:t> = 190.83, </a:t>
            </a:r>
            <a:r>
              <a:rPr lang="en-US" i="1" dirty="0" smtClean="0"/>
              <a:t>SD</a:t>
            </a:r>
            <a:r>
              <a:rPr lang="en-US" dirty="0" smtClean="0"/>
              <a:t> = 14.29), </a:t>
            </a:r>
            <a:r>
              <a:rPr lang="en-US" i="1" dirty="0" smtClean="0"/>
              <a:t>t</a:t>
            </a:r>
            <a:r>
              <a:rPr lang="en-US" dirty="0" smtClean="0"/>
              <a:t>(5) = 2.83, </a:t>
            </a:r>
            <a:br>
              <a:rPr lang="en-US" dirty="0" smtClean="0"/>
            </a:br>
            <a:r>
              <a:rPr lang="en-US" i="1" dirty="0" smtClean="0"/>
              <a:t>p</a:t>
            </a:r>
            <a:r>
              <a:rPr lang="en-US" dirty="0" smtClean="0"/>
              <a:t> &lt; .05, </a:t>
            </a:r>
            <a:r>
              <a:rPr lang="en-US" i="1" dirty="0" smtClean="0"/>
              <a:t>d</a:t>
            </a:r>
            <a:r>
              <a:rPr lang="en-US" dirty="0" smtClean="0"/>
              <a:t> = 1.15. The drug raised cholesterol levels by more than 1 standard deviation, suggesting the drug has a detrimental effect on cholesterol levels. However, the sample included just six pairs of people, and so the study should be replicated with a larger sample size.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Samples </a:t>
            </a:r>
            <a:r>
              <a:rPr lang="en-US" i="1" dirty="0" smtClean="0"/>
              <a:t>t</a:t>
            </a:r>
            <a:r>
              <a:rPr lang="en-US" dirty="0" smtClean="0"/>
              <a:t> (One-Tailed) Example</a:t>
            </a:r>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36</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Related Samples </a:t>
            </a:r>
            <a:r>
              <a:rPr lang="en-US" i="1" dirty="0" smtClean="0"/>
              <a:t>t</a:t>
            </a:r>
            <a:r>
              <a:rPr lang="en-US" dirty="0" smtClean="0"/>
              <a:t> (One-Tailed) Example</a:t>
            </a:r>
          </a:p>
        </p:txBody>
      </p:sp>
      <p:sp>
        <p:nvSpPr>
          <p:cNvPr id="7" name="Content Placeholder 6"/>
          <p:cNvSpPr>
            <a:spLocks noGrp="1"/>
          </p:cNvSpPr>
          <p:nvPr>
            <p:ph idx="1"/>
          </p:nvPr>
        </p:nvSpPr>
        <p:spPr/>
        <p:txBody>
          <a:bodyPr/>
          <a:lstStyle/>
          <a:p>
            <a:r>
              <a:rPr lang="en-US" smtClean="0"/>
              <a:t>A new drug for treating anxiety has been developed that is expected to lower the anxiety scores of people who take it. </a:t>
            </a:r>
          </a:p>
          <a:p>
            <a:r>
              <a:rPr lang="en-US" smtClean="0"/>
              <a:t>A psychiatrist recruits six people with high anxiety scores for an evaluation study of the new drug.</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Related Samples </a:t>
            </a:r>
            <a:r>
              <a:rPr lang="en-US" i="1" dirty="0" smtClean="0"/>
              <a:t>t</a:t>
            </a:r>
            <a:r>
              <a:rPr lang="en-US" dirty="0" smtClean="0"/>
              <a:t> (One-Tailed) Example</a:t>
            </a:r>
          </a:p>
        </p:txBody>
      </p:sp>
      <p:sp>
        <p:nvSpPr>
          <p:cNvPr id="7" name="Content Placeholder 6"/>
          <p:cNvSpPr>
            <a:spLocks noGrp="1"/>
          </p:cNvSpPr>
          <p:nvPr>
            <p:ph idx="1"/>
          </p:nvPr>
        </p:nvSpPr>
        <p:spPr/>
        <p:txBody>
          <a:bodyPr/>
          <a:lstStyle/>
          <a:p>
            <a:r>
              <a:rPr lang="en-US" dirty="0" smtClean="0"/>
              <a:t>All six volunteers complete an anxiety inventory before taking the drug and then again after taking the drug for 1 month.</a:t>
            </a:r>
          </a:p>
          <a:p>
            <a:r>
              <a:rPr lang="en-US" dirty="0" smtClean="0"/>
              <a:t>You correctly decide to use a one-tailed related samples </a:t>
            </a:r>
            <a:r>
              <a:rPr lang="en-US" i="1" dirty="0" smtClean="0"/>
              <a:t>t</a:t>
            </a:r>
            <a:r>
              <a:rPr lang="en-US" dirty="0" smtClean="0"/>
              <a:t> test with an </a:t>
            </a:r>
            <a:r>
              <a:rPr lang="el-GR" dirty="0" smtClean="0">
                <a:latin typeface="Times New Roman" panose="02020603050405020304" pitchFamily="18" charset="0"/>
                <a:cs typeface="Times New Roman" panose="02020603050405020304" pitchFamily="18" charset="0"/>
              </a:rPr>
              <a:t>α</a:t>
            </a:r>
            <a:r>
              <a:rPr lang="en-US" dirty="0" smtClean="0"/>
              <a:t> of .05 to determine whether this new drug lowers anxiety scores.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All three assumptions are met</a:t>
            </a:r>
          </a:p>
          <a:p>
            <a:pPr lvl="1"/>
            <a:r>
              <a:rPr lang="en-US" dirty="0" smtClean="0"/>
              <a:t>The participants’ responses within each condition are independent of each other.</a:t>
            </a:r>
          </a:p>
          <a:p>
            <a:pPr lvl="1"/>
            <a:r>
              <a:rPr lang="en-US" dirty="0" smtClean="0"/>
              <a:t>The IV identifies two conditions (before vs. after taking the drug) and the DV is measured on an interval/ratio scale.</a:t>
            </a:r>
          </a:p>
          <a:p>
            <a:pPr lvl="1"/>
            <a:r>
              <a:rPr lang="en-US" dirty="0" smtClean="0"/>
              <a:t>The distribution of sample mean differences is likely to have a normal shape.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dirty="0"/>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Write null and research hypotheses using symbols and words for both one- and two-tailed tests</a:t>
            </a:r>
          </a:p>
          <a:p>
            <a:r>
              <a:rPr lang="en-US" dirty="0" smtClean="0"/>
              <a:t>Compute the degrees of freedom and define the critical region for one- and two-tailed tests</a:t>
            </a:r>
          </a:p>
          <a:p>
            <a:r>
              <a:rPr lang="en-US" dirty="0" smtClean="0"/>
              <a:t>Compute a related samples </a:t>
            </a:r>
            <a:r>
              <a:rPr lang="en-US" i="1" dirty="0" smtClean="0"/>
              <a:t>t</a:t>
            </a:r>
            <a:r>
              <a:rPr lang="en-US" dirty="0" smtClean="0"/>
              <a:t> test by hand (using a calculator) and using SPSS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smtClean="0"/>
              <a:t>Your hypotheses depend on how you compute the difference scores. </a:t>
            </a:r>
          </a:p>
          <a:p>
            <a:r>
              <a:rPr lang="en-US" smtClean="0"/>
              <a:t>In this case, the difference scores were computed as After Drug minus Before Drug.</a:t>
            </a:r>
          </a:p>
          <a:p>
            <a:r>
              <a:rPr lang="en-US" smtClean="0"/>
              <a:t>The research hypothesis predicts that anxiety scores will be higher before taking the drug and lower after taking the drug. </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dirty="0" smtClean="0"/>
              <a:t>Therefore, if the research hypothesis is correct and the difference scores are computed as After Drug (lower anxiety)– Before Drug (higher anxiety), the mean difference score (</a:t>
            </a:r>
            <a:r>
              <a:rPr lang="en-US" dirty="0" err="1" smtClean="0"/>
              <a:t>μ</a:t>
            </a:r>
            <a:r>
              <a:rPr lang="en-US" i="1" dirty="0" err="1" smtClean="0"/>
              <a:t>D</a:t>
            </a:r>
            <a:r>
              <a:rPr lang="en-US" dirty="0" smtClean="0"/>
              <a:t>) would be negative.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9.3: Symbolic and Verbal Representations for One-Tailed Research and Null Hypotheses for a Related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22775" y="2259790"/>
            <a:ext cx="7684557" cy="208848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The </a:t>
            </a:r>
            <a:r>
              <a:rPr lang="en-US" i="1" dirty="0" err="1" smtClean="0"/>
              <a:t>df</a:t>
            </a:r>
            <a:r>
              <a:rPr lang="en-US" dirty="0" smtClean="0"/>
              <a:t> is computed identically for one- and two-tailed tests:</a:t>
            </a:r>
          </a:p>
          <a:p>
            <a:endParaRPr lang="en-US" dirty="0" smtClean="0"/>
          </a:p>
          <a:p>
            <a:endParaRPr lang="en-US" dirty="0" smtClean="0"/>
          </a:p>
          <a:p>
            <a:r>
              <a:rPr lang="en-US" dirty="0" smtClean="0"/>
              <a:t>Use the table of t critical values to find the critical region is </a:t>
            </a:r>
            <a:r>
              <a:rPr lang="en-US" i="1" dirty="0" smtClean="0"/>
              <a:t>t</a:t>
            </a:r>
            <a:r>
              <a:rPr lang="en-US" dirty="0" smtClean="0"/>
              <a:t> &lt; </a:t>
            </a:r>
            <a:r>
              <a:rPr lang="en-US" dirty="0" smtClean="0">
                <a:latin typeface="Times New Roman" panose="02020603050405020304" pitchFamily="18" charset="0"/>
                <a:cs typeface="Times New Roman" panose="02020603050405020304" pitchFamily="18" charset="0"/>
              </a:rPr>
              <a:t>−</a:t>
            </a:r>
            <a:r>
              <a:rPr lang="en-US" dirty="0" smtClean="0"/>
              <a:t>2.0150.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pic>
        <p:nvPicPr>
          <p:cNvPr id="9218" name="Picture 2"/>
          <p:cNvPicPr>
            <a:picLocks noChangeAspect="1" noChangeArrowheads="1"/>
          </p:cNvPicPr>
          <p:nvPr/>
        </p:nvPicPr>
        <p:blipFill>
          <a:blip r:embed="rId3"/>
          <a:srcRect/>
          <a:stretch>
            <a:fillRect/>
          </a:stretch>
        </p:blipFill>
        <p:spPr bwMode="auto">
          <a:xfrm>
            <a:off x="3124200" y="2849959"/>
            <a:ext cx="3886200" cy="6477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4a. Compute </a:t>
            </a:r>
            <a:r>
              <a:rPr lang="en-US" i="1" dirty="0" smtClean="0"/>
              <a:t>D</a:t>
            </a:r>
            <a:r>
              <a:rPr lang="en-US" dirty="0" smtClean="0"/>
              <a:t> for Each Participant/Matched Pair</a:t>
            </a:r>
          </a:p>
        </p:txBody>
      </p:sp>
      <p:sp>
        <p:nvSpPr>
          <p:cNvPr id="7" name="Content Placeholder 6"/>
          <p:cNvSpPr>
            <a:spLocks noGrp="1"/>
          </p:cNvSpPr>
          <p:nvPr>
            <p:ph idx="1"/>
          </p:nvPr>
        </p:nvSpPr>
        <p:spPr/>
        <p:txBody>
          <a:bodyPr/>
          <a:lstStyle/>
          <a:p>
            <a:r>
              <a:rPr lang="en-US" dirty="0" smtClean="0"/>
              <a:t>All difference scores were computed by subtracting After Drug</a:t>
            </a:r>
            <a:r>
              <a:rPr lang="en-US" dirty="0" smtClean="0">
                <a:latin typeface="Times New Roman" panose="02020603050405020304" pitchFamily="18" charset="0"/>
                <a:cs typeface="Times New Roman" panose="02020603050405020304" pitchFamily="18" charset="0"/>
              </a:rPr>
              <a:t>–</a:t>
            </a:r>
            <a:r>
              <a:rPr lang="en-US" dirty="0" smtClean="0"/>
              <a:t>Before Drug scores.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9.4: Computing </a:t>
            </a:r>
            <a:r>
              <a:rPr lang="en-US" i="1" dirty="0" smtClean="0"/>
              <a:t>D</a:t>
            </a:r>
            <a:r>
              <a:rPr lang="en-US" dirty="0" smtClean="0"/>
              <a:t> for a Related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08576" y="2148917"/>
            <a:ext cx="7729184" cy="263292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4b. Compute the Observed Mean Difference (MD)</a:t>
            </a:r>
          </a:p>
        </p:txBody>
      </p:sp>
      <p:sp>
        <p:nvSpPr>
          <p:cNvPr id="7" name="Content Placeholder 6"/>
          <p:cNvSpPr>
            <a:spLocks noGrp="1"/>
          </p:cNvSpPr>
          <p:nvPr>
            <p:ph idx="1"/>
          </p:nvPr>
        </p:nvSpPr>
        <p:spPr/>
        <p:txBody>
          <a:bodyPr/>
          <a:lstStyle/>
          <a:p>
            <a:r>
              <a:rPr lang="en-US" smtClean="0"/>
              <a:t>The mean difference score is: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46</a:t>
            </a:fld>
            <a:endParaRPr lang="en-US"/>
          </a:p>
        </p:txBody>
      </p:sp>
      <p:pic>
        <p:nvPicPr>
          <p:cNvPr id="10242" name="Picture 2"/>
          <p:cNvPicPr>
            <a:picLocks noChangeAspect="1" noChangeArrowheads="1"/>
          </p:cNvPicPr>
          <p:nvPr/>
        </p:nvPicPr>
        <p:blipFill>
          <a:blip r:embed="rId3"/>
          <a:srcRect/>
          <a:stretch>
            <a:fillRect/>
          </a:stretch>
        </p:blipFill>
        <p:spPr bwMode="auto">
          <a:xfrm>
            <a:off x="2514600" y="3200400"/>
            <a:ext cx="4724400" cy="13906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4c. Compute the Average Mean Difference Expected Due to Sampling Error</a:t>
            </a:r>
          </a:p>
        </p:txBody>
      </p:sp>
      <p:sp>
        <p:nvSpPr>
          <p:cNvPr id="10" name="Content Placeholder 9"/>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pic>
        <p:nvPicPr>
          <p:cNvPr id="11267" name="Picture 3"/>
          <p:cNvPicPr>
            <a:picLocks noChangeAspect="1" noChangeArrowheads="1"/>
          </p:cNvPicPr>
          <p:nvPr/>
        </p:nvPicPr>
        <p:blipFill>
          <a:blip r:embed="rId3"/>
          <a:srcRect/>
          <a:stretch>
            <a:fillRect/>
          </a:stretch>
        </p:blipFill>
        <p:spPr bwMode="auto">
          <a:xfrm>
            <a:off x="903514" y="1611086"/>
            <a:ext cx="6400800" cy="3881249"/>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4d: Compute the Test Statistic (Related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obtained </a:t>
            </a:r>
            <a:r>
              <a:rPr lang="en-US" i="1" dirty="0" smtClean="0"/>
              <a:t>t</a:t>
            </a:r>
            <a:r>
              <a:rPr lang="en-US" dirty="0" smtClean="0"/>
              <a:t> value for the related samples </a:t>
            </a:r>
            <a:r>
              <a:rPr lang="en-US" i="1" dirty="0" smtClean="0"/>
              <a:t>t</a:t>
            </a:r>
            <a:r>
              <a:rPr lang="en-US" dirty="0" smtClean="0"/>
              <a:t> test is computed as follows: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pic>
        <p:nvPicPr>
          <p:cNvPr id="12290" name="Picture 2"/>
          <p:cNvPicPr>
            <a:picLocks noChangeAspect="1" noChangeArrowheads="1"/>
          </p:cNvPicPr>
          <p:nvPr/>
        </p:nvPicPr>
        <p:blipFill>
          <a:blip r:embed="rId3"/>
          <a:srcRect/>
          <a:stretch>
            <a:fillRect/>
          </a:stretch>
        </p:blipFill>
        <p:spPr bwMode="auto">
          <a:xfrm>
            <a:off x="2552700" y="3581400"/>
            <a:ext cx="4838700" cy="10763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4d: Compute the Test Statistic (Related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obtained </a:t>
            </a:r>
            <a:r>
              <a:rPr lang="en-US" i="1" dirty="0" smtClean="0"/>
              <a:t>t</a:t>
            </a:r>
            <a:r>
              <a:rPr lang="en-US" dirty="0" smtClean="0"/>
              <a:t> value of </a:t>
            </a:r>
            <a:r>
              <a:rPr lang="en-US" dirty="0" smtClean="0">
                <a:latin typeface="Times New Roman" panose="02020603050405020304" pitchFamily="18" charset="0"/>
                <a:cs typeface="Times New Roman" panose="02020603050405020304" pitchFamily="18" charset="0"/>
              </a:rPr>
              <a:t>−</a:t>
            </a:r>
            <a:r>
              <a:rPr lang="en-US" dirty="0" smtClean="0"/>
              <a:t>5.83 is farther from 0 than the critical value of </a:t>
            </a:r>
            <a:r>
              <a:rPr lang="en-US" dirty="0" smtClean="0">
                <a:latin typeface="Times New Roman" panose="02020603050405020304" pitchFamily="18" charset="0"/>
                <a:cs typeface="Times New Roman" panose="02020603050405020304" pitchFamily="18" charset="0"/>
              </a:rPr>
              <a:t>−</a:t>
            </a:r>
            <a:r>
              <a:rPr lang="en-US" dirty="0" smtClean="0"/>
              <a:t>2.0150; therefore, it is in the negative critical region.</a:t>
            </a:r>
          </a:p>
          <a:p>
            <a:r>
              <a:rPr lang="en-US" dirty="0" smtClean="0"/>
              <a:t>You should reject the null hypothesis and conclude that the anxiety scores were lower after taking the drug than before taking the drug.</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Determine whether you should reject the null hypothesis</a:t>
            </a:r>
          </a:p>
          <a:p>
            <a:r>
              <a:rPr lang="en-US" dirty="0" smtClean="0"/>
              <a:t>Compute an effect size (</a:t>
            </a:r>
            <a:r>
              <a:rPr lang="en-US" i="1" dirty="0" smtClean="0"/>
              <a:t>d</a:t>
            </a:r>
            <a:r>
              <a:rPr lang="en-US" dirty="0" smtClean="0"/>
              <a:t>) and interpret it</a:t>
            </a:r>
          </a:p>
          <a:p>
            <a:r>
              <a:rPr lang="en-US" dirty="0" smtClean="0"/>
              <a:t>Summarize the results of the analysis using American Psychological Association (APA) style</a:t>
            </a:r>
          </a:p>
          <a:p>
            <a:r>
              <a:rPr lang="en-US" dirty="0" smtClean="0"/>
              <a:t>Interpret the SPSS output for a related samples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11" name="Content Placeholder 10"/>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pic>
        <p:nvPicPr>
          <p:cNvPr id="8194" name="Picture 2"/>
          <p:cNvPicPr>
            <a:picLocks noChangeAspect="1" noChangeArrowheads="1"/>
          </p:cNvPicPr>
          <p:nvPr/>
        </p:nvPicPr>
        <p:blipFill>
          <a:blip r:embed="rId3"/>
          <a:srcRect/>
          <a:stretch>
            <a:fillRect/>
          </a:stretch>
        </p:blipFill>
        <p:spPr bwMode="auto">
          <a:xfrm>
            <a:off x="898071" y="1735699"/>
            <a:ext cx="7096125" cy="9450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4"/>
          <a:srcRect/>
          <a:stretch>
            <a:fillRect/>
          </a:stretch>
        </p:blipFill>
        <p:spPr bwMode="auto">
          <a:xfrm>
            <a:off x="2614612" y="3277393"/>
            <a:ext cx="3762375" cy="11715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A </a:t>
            </a:r>
            <a:r>
              <a:rPr lang="en-US" i="1" dirty="0" smtClean="0"/>
              <a:t>d</a:t>
            </a:r>
            <a:r>
              <a:rPr lang="en-US" dirty="0" smtClean="0"/>
              <a:t> of </a:t>
            </a:r>
            <a:r>
              <a:rPr lang="en-US" dirty="0" smtClean="0">
                <a:latin typeface="Times New Roman" panose="02020603050405020304" pitchFamily="18" charset="0"/>
                <a:cs typeface="Times New Roman" panose="02020603050405020304" pitchFamily="18" charset="0"/>
              </a:rPr>
              <a:t>−</a:t>
            </a:r>
            <a:r>
              <a:rPr lang="en-US" dirty="0" smtClean="0"/>
              <a:t>2.38 is a large effect size. </a:t>
            </a:r>
          </a:p>
          <a:p>
            <a:r>
              <a:rPr lang="en-US" dirty="0" smtClean="0"/>
              <a:t>This means that the difference in anxiety levels between the Before Drug and After Drug treatment conditions is 2.38 times larger than the standard deviation of difference scores. </a:t>
            </a:r>
          </a:p>
          <a:p>
            <a:r>
              <a:rPr lang="en-US" dirty="0" smtClean="0"/>
              <a:t>This suggests that the new antianxiety drug is very effective at lowering anxiety levels.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People had lower anxiety levels (</a:t>
            </a:r>
            <a:r>
              <a:rPr lang="en-US" i="1" dirty="0" smtClean="0"/>
              <a:t>M</a:t>
            </a:r>
            <a:r>
              <a:rPr lang="en-US" dirty="0" smtClean="0"/>
              <a:t> = 20.33, </a:t>
            </a:r>
            <a:r>
              <a:rPr lang="en-US" i="1" dirty="0" smtClean="0"/>
              <a:t>SD</a:t>
            </a:r>
            <a:r>
              <a:rPr lang="en-US" dirty="0" smtClean="0"/>
              <a:t> = 2.50) after taking the drug than they had prior to taking the drug (</a:t>
            </a:r>
            <a:r>
              <a:rPr lang="en-US" i="1" dirty="0" smtClean="0"/>
              <a:t>M</a:t>
            </a:r>
            <a:r>
              <a:rPr lang="en-US" dirty="0" smtClean="0"/>
              <a:t> = 23.50, </a:t>
            </a:r>
            <a:r>
              <a:rPr lang="en-US" i="1" dirty="0" smtClean="0"/>
              <a:t>SD</a:t>
            </a:r>
            <a:r>
              <a:rPr lang="en-US" dirty="0" smtClean="0"/>
              <a:t> = 1.64), </a:t>
            </a:r>
            <a:r>
              <a:rPr lang="en-US" i="1" dirty="0" smtClean="0"/>
              <a:t>t</a:t>
            </a:r>
            <a:r>
              <a:rPr lang="en-US" dirty="0" smtClean="0"/>
              <a:t>(5) = </a:t>
            </a:r>
            <a:r>
              <a:rPr lang="en-US" dirty="0" smtClean="0">
                <a:latin typeface="Times New Roman" panose="02020603050405020304" pitchFamily="18" charset="0"/>
                <a:cs typeface="Times New Roman" panose="02020603050405020304" pitchFamily="18" charset="0"/>
              </a:rPr>
              <a:t>−</a:t>
            </a:r>
            <a:r>
              <a:rPr lang="en-US" dirty="0" smtClean="0"/>
              <a:t>5.83, </a:t>
            </a:r>
            <a:r>
              <a:rPr lang="en-US" i="1" dirty="0" smtClean="0"/>
              <a:t>p</a:t>
            </a:r>
            <a:r>
              <a:rPr lang="en-US" dirty="0" smtClean="0"/>
              <a:t> &lt; .05 (one-tailed), </a:t>
            </a:r>
            <a:r>
              <a:rPr lang="en-US" i="1" dirty="0" smtClean="0"/>
              <a:t>d</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2.38. The reduction in anxiety scores was quite large, more than 2 standard deviations. The sample size in this study was very small. A larger study should be done before any conclusions are drawn about the drug.</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Statistical Results, Experimental Designs, and Scientific Conclusions</a:t>
            </a:r>
            <a:endParaRPr lang="en-US" dirty="0" smtClean="0"/>
          </a:p>
        </p:txBody>
      </p:sp>
      <p:sp>
        <p:nvSpPr>
          <p:cNvPr id="7" name="Content Placeholder 6"/>
          <p:cNvSpPr>
            <a:spLocks noGrp="1"/>
          </p:cNvSpPr>
          <p:nvPr>
            <p:ph idx="1"/>
          </p:nvPr>
        </p:nvSpPr>
        <p:spPr/>
        <p:txBody>
          <a:bodyPr/>
          <a:lstStyle/>
          <a:p>
            <a:r>
              <a:rPr lang="en-US" smtClean="0"/>
              <a:t>When interpreting the statistical results of any study</a:t>
            </a:r>
          </a:p>
          <a:p>
            <a:pPr lvl="1"/>
            <a:r>
              <a:rPr lang="en-US" smtClean="0"/>
              <a:t>you should consider if a confounding variable might have affected the results.</a:t>
            </a:r>
          </a:p>
          <a:p>
            <a:pPr lvl="1"/>
            <a:r>
              <a:rPr lang="en-US" smtClean="0"/>
              <a:t>you should recognize that the experimental design is just as important to the scientific conclusion as the statistical results.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3" name="Text Placeholder 2"/>
          <p:cNvSpPr>
            <a:spLocks noGrp="1"/>
          </p:cNvSpPr>
          <p:nvPr>
            <p:ph type="body" idx="1"/>
          </p:nvPr>
        </p:nvSpPr>
        <p:spPr/>
        <p:txBody>
          <a:bodyPr/>
          <a:lstStyle/>
          <a:p>
            <a:r>
              <a:rPr lang="en-US" smtClean="0"/>
              <a:t>Compute a related samples t test by hand (using a calculator) and using SPSS</a:t>
            </a:r>
          </a:p>
          <a:p>
            <a:r>
              <a:rPr lang="en-US" smtClean="0"/>
              <a:t>Interpret the SPSS output for a related samples t test</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54</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We used the data from the first example (i.e., the effect of an antianxiety drug vs. placebo on cholesterol levels) to demonstrate how to run a related samples </a:t>
            </a:r>
            <a:r>
              <a:rPr lang="en-US" i="1" dirty="0" smtClean="0"/>
              <a:t>t</a:t>
            </a:r>
            <a:r>
              <a:rPr lang="en-US" dirty="0" smtClean="0"/>
              <a:t> test.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Related measures data are entered into two columns in the data file. One column should have the placebo cholesterol levels, and the other column should have the drug cholesterol levels.</a:t>
            </a:r>
          </a:p>
          <a:p>
            <a:r>
              <a:rPr lang="en-US" dirty="0" smtClean="0"/>
              <a:t>You must enter the data for each participant on the same row in the data file.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9.1: SPSS Screenshot of the Data Entry Screen</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339541" y="1768701"/>
            <a:ext cx="6312518" cy="333476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57</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Computing a Related Samples </a:t>
            </a:r>
            <a:r>
              <a:rPr lang="en-US" i="1" dirty="0" smtClean="0"/>
              <a:t>t</a:t>
            </a:r>
            <a:r>
              <a:rPr lang="en-US" dirty="0" smtClean="0"/>
              <a:t> Test</a:t>
            </a:r>
          </a:p>
        </p:txBody>
      </p:sp>
      <p:sp>
        <p:nvSpPr>
          <p:cNvPr id="7" name="Content Placeholder 6"/>
          <p:cNvSpPr>
            <a:spLocks noGrp="1"/>
          </p:cNvSpPr>
          <p:nvPr>
            <p:ph idx="1"/>
          </p:nvPr>
        </p:nvSpPr>
        <p:spPr/>
        <p:txBody>
          <a:bodyPr>
            <a:normAutofit fontScale="92500"/>
          </a:bodyPr>
          <a:lstStyle/>
          <a:p>
            <a:r>
              <a:rPr lang="en-US" dirty="0" smtClean="0"/>
              <a:t>Click on the Analyze menu. Choose Compare Means and then Paired Samples </a:t>
            </a:r>
            <a:r>
              <a:rPr lang="en-US" i="1" dirty="0" smtClean="0"/>
              <a:t>t</a:t>
            </a:r>
            <a:r>
              <a:rPr lang="en-US" dirty="0" smtClean="0"/>
              <a:t> Test (see Figure 9.2).</a:t>
            </a:r>
          </a:p>
          <a:p>
            <a:r>
              <a:rPr lang="en-US" dirty="0" smtClean="0"/>
              <a:t>Move both independent variable conditions (in this case, Drug and Placebo) into the Paired Variables box. In some versions of SPSS, you have to move them into the box at the same time (see Figure 9.3).</a:t>
            </a:r>
          </a:p>
          <a:p>
            <a:r>
              <a:rPr lang="en-US" dirty="0" smtClean="0"/>
              <a:t>Click on the OK button.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9.2: SPSS Screenshot of Choosing a Paired Samples </a:t>
            </a:r>
            <a:r>
              <a:rPr lang="en-US" i="1" dirty="0" smtClean="0"/>
              <a:t>t</a:t>
            </a:r>
            <a:endParaRPr lang="en-US" i="1"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595126" y="1628017"/>
            <a:ext cx="5801349" cy="362361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normAutofit lnSpcReduction="10000"/>
          </a:bodyPr>
          <a:lstStyle/>
          <a:p>
            <a:r>
              <a:rPr lang="en-US" dirty="0" smtClean="0"/>
              <a:t>This new </a:t>
            </a:r>
            <a:r>
              <a:rPr lang="en-US" i="1" dirty="0" smtClean="0"/>
              <a:t>t</a:t>
            </a:r>
            <a:r>
              <a:rPr lang="en-US" dirty="0" smtClean="0"/>
              <a:t> test goes by different names depending on the experimental designs in which it can be used.</a:t>
            </a:r>
          </a:p>
          <a:p>
            <a:pPr lvl="1"/>
            <a:r>
              <a:rPr lang="en-US" dirty="0" smtClean="0"/>
              <a:t>Repeated-measures </a:t>
            </a:r>
            <a:r>
              <a:rPr lang="en-US" i="1" dirty="0" smtClean="0"/>
              <a:t>t</a:t>
            </a:r>
            <a:r>
              <a:rPr lang="en-US" dirty="0" smtClean="0"/>
              <a:t> test</a:t>
            </a:r>
          </a:p>
          <a:p>
            <a:pPr lvl="2"/>
            <a:r>
              <a:rPr lang="en-US" dirty="0" smtClean="0"/>
              <a:t>Participants are measured repeatedly, once before and once after a treatment.</a:t>
            </a:r>
          </a:p>
          <a:p>
            <a:pPr lvl="1"/>
            <a:r>
              <a:rPr lang="en-US" dirty="0" smtClean="0"/>
              <a:t>Related samples </a:t>
            </a:r>
            <a:r>
              <a:rPr lang="en-US" i="1" dirty="0" smtClean="0"/>
              <a:t>t</a:t>
            </a:r>
            <a:r>
              <a:rPr lang="en-US" dirty="0" smtClean="0"/>
              <a:t> test </a:t>
            </a:r>
          </a:p>
          <a:p>
            <a:pPr lvl="2"/>
            <a:r>
              <a:rPr lang="en-US" dirty="0" smtClean="0"/>
              <a:t>Each person in the first sample has something in common with or is linked to someone in the second sample.</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9.3: SPSS Screenshot of Selecting the Paired Variables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546037" y="1657276"/>
            <a:ext cx="5899527" cy="3172893"/>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60</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867400"/>
            <a:ext cx="7543800" cy="457200"/>
          </a:xfrm>
        </p:spPr>
        <p:txBody>
          <a:bodyPr/>
          <a:lstStyle/>
          <a:p>
            <a:r>
              <a:rPr lang="en-US" dirty="0" smtClean="0"/>
              <a:t>Figure 9.4: Annotated SPSS Output for a Related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895600" y="1374176"/>
            <a:ext cx="3770358" cy="4560836"/>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61</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lstStyle/>
          <a:p>
            <a:r>
              <a:rPr lang="en-US" dirty="0" smtClean="0"/>
              <a:t>Other names</a:t>
            </a:r>
          </a:p>
          <a:p>
            <a:pPr lvl="1"/>
            <a:r>
              <a:rPr lang="en-US" dirty="0" smtClean="0"/>
              <a:t>paired samples </a:t>
            </a:r>
            <a:r>
              <a:rPr lang="en-US" i="1" dirty="0" smtClean="0"/>
              <a:t>t</a:t>
            </a:r>
            <a:r>
              <a:rPr lang="en-US" dirty="0" smtClean="0"/>
              <a:t> test </a:t>
            </a:r>
          </a:p>
          <a:p>
            <a:pPr lvl="1"/>
            <a:r>
              <a:rPr lang="en-US" dirty="0" smtClean="0"/>
              <a:t>matched samples </a:t>
            </a:r>
            <a:r>
              <a:rPr lang="en-US" i="1" dirty="0" smtClean="0"/>
              <a:t>t</a:t>
            </a:r>
            <a:r>
              <a:rPr lang="en-US" dirty="0" smtClean="0"/>
              <a:t> test</a:t>
            </a:r>
          </a:p>
          <a:p>
            <a:pPr lvl="1"/>
            <a:r>
              <a:rPr lang="en-US" dirty="0" smtClean="0"/>
              <a:t>dependent samples </a:t>
            </a:r>
            <a:r>
              <a:rPr lang="en-US" i="1" dirty="0" smtClean="0"/>
              <a:t>t</a:t>
            </a:r>
            <a:r>
              <a:rPr lang="en-US" dirty="0" smtClean="0"/>
              <a:t> test</a:t>
            </a:r>
          </a:p>
          <a:p>
            <a:pPr lvl="1"/>
            <a:r>
              <a:rPr lang="en-US" dirty="0" smtClean="0"/>
              <a:t>within-subjects </a:t>
            </a:r>
            <a:r>
              <a:rPr lang="en-US" i="1" dirty="0" smtClean="0"/>
              <a:t>t</a:t>
            </a:r>
            <a:r>
              <a:rPr lang="en-US" dirty="0" smtClean="0"/>
              <a:t> test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normAutofit fontScale="92500"/>
          </a:bodyPr>
          <a:lstStyle/>
          <a:p>
            <a:r>
              <a:rPr lang="en-US" dirty="0" smtClean="0"/>
              <a:t>The related measures </a:t>
            </a:r>
            <a:r>
              <a:rPr lang="en-US" i="1" dirty="0" smtClean="0"/>
              <a:t>t</a:t>
            </a:r>
            <a:r>
              <a:rPr lang="en-US" dirty="0" smtClean="0"/>
              <a:t> test is similar to the single-sample </a:t>
            </a:r>
            <a:r>
              <a:rPr lang="en-US" i="1" dirty="0" smtClean="0"/>
              <a:t>t</a:t>
            </a:r>
            <a:r>
              <a:rPr lang="en-US" dirty="0" smtClean="0"/>
              <a:t> test in that it compares the deviation between two means to determine whether it is likely to have been created by sampling error. </a:t>
            </a:r>
          </a:p>
          <a:p>
            <a:r>
              <a:rPr lang="en-US" dirty="0" smtClean="0"/>
              <a:t>However, the related samples </a:t>
            </a:r>
            <a:r>
              <a:rPr lang="en-US" i="1" dirty="0" smtClean="0"/>
              <a:t>t</a:t>
            </a:r>
            <a:r>
              <a:rPr lang="en-US" dirty="0" smtClean="0"/>
              <a:t> test is different in that the two means it compares both come from the same sample, which is measured twice under different conditions.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Logic of the Single-Sample and Repeated/Related Samples </a:t>
            </a:r>
            <a:r>
              <a:rPr lang="en-US" i="1" dirty="0" smtClean="0"/>
              <a:t>t</a:t>
            </a:r>
            <a:r>
              <a:rPr lang="en-US" dirty="0" smtClean="0"/>
              <a:t> Test</a:t>
            </a:r>
            <a:endParaRPr lang="en-US" dirty="0"/>
          </a:p>
        </p:txBody>
      </p:sp>
      <p:sp>
        <p:nvSpPr>
          <p:cNvPr id="7" name="Content Placeholder 6"/>
          <p:cNvSpPr>
            <a:spLocks noGrp="1"/>
          </p:cNvSpPr>
          <p:nvPr>
            <p:ph idx="1"/>
          </p:nvPr>
        </p:nvSpPr>
        <p:spPr/>
        <p:txBody>
          <a:bodyPr/>
          <a:lstStyle/>
          <a:p>
            <a:r>
              <a:rPr lang="en-US" dirty="0" smtClean="0"/>
              <a:t>The denominators of both the single-sample </a:t>
            </a:r>
            <a:r>
              <a:rPr lang="en-US" i="1" dirty="0" smtClean="0"/>
              <a:t>t</a:t>
            </a:r>
            <a:r>
              <a:rPr lang="en-US" dirty="0" smtClean="0"/>
              <a:t> test and the related samples t test represent the typical amount of sampling error expected.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dirty="0"/>
          </a:p>
        </p:txBody>
      </p:sp>
      <p:pic>
        <p:nvPicPr>
          <p:cNvPr id="8" name="Picture 2"/>
          <p:cNvPicPr>
            <a:picLocks noChangeAspect="1" noChangeArrowheads="1"/>
          </p:cNvPicPr>
          <p:nvPr/>
        </p:nvPicPr>
        <p:blipFill>
          <a:blip r:embed="rId3"/>
          <a:srcRect/>
          <a:stretch>
            <a:fillRect/>
          </a:stretch>
        </p:blipFill>
        <p:spPr bwMode="auto">
          <a:xfrm>
            <a:off x="1752600" y="5181600"/>
            <a:ext cx="6486525" cy="1085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676400" y="4191000"/>
            <a:ext cx="4171950" cy="1190625"/>
          </a:xfrm>
          <a:prstGeom prst="rect">
            <a:avLst/>
          </a:prstGeom>
          <a:noFill/>
          <a:ln w="9525">
            <a:noFill/>
            <a:miter lim="800000"/>
            <a:headEnd/>
            <a:tailEnd/>
          </a:ln>
          <a:effectLst/>
        </p:spPr>
      </p:pic>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2.xml><?xml version="1.0" encoding="utf-8"?>
<ds:datastoreItem xmlns:ds="http://schemas.openxmlformats.org/officeDocument/2006/customXml" ds:itemID="{F256CBF6-5C47-44CD-B9A5-0B6F605893D6}">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2187</TotalTime>
  <Words>4790</Words>
  <Application>Microsoft Office PowerPoint</Application>
  <PresentationFormat>On-screen Show (4:3)</PresentationFormat>
  <Paragraphs>428</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Times New Roman</vt:lpstr>
      <vt:lpstr>1_Office Theme</vt:lpstr>
      <vt:lpstr>PowerPoint Presentation</vt:lpstr>
      <vt:lpstr>An Introduction to Statistics An Active Learning Approach</vt:lpstr>
      <vt:lpstr>Topics to Cover</vt:lpstr>
      <vt:lpstr>Topics to Cover</vt:lpstr>
      <vt:lpstr>Topics to Cover</vt:lpstr>
      <vt:lpstr>Repeated/Related Samples t Test</vt:lpstr>
      <vt:lpstr>Repeated/Related Samples t Test</vt:lpstr>
      <vt:lpstr>Repeated/Related Samples t Test</vt:lpstr>
      <vt:lpstr>Logic of the Single-Sample and Repeated/Related Samples t Test</vt:lpstr>
      <vt:lpstr>Logic of the Single-Sample and Repeated/Related Samples t Test</vt:lpstr>
      <vt:lpstr>Logic of the Single-Sample and Repeated/Related Samples t Test</vt:lpstr>
      <vt:lpstr>Related Samples t (Two-Tailed) Example</vt:lpstr>
      <vt:lpstr>Related Samples t (Two-Tailed) Example</vt:lpstr>
      <vt:lpstr>Related Samples t (Two-Tailed) Example</vt:lpstr>
      <vt:lpstr>Step 1: Examine the Statistical Assumptions</vt:lpstr>
      <vt:lpstr>Step 1: Examine the Statistical Assumptions</vt:lpstr>
      <vt:lpstr>Step 1: Examine the Statistical Assumptions</vt:lpstr>
      <vt:lpstr>Step 1: Examine the Statistical Assumptions</vt:lpstr>
      <vt:lpstr>Step 1: Examine the Statistical Assumptions</vt:lpstr>
      <vt:lpstr>Step 2: State the Null and Research Hypotheses Symbolically and Verbally</vt:lpstr>
      <vt:lpstr>Table 9.1: Symbolic and Verbal Representations for Two-Tailed Research and Null Hypotheses for a Related Samples t Test</vt:lpstr>
      <vt:lpstr>Step 3: Compute the Degrees of Freedom and Define the Critical Regions</vt:lpstr>
      <vt:lpstr>Step 3: Compute the Degrees of Freedom and Define the Critical Regions</vt:lpstr>
      <vt:lpstr>Step 4: Compute the Test Statistic (Related Samples t Test)</vt:lpstr>
      <vt:lpstr>4a. Compute D for Each Participant/Matched Pair</vt:lpstr>
      <vt:lpstr>Table 9.2: Computation of D in a Related Samples t Test</vt:lpstr>
      <vt:lpstr>4b. Compute the Observed Mean Difference (MD)</vt:lpstr>
      <vt:lpstr>4c. Compute the Average Mean Difference Expected Due to Sampling Error</vt:lpstr>
      <vt:lpstr>4c. Compute the Average Mean Difference Expected Due to Sampling Error</vt:lpstr>
      <vt:lpstr>4c. Compute the Average Mean Difference Expected Due to Sampling Error</vt:lpstr>
      <vt:lpstr>Step 4d: Compute the Test Statistic (Related Samples t Test)</vt:lpstr>
      <vt:lpstr>Step 4d: Compute the Test Statistic (Related Samples t Test)</vt:lpstr>
      <vt:lpstr>Step 5: Compute an Effect Size and Describe It</vt:lpstr>
      <vt:lpstr>Step 5: Compute an Effect Size and Describe It</vt:lpstr>
      <vt:lpstr>Step 6: Interpreting the Results of the Hypothesis Test</vt:lpstr>
      <vt:lpstr>Related Samples t (One-Tailed) Example</vt:lpstr>
      <vt:lpstr>Related Samples t (One-Tailed) Example</vt:lpstr>
      <vt:lpstr>Related Samples t (One-Tailed) Example</vt:lpstr>
      <vt:lpstr>Step 1: Examine the Statistical Assumptions</vt:lpstr>
      <vt:lpstr>Step 2: State the Null and Research Hypotheses Symbolically and Verbally</vt:lpstr>
      <vt:lpstr>Step 2: State the Null and Research Hypotheses Symbolically and Verbally</vt:lpstr>
      <vt:lpstr>Table 9.3: Symbolic and Verbal Representations for One-Tailed Research and Null Hypotheses for a Related t Test</vt:lpstr>
      <vt:lpstr>Step 3: Compute the Degrees of Freedom and Define the Critical Regions</vt:lpstr>
      <vt:lpstr>4a. Compute D for Each Participant/Matched Pair</vt:lpstr>
      <vt:lpstr>Table 9.4: Computing D for a Related t Test</vt:lpstr>
      <vt:lpstr>4b. Compute the Observed Mean Difference (MD)</vt:lpstr>
      <vt:lpstr>4c. Compute the Average Mean Difference Expected Due to Sampling Error</vt:lpstr>
      <vt:lpstr>Step 4d: Compute the Test Statistic (Related Samples t Test)</vt:lpstr>
      <vt:lpstr>Step 4d: Compute the Test Statistic (Related Samples t Test)</vt:lpstr>
      <vt:lpstr>Step 5: Compute an Effect Size and Describe It</vt:lpstr>
      <vt:lpstr>Step 5: Compute an Effect Size and Describe It</vt:lpstr>
      <vt:lpstr>Step 6: Interpreting the Results of the Hypothesis Test</vt:lpstr>
      <vt:lpstr>Statistical Results, Experimental Designs, and Scientific Conclusions</vt:lpstr>
      <vt:lpstr>SPSS</vt:lpstr>
      <vt:lpstr>Data File</vt:lpstr>
      <vt:lpstr>Data File</vt:lpstr>
      <vt:lpstr>Figure 9.1: SPSS Screenshot of the Data Entry Screen</vt:lpstr>
      <vt:lpstr>Computing a Related Samples t Test</vt:lpstr>
      <vt:lpstr>Figure 9.2: SPSS Screenshot of Choosing a Paired Samples t</vt:lpstr>
      <vt:lpstr>Figure 9.3: SPSS Screenshot of Selecting the Paired Variables</vt:lpstr>
      <vt:lpstr>Figure 9.4: Annotated SPSS Output for a Related t Test</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595</cp:revision>
  <dcterms:created xsi:type="dcterms:W3CDTF">2015-04-30T00:02:08Z</dcterms:created>
  <dcterms:modified xsi:type="dcterms:W3CDTF">2017-04-21T17:35:20Z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