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4"/>
  </p:notesMasterIdLst>
  <p:handoutMasterIdLst>
    <p:handoutMasterId r:id="rId75"/>
  </p:handoutMasterIdLst>
  <p:sldIdLst>
    <p:sldId id="256" r:id="rId5"/>
    <p:sldId id="395" r:id="rId6"/>
    <p:sldId id="289" r:id="rId7"/>
    <p:sldId id="290" r:id="rId8"/>
    <p:sldId id="291" r:id="rId9"/>
    <p:sldId id="292" r:id="rId10"/>
    <p:sldId id="293" r:id="rId11"/>
    <p:sldId id="294" r:id="rId12"/>
    <p:sldId id="297" r:id="rId13"/>
    <p:sldId id="298" r:id="rId14"/>
    <p:sldId id="299" r:id="rId15"/>
    <p:sldId id="321" r:id="rId16"/>
    <p:sldId id="325" r:id="rId17"/>
    <p:sldId id="327" r:id="rId18"/>
    <p:sldId id="322" r:id="rId19"/>
    <p:sldId id="323" r:id="rId20"/>
    <p:sldId id="324" r:id="rId21"/>
    <p:sldId id="326" r:id="rId22"/>
    <p:sldId id="328" r:id="rId23"/>
    <p:sldId id="302" r:id="rId24"/>
    <p:sldId id="303" r:id="rId25"/>
    <p:sldId id="304" r:id="rId26"/>
    <p:sldId id="305" r:id="rId27"/>
    <p:sldId id="329" r:id="rId28"/>
    <p:sldId id="306" r:id="rId29"/>
    <p:sldId id="330" r:id="rId30"/>
    <p:sldId id="309" r:id="rId31"/>
    <p:sldId id="331" r:id="rId32"/>
    <p:sldId id="310" r:id="rId33"/>
    <p:sldId id="311" r:id="rId34"/>
    <p:sldId id="312" r:id="rId35"/>
    <p:sldId id="332" r:id="rId36"/>
    <p:sldId id="333" r:id="rId37"/>
    <p:sldId id="334" r:id="rId38"/>
    <p:sldId id="335" r:id="rId39"/>
    <p:sldId id="315" r:id="rId40"/>
    <p:sldId id="336" r:id="rId41"/>
    <p:sldId id="318" r:id="rId42"/>
    <p:sldId id="337" r:id="rId43"/>
    <p:sldId id="320" r:id="rId44"/>
    <p:sldId id="356" r:id="rId45"/>
    <p:sldId id="358" r:id="rId46"/>
    <p:sldId id="380" r:id="rId47"/>
    <p:sldId id="381" r:id="rId48"/>
    <p:sldId id="361" r:id="rId49"/>
    <p:sldId id="365" r:id="rId50"/>
    <p:sldId id="367" r:id="rId51"/>
    <p:sldId id="368" r:id="rId52"/>
    <p:sldId id="382" r:id="rId53"/>
    <p:sldId id="383" r:id="rId54"/>
    <p:sldId id="387" r:id="rId55"/>
    <p:sldId id="394" r:id="rId56"/>
    <p:sldId id="388" r:id="rId57"/>
    <p:sldId id="390" r:id="rId58"/>
    <p:sldId id="391" r:id="rId59"/>
    <p:sldId id="379" r:id="rId60"/>
    <p:sldId id="339" r:id="rId61"/>
    <p:sldId id="340" r:id="rId62"/>
    <p:sldId id="347" r:id="rId63"/>
    <p:sldId id="348" r:id="rId64"/>
    <p:sldId id="341" r:id="rId65"/>
    <p:sldId id="342" r:id="rId66"/>
    <p:sldId id="350" r:id="rId67"/>
    <p:sldId id="351" r:id="rId68"/>
    <p:sldId id="352" r:id="rId69"/>
    <p:sldId id="343" r:id="rId70"/>
    <p:sldId id="353" r:id="rId71"/>
    <p:sldId id="354" r:id="rId72"/>
    <p:sldId id="344"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69" autoAdjust="0"/>
    <p:restoredTop sz="68142" autoAdjust="0"/>
  </p:normalViewPr>
  <p:slideViewPr>
    <p:cSldViewPr>
      <p:cViewPr varScale="1">
        <p:scale>
          <a:sx n="120" d="100"/>
          <a:sy n="120" d="100"/>
        </p:scale>
        <p:origin x="1020" y="10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55" d="100"/>
          <a:sy n="55" d="100"/>
        </p:scale>
        <p:origin x="-18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6A929F-1AAA-47B7-A269-906688CFF97B}" type="datetimeFigureOut">
              <a:rPr lang="en-US" smtClean="0"/>
              <a:pPr/>
              <a:t>4/21/2017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AECDE7-37C0-48C3-863A-905835A2AD60}" type="slidenum">
              <a:rPr lang="en-US" smtClean="0"/>
              <a:pPr/>
              <a:t>‹#›</a:t>
            </a:fld>
            <a:endParaRPr lang="en-US"/>
          </a:p>
        </p:txBody>
      </p:sp>
    </p:spTree>
    <p:extLst>
      <p:ext uri="{BB962C8B-B14F-4D97-AF65-F5344CB8AC3E}">
        <p14:creationId xmlns:p14="http://schemas.microsoft.com/office/powerpoint/2010/main" val="1148268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AF8BA7-C0FF-46D8-91FF-02C5475D13CB}" type="datetimeFigureOut">
              <a:rPr lang="en-US" smtClean="0"/>
              <a:pPr/>
              <a:t>4/21/2017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9FBB7-4B6C-4B5C-AB82-AA7608E49EDC}" type="slidenum">
              <a:rPr lang="en-US" smtClean="0"/>
              <a:pPr/>
              <a:t>‹#›</a:t>
            </a:fld>
            <a:endParaRPr lang="en-US"/>
          </a:p>
        </p:txBody>
      </p:sp>
    </p:spTree>
    <p:extLst>
      <p:ext uri="{BB962C8B-B14F-4D97-AF65-F5344CB8AC3E}">
        <p14:creationId xmlns:p14="http://schemas.microsoft.com/office/powerpoint/2010/main" val="110427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a:t>
            </a:fld>
            <a:endParaRPr lang="en-US"/>
          </a:p>
        </p:txBody>
      </p:sp>
    </p:spTree>
    <p:extLst>
      <p:ext uri="{BB962C8B-B14F-4D97-AF65-F5344CB8AC3E}">
        <p14:creationId xmlns:p14="http://schemas.microsoft.com/office/powerpoint/2010/main" val="358905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10</a:t>
            </a:fld>
            <a:endParaRPr lang="en-US"/>
          </a:p>
        </p:txBody>
      </p:sp>
    </p:spTree>
    <p:extLst>
      <p:ext uri="{BB962C8B-B14F-4D97-AF65-F5344CB8AC3E}">
        <p14:creationId xmlns:p14="http://schemas.microsoft.com/office/powerpoint/2010/main" val="421477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Explain the logic of the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11</a:t>
            </a:fld>
            <a:endParaRPr lang="en-US"/>
          </a:p>
        </p:txBody>
      </p:sp>
    </p:spTree>
    <p:extLst>
      <p:ext uri="{BB962C8B-B14F-4D97-AF65-F5344CB8AC3E}">
        <p14:creationId xmlns:p14="http://schemas.microsoft.com/office/powerpoint/2010/main" val="94648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Explain the logic of the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12</a:t>
            </a:fld>
            <a:endParaRPr lang="en-US"/>
          </a:p>
        </p:txBody>
      </p:sp>
    </p:spTree>
    <p:extLst>
      <p:ext uri="{BB962C8B-B14F-4D97-AF65-F5344CB8AC3E}">
        <p14:creationId xmlns:p14="http://schemas.microsoft.com/office/powerpoint/2010/main" val="1170846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Explain the logic of the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13</a:t>
            </a:fld>
            <a:endParaRPr lang="en-US"/>
          </a:p>
        </p:txBody>
      </p:sp>
    </p:spTree>
    <p:extLst>
      <p:ext uri="{BB962C8B-B14F-4D97-AF65-F5344CB8AC3E}">
        <p14:creationId xmlns:p14="http://schemas.microsoft.com/office/powerpoint/2010/main" val="836963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Explain the logic of the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14</a:t>
            </a:fld>
            <a:endParaRPr lang="en-US"/>
          </a:p>
        </p:txBody>
      </p:sp>
    </p:spTree>
    <p:extLst>
      <p:ext uri="{BB962C8B-B14F-4D97-AF65-F5344CB8AC3E}">
        <p14:creationId xmlns:p14="http://schemas.microsoft.com/office/powerpoint/2010/main" val="2067235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Explain the logic of the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15</a:t>
            </a:fld>
            <a:endParaRPr lang="en-US"/>
          </a:p>
        </p:txBody>
      </p:sp>
    </p:spTree>
    <p:extLst>
      <p:ext uri="{BB962C8B-B14F-4D97-AF65-F5344CB8AC3E}">
        <p14:creationId xmlns:p14="http://schemas.microsoft.com/office/powerpoint/2010/main" val="2956676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Explain the logic of the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16</a:t>
            </a:fld>
            <a:endParaRPr lang="en-US"/>
          </a:p>
        </p:txBody>
      </p:sp>
    </p:spTree>
    <p:extLst>
      <p:ext uri="{BB962C8B-B14F-4D97-AF65-F5344CB8AC3E}">
        <p14:creationId xmlns:p14="http://schemas.microsoft.com/office/powerpoint/2010/main" val="1455899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the logic of the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17</a:t>
            </a:fld>
            <a:endParaRPr lang="en-US"/>
          </a:p>
        </p:txBody>
      </p:sp>
    </p:spTree>
    <p:extLst>
      <p:ext uri="{BB962C8B-B14F-4D97-AF65-F5344CB8AC3E}">
        <p14:creationId xmlns:p14="http://schemas.microsoft.com/office/powerpoint/2010/main" val="4260576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Explain the logic of the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18</a:t>
            </a:fld>
            <a:endParaRPr lang="en-US"/>
          </a:p>
        </p:txBody>
      </p:sp>
    </p:spTree>
    <p:extLst>
      <p:ext uri="{BB962C8B-B14F-4D97-AF65-F5344CB8AC3E}">
        <p14:creationId xmlns:p14="http://schemas.microsoft.com/office/powerpoint/2010/main" val="4008481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19</a:t>
            </a:fld>
            <a:endParaRPr lang="en-US"/>
          </a:p>
        </p:txBody>
      </p:sp>
    </p:spTree>
    <p:extLst>
      <p:ext uri="{BB962C8B-B14F-4D97-AF65-F5344CB8AC3E}">
        <p14:creationId xmlns:p14="http://schemas.microsoft.com/office/powerpoint/2010/main" val="798018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a:t>
            </a:fld>
            <a:endParaRPr lang="en-US"/>
          </a:p>
        </p:txBody>
      </p:sp>
    </p:spTree>
    <p:extLst>
      <p:ext uri="{BB962C8B-B14F-4D97-AF65-F5344CB8AC3E}">
        <p14:creationId xmlns:p14="http://schemas.microsoft.com/office/powerpoint/2010/main" val="1678125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20</a:t>
            </a:fld>
            <a:endParaRPr lang="en-US"/>
          </a:p>
        </p:txBody>
      </p:sp>
    </p:spTree>
    <p:extLst>
      <p:ext uri="{BB962C8B-B14F-4D97-AF65-F5344CB8AC3E}">
        <p14:creationId xmlns:p14="http://schemas.microsoft.com/office/powerpoint/2010/main" val="381396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21</a:t>
            </a:fld>
            <a:endParaRPr lang="en-US"/>
          </a:p>
        </p:txBody>
      </p:sp>
    </p:spTree>
    <p:extLst>
      <p:ext uri="{BB962C8B-B14F-4D97-AF65-F5344CB8AC3E}">
        <p14:creationId xmlns:p14="http://schemas.microsoft.com/office/powerpoint/2010/main" val="2035457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22</a:t>
            </a:fld>
            <a:endParaRPr lang="en-US"/>
          </a:p>
        </p:txBody>
      </p:sp>
    </p:spTree>
    <p:extLst>
      <p:ext uri="{BB962C8B-B14F-4D97-AF65-F5344CB8AC3E}">
        <p14:creationId xmlns:p14="http://schemas.microsoft.com/office/powerpoint/2010/main" val="4246847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p>
          <a:p>
            <a:r>
              <a:rPr lang="en-US" dirty="0" smtClean="0"/>
              <a:t>p. 320</a:t>
            </a:r>
          </a:p>
          <a:p>
            <a:endParaRPr lang="en-US" dirty="0" smtClean="0"/>
          </a:p>
          <a:p>
            <a:r>
              <a:rPr lang="en-US" sz="1200" kern="1200" baseline="0" dirty="0" smtClean="0">
                <a:solidFill>
                  <a:schemeClr val="tx1"/>
                </a:solidFill>
                <a:latin typeface="+mn-lt"/>
                <a:ea typeface="+mn-ea"/>
                <a:cs typeface="+mn-cs"/>
              </a:rPr>
              <a:t>“In previous chapters, we used the general rule that if the standard deviation in one condition is double</a:t>
            </a:r>
          </a:p>
          <a:p>
            <a:r>
              <a:rPr lang="en-US" sz="1200" kern="1200" baseline="0" dirty="0" smtClean="0">
                <a:solidFill>
                  <a:schemeClr val="tx1"/>
                </a:solidFill>
                <a:latin typeface="+mn-lt"/>
                <a:ea typeface="+mn-ea"/>
                <a:cs typeface="+mn-cs"/>
              </a:rPr>
              <a:t>that of another condition, this assumption </a:t>
            </a:r>
            <a:r>
              <a:rPr lang="en-US" sz="1200" i="1" kern="1200" baseline="0" dirty="0" smtClean="0">
                <a:solidFill>
                  <a:schemeClr val="tx1"/>
                </a:solidFill>
                <a:latin typeface="+mn-lt"/>
                <a:ea typeface="+mn-ea"/>
                <a:cs typeface="+mn-cs"/>
              </a:rPr>
              <a:t>might be violated.”</a:t>
            </a:r>
            <a:endParaRPr lang="en-US" dirty="0" smtClean="0"/>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23</a:t>
            </a:fld>
            <a:endParaRPr lang="en-US"/>
          </a:p>
        </p:txBody>
      </p:sp>
    </p:spTree>
    <p:extLst>
      <p:ext uri="{BB962C8B-B14F-4D97-AF65-F5344CB8AC3E}">
        <p14:creationId xmlns:p14="http://schemas.microsoft.com/office/powerpoint/2010/main" val="2824896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24</a:t>
            </a:fld>
            <a:endParaRPr lang="en-US"/>
          </a:p>
        </p:txBody>
      </p:sp>
    </p:spTree>
    <p:extLst>
      <p:ext uri="{BB962C8B-B14F-4D97-AF65-F5344CB8AC3E}">
        <p14:creationId xmlns:p14="http://schemas.microsoft.com/office/powerpoint/2010/main" val="3441721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Write null and research hypotheses using symbols and words for both one- and two-tailed tests</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25</a:t>
            </a:fld>
            <a:endParaRPr lang="en-US"/>
          </a:p>
        </p:txBody>
      </p:sp>
    </p:spTree>
    <p:extLst>
      <p:ext uri="{BB962C8B-B14F-4D97-AF65-F5344CB8AC3E}">
        <p14:creationId xmlns:p14="http://schemas.microsoft.com/office/powerpoint/2010/main" val="1109053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Write null and research hypotheses using symbols and words for both one- and two-tailed tests</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26</a:t>
            </a:fld>
            <a:endParaRPr lang="en-US"/>
          </a:p>
        </p:txBody>
      </p:sp>
    </p:spTree>
    <p:extLst>
      <p:ext uri="{BB962C8B-B14F-4D97-AF65-F5344CB8AC3E}">
        <p14:creationId xmlns:p14="http://schemas.microsoft.com/office/powerpoint/2010/main" val="4261848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degrees of freedom and define a critical region for both one- and two-tailed tests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This formula for </a:t>
            </a:r>
            <a:r>
              <a:rPr lang="en-US" sz="1200" i="1" kern="1200" dirty="0" err="1" smtClean="0">
                <a:solidFill>
                  <a:schemeClr val="tx1"/>
                </a:solidFill>
                <a:latin typeface="+mn-lt"/>
                <a:ea typeface="+mn-ea"/>
                <a:cs typeface="+mn-cs"/>
              </a:rPr>
              <a:t>df</a:t>
            </a:r>
            <a:r>
              <a:rPr lang="en-US" sz="1200" i="0" kern="1200" dirty="0" smtClean="0">
                <a:solidFill>
                  <a:schemeClr val="tx1"/>
                </a:solidFill>
                <a:latin typeface="+mn-lt"/>
                <a:ea typeface="+mn-ea"/>
                <a:cs typeface="+mn-cs"/>
              </a:rPr>
              <a:t> is used when homogeneity</a:t>
            </a:r>
            <a:r>
              <a:rPr lang="en-US" sz="1200" i="0" kern="1200" baseline="0" dirty="0" smtClean="0">
                <a:solidFill>
                  <a:schemeClr val="tx1"/>
                </a:solidFill>
                <a:latin typeface="+mn-lt"/>
                <a:ea typeface="+mn-ea"/>
                <a:cs typeface="+mn-cs"/>
              </a:rPr>
              <a:t> of variances is assumed.</a:t>
            </a:r>
            <a:endParaRPr lang="en-US" i="1"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27</a:t>
            </a:fld>
            <a:endParaRPr lang="en-US"/>
          </a:p>
        </p:txBody>
      </p:sp>
    </p:spTree>
    <p:extLst>
      <p:ext uri="{BB962C8B-B14F-4D97-AF65-F5344CB8AC3E}">
        <p14:creationId xmlns:p14="http://schemas.microsoft.com/office/powerpoint/2010/main" val="417909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degrees of freedom and define a critical region for both one- and two-tailed tests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28</a:t>
            </a:fld>
            <a:endParaRPr lang="en-US"/>
          </a:p>
        </p:txBody>
      </p:sp>
    </p:spTree>
    <p:extLst>
      <p:ext uri="{BB962C8B-B14F-4D97-AF65-F5344CB8AC3E}">
        <p14:creationId xmlns:p14="http://schemas.microsoft.com/office/powerpoint/2010/main" val="328727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29</a:t>
            </a:fld>
            <a:endParaRPr lang="en-US"/>
          </a:p>
        </p:txBody>
      </p:sp>
    </p:spTree>
    <p:extLst>
      <p:ext uri="{BB962C8B-B14F-4D97-AF65-F5344CB8AC3E}">
        <p14:creationId xmlns:p14="http://schemas.microsoft.com/office/powerpoint/2010/main" val="3221057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a:t>
            </a:fld>
            <a:endParaRPr lang="en-US"/>
          </a:p>
        </p:txBody>
      </p:sp>
    </p:spTree>
    <p:extLst>
      <p:ext uri="{BB962C8B-B14F-4D97-AF65-F5344CB8AC3E}">
        <p14:creationId xmlns:p14="http://schemas.microsoft.com/office/powerpoint/2010/main" val="4282239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30</a:t>
            </a:fld>
            <a:endParaRPr lang="en-US"/>
          </a:p>
        </p:txBody>
      </p:sp>
    </p:spTree>
    <p:extLst>
      <p:ext uri="{BB962C8B-B14F-4D97-AF65-F5344CB8AC3E}">
        <p14:creationId xmlns:p14="http://schemas.microsoft.com/office/powerpoint/2010/main" val="1959589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31</a:t>
            </a:fld>
            <a:endParaRPr lang="en-US"/>
          </a:p>
        </p:txBody>
      </p:sp>
    </p:spTree>
    <p:extLst>
      <p:ext uri="{BB962C8B-B14F-4D97-AF65-F5344CB8AC3E}">
        <p14:creationId xmlns:p14="http://schemas.microsoft.com/office/powerpoint/2010/main" val="2384103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32</a:t>
            </a:fld>
            <a:endParaRPr lang="en-US"/>
          </a:p>
        </p:txBody>
      </p:sp>
    </p:spTree>
    <p:extLst>
      <p:ext uri="{BB962C8B-B14F-4D97-AF65-F5344CB8AC3E}">
        <p14:creationId xmlns:p14="http://schemas.microsoft.com/office/powerpoint/2010/main" val="4163301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33</a:t>
            </a:fld>
            <a:endParaRPr lang="en-US"/>
          </a:p>
        </p:txBody>
      </p:sp>
    </p:spTree>
    <p:extLst>
      <p:ext uri="{BB962C8B-B14F-4D97-AF65-F5344CB8AC3E}">
        <p14:creationId xmlns:p14="http://schemas.microsoft.com/office/powerpoint/2010/main" val="247029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34</a:t>
            </a:fld>
            <a:endParaRPr lang="en-US"/>
          </a:p>
        </p:txBody>
      </p:sp>
    </p:spTree>
    <p:extLst>
      <p:ext uri="{BB962C8B-B14F-4D97-AF65-F5344CB8AC3E}">
        <p14:creationId xmlns:p14="http://schemas.microsoft.com/office/powerpoint/2010/main" val="148306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endParaRPr lang="en-US" dirty="0" smtClean="0"/>
          </a:p>
          <a:p>
            <a:r>
              <a:rPr lang="en-US" dirty="0" smtClean="0"/>
              <a:t>p. 324</a:t>
            </a:r>
            <a:br>
              <a:rPr lang="en-US" dirty="0" smtClean="0"/>
            </a:br>
            <a:r>
              <a:rPr lang="en-US" dirty="0" smtClean="0"/>
              <a:t/>
            </a:r>
            <a:br>
              <a:rPr lang="en-US" dirty="0" smtClean="0"/>
            </a:br>
            <a:r>
              <a:rPr lang="en-US" dirty="0" smtClean="0"/>
              <a:t>“</a:t>
            </a:r>
            <a:r>
              <a:rPr lang="en-US" sz="1200" kern="1200" baseline="0" dirty="0" smtClean="0">
                <a:solidFill>
                  <a:schemeClr val="tx1"/>
                </a:solidFill>
                <a:latin typeface="+mn-lt"/>
                <a:ea typeface="+mn-ea"/>
                <a:cs typeface="+mn-cs"/>
              </a:rPr>
              <a:t>The estimated standard error of the mean difference, .82, is our estimate of expected sampling</a:t>
            </a:r>
          </a:p>
          <a:p>
            <a:r>
              <a:rPr lang="en-US" sz="1200" kern="1200" baseline="0" dirty="0" smtClean="0">
                <a:solidFill>
                  <a:schemeClr val="tx1"/>
                </a:solidFill>
                <a:latin typeface="+mn-lt"/>
                <a:ea typeface="+mn-ea"/>
                <a:cs typeface="+mn-cs"/>
              </a:rPr>
              <a:t>error. A standard error of 0.82 indicates that the difference between the two means expected due to</a:t>
            </a:r>
          </a:p>
          <a:p>
            <a:r>
              <a:rPr lang="en-US" sz="1200" kern="1200" baseline="0" dirty="0" smtClean="0">
                <a:solidFill>
                  <a:schemeClr val="tx1"/>
                </a:solidFill>
                <a:latin typeface="+mn-lt"/>
                <a:ea typeface="+mn-ea"/>
                <a:cs typeface="+mn-cs"/>
              </a:rPr>
              <a:t>sampling error is 0.82.”</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35</a:t>
            </a:fld>
            <a:endParaRPr lang="en-US"/>
          </a:p>
        </p:txBody>
      </p:sp>
    </p:spTree>
    <p:extLst>
      <p:ext uri="{BB962C8B-B14F-4D97-AF65-F5344CB8AC3E}">
        <p14:creationId xmlns:p14="http://schemas.microsoft.com/office/powerpoint/2010/main" val="3323069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36</a:t>
            </a:fld>
            <a:endParaRPr lang="en-US"/>
          </a:p>
        </p:txBody>
      </p:sp>
    </p:spTree>
    <p:extLst>
      <p:ext uri="{BB962C8B-B14F-4D97-AF65-F5344CB8AC3E}">
        <p14:creationId xmlns:p14="http://schemas.microsoft.com/office/powerpoint/2010/main" val="2659946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37</a:t>
            </a:fld>
            <a:endParaRPr lang="en-US"/>
          </a:p>
        </p:txBody>
      </p:sp>
    </p:spTree>
    <p:extLst>
      <p:ext uri="{BB962C8B-B14F-4D97-AF65-F5344CB8AC3E}">
        <p14:creationId xmlns:p14="http://schemas.microsoft.com/office/powerpoint/2010/main" val="16539617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and interpret an effect size (</a:t>
            </a:r>
            <a:r>
              <a:rPr lang="en-US" sz="1200" i="1"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dirty="0" smtClean="0"/>
              <a:t>p. 325</a:t>
            </a:r>
            <a:br>
              <a:rPr lang="en-US" dirty="0" smtClean="0"/>
            </a:br>
            <a:endParaRPr lang="en-US" dirty="0" smtClean="0"/>
          </a:p>
          <a:p>
            <a:r>
              <a:rPr lang="en-US" dirty="0" smtClean="0"/>
              <a:t>“</a:t>
            </a:r>
            <a:r>
              <a:rPr lang="en-US" sz="1200" kern="1200" baseline="0" dirty="0" smtClean="0">
                <a:solidFill>
                  <a:schemeClr val="tx1"/>
                </a:solidFill>
                <a:latin typeface="+mn-lt"/>
                <a:ea typeface="+mn-ea"/>
                <a:cs typeface="+mn-cs"/>
              </a:rPr>
              <a:t>This is probably the most commonly used formula for computing </a:t>
            </a:r>
            <a:r>
              <a:rPr lang="en-US" sz="1200" i="1" kern="1200" baseline="0" dirty="0" smtClean="0">
                <a:solidFill>
                  <a:schemeClr val="tx1"/>
                </a:solidFill>
                <a:latin typeface="+mn-lt"/>
                <a:ea typeface="+mn-ea"/>
                <a:cs typeface="+mn-cs"/>
              </a:rPr>
              <a:t>d </a:t>
            </a:r>
            <a:r>
              <a:rPr lang="en-US" sz="1200" i="0" kern="1200" baseline="0" dirty="0" smtClean="0">
                <a:solidFill>
                  <a:schemeClr val="tx1"/>
                </a:solidFill>
                <a:latin typeface="+mn-lt"/>
                <a:ea typeface="+mn-ea"/>
                <a:cs typeface="+mn-cs"/>
              </a:rPr>
              <a:t>for independent measures designs. However,</a:t>
            </a:r>
          </a:p>
          <a:p>
            <a:r>
              <a:rPr lang="en-US" sz="1200" i="0" kern="1200" baseline="0" dirty="0" smtClean="0">
                <a:solidFill>
                  <a:schemeClr val="tx1"/>
                </a:solidFill>
                <a:latin typeface="+mn-lt"/>
                <a:ea typeface="+mn-ea"/>
                <a:cs typeface="+mn-cs"/>
              </a:rPr>
              <a:t>some researchers choose different denominators (Cumming, 2012). Because there are different </a:t>
            </a:r>
            <a:r>
              <a:rPr lang="en-US" sz="1200" kern="1200" baseline="0" dirty="0" smtClean="0">
                <a:solidFill>
                  <a:schemeClr val="tx1"/>
                </a:solidFill>
                <a:latin typeface="+mn-lt"/>
                <a:ea typeface="+mn-ea"/>
                <a:cs typeface="+mn-cs"/>
              </a:rPr>
              <a:t>ways to calculate</a:t>
            </a:r>
          </a:p>
          <a:p>
            <a:r>
              <a:rPr lang="en-US" sz="1200" i="1" kern="1200" baseline="0" dirty="0" smtClean="0">
                <a:solidFill>
                  <a:schemeClr val="tx1"/>
                </a:solidFill>
                <a:latin typeface="+mn-lt"/>
                <a:ea typeface="+mn-ea"/>
                <a:cs typeface="+mn-cs"/>
              </a:rPr>
              <a:t>d</a:t>
            </a:r>
            <a:r>
              <a:rPr lang="en-US" sz="1200" i="0" kern="1200" baseline="0" dirty="0" smtClean="0">
                <a:solidFill>
                  <a:schemeClr val="tx1"/>
                </a:solidFill>
                <a:latin typeface="+mn-lt"/>
                <a:ea typeface="+mn-ea"/>
                <a:cs typeface="+mn-cs"/>
              </a:rPr>
              <a:t>, it is important to tell the reader how you computed the effect size. In this book, we are always using the same</a:t>
            </a:r>
          </a:p>
          <a:p>
            <a:r>
              <a:rPr lang="en-US" sz="1200" i="0" kern="1200" baseline="0" dirty="0" smtClean="0">
                <a:solidFill>
                  <a:schemeClr val="tx1"/>
                </a:solidFill>
                <a:latin typeface="+mn-lt"/>
                <a:ea typeface="+mn-ea"/>
                <a:cs typeface="+mn-cs"/>
              </a:rPr>
              <a:t>calculation and so we do not need to say repeatedly what denominator we used, but when you present data, you</a:t>
            </a:r>
          </a:p>
          <a:p>
            <a:r>
              <a:rPr lang="en-US" sz="1200" i="0" kern="1200" baseline="0" dirty="0" smtClean="0">
                <a:solidFill>
                  <a:schemeClr val="tx1"/>
                </a:solidFill>
                <a:latin typeface="+mn-lt"/>
                <a:ea typeface="+mn-ea"/>
                <a:cs typeface="+mn-cs"/>
              </a:rPr>
              <a:t>should state how d was calculated.</a:t>
            </a:r>
            <a:r>
              <a:rPr lang="en-US" dirty="0" smtClean="0"/>
              <a:t>”</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38</a:t>
            </a:fld>
            <a:endParaRPr lang="en-US"/>
          </a:p>
        </p:txBody>
      </p:sp>
    </p:spTree>
    <p:extLst>
      <p:ext uri="{BB962C8B-B14F-4D97-AF65-F5344CB8AC3E}">
        <p14:creationId xmlns:p14="http://schemas.microsoft.com/office/powerpoint/2010/main" val="15045978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smtClean="0"/>
              <a:t/>
            </a:r>
            <a:br>
              <a:rPr lang="en-US" i="0" dirty="0" smtClean="0"/>
            </a:br>
            <a:r>
              <a:rPr lang="en-US" i="0" dirty="0" smtClean="0"/>
              <a:t>“</a:t>
            </a:r>
            <a:r>
              <a:rPr lang="en-US" sz="1200" kern="1200" baseline="0" dirty="0" smtClean="0">
                <a:solidFill>
                  <a:schemeClr val="tx1"/>
                </a:solidFill>
                <a:latin typeface="+mn-lt"/>
                <a:ea typeface="+mn-ea"/>
                <a:cs typeface="+mn-cs"/>
              </a:rPr>
              <a:t>When interpreting any study’s results, it is also important to consider the results from other similar studies. When Bower et al. (1975) conducted a similar study, they found that the verbal labels did improve memory performance. The combination of small sample sizes and the large effect size of your study and the fact that a similar study rejected the null suggests that you should interpret your null result with caution. In situations like this, you should obtain a larger sample size and then rerun the study.</a:t>
            </a:r>
            <a:r>
              <a:rPr lang="en-US" i="0" dirty="0" smtClean="0"/>
              <a: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39</a:t>
            </a:fld>
            <a:endParaRPr lang="en-US"/>
          </a:p>
        </p:txBody>
      </p:sp>
    </p:spTree>
    <p:extLst>
      <p:ext uri="{BB962C8B-B14F-4D97-AF65-F5344CB8AC3E}">
        <p14:creationId xmlns:p14="http://schemas.microsoft.com/office/powerpoint/2010/main" val="1993851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a:t>
            </a:fld>
            <a:endParaRPr lang="en-US"/>
          </a:p>
        </p:txBody>
      </p:sp>
    </p:spTree>
    <p:extLst>
      <p:ext uri="{BB962C8B-B14F-4D97-AF65-F5344CB8AC3E}">
        <p14:creationId xmlns:p14="http://schemas.microsoft.com/office/powerpoint/2010/main" val="2336605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Summarize the results of the analysis using American Psychological Association (APA) style</a:t>
            </a:r>
          </a:p>
          <a:p>
            <a:r>
              <a:rPr lang="en-US" i="0" dirty="0" smtClean="0"/>
              <a:t/>
            </a:r>
            <a:br>
              <a:rPr lang="en-US" i="0"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40</a:t>
            </a:fld>
            <a:endParaRPr lang="en-US"/>
          </a:p>
        </p:txBody>
      </p:sp>
    </p:spTree>
    <p:extLst>
      <p:ext uri="{BB962C8B-B14F-4D97-AF65-F5344CB8AC3E}">
        <p14:creationId xmlns:p14="http://schemas.microsoft.com/office/powerpoint/2010/main" val="2472181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41</a:t>
            </a:fld>
            <a:endParaRPr lang="en-US"/>
          </a:p>
        </p:txBody>
      </p:sp>
    </p:spTree>
    <p:extLst>
      <p:ext uri="{BB962C8B-B14F-4D97-AF65-F5344CB8AC3E}">
        <p14:creationId xmlns:p14="http://schemas.microsoft.com/office/powerpoint/2010/main" val="773450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42</a:t>
            </a:fld>
            <a:endParaRPr lang="en-US"/>
          </a:p>
        </p:txBody>
      </p:sp>
    </p:spTree>
    <p:extLst>
      <p:ext uri="{BB962C8B-B14F-4D97-AF65-F5344CB8AC3E}">
        <p14:creationId xmlns:p14="http://schemas.microsoft.com/office/powerpoint/2010/main" val="31977843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p>
        </p:txBody>
      </p:sp>
      <p:sp>
        <p:nvSpPr>
          <p:cNvPr id="4" name="Slide Number Placeholder 3"/>
          <p:cNvSpPr>
            <a:spLocks noGrp="1"/>
          </p:cNvSpPr>
          <p:nvPr>
            <p:ph type="sldNum" sz="quarter" idx="10"/>
          </p:nvPr>
        </p:nvSpPr>
        <p:spPr/>
        <p:txBody>
          <a:bodyPr/>
          <a:lstStyle/>
          <a:p>
            <a:fld id="{4A99FBB7-4B6C-4B5C-AB82-AA7608E49EDC}" type="slidenum">
              <a:rPr lang="en-US" smtClean="0"/>
              <a:pPr/>
              <a:t>43</a:t>
            </a:fld>
            <a:endParaRPr lang="en-US"/>
          </a:p>
        </p:txBody>
      </p:sp>
    </p:spTree>
    <p:extLst>
      <p:ext uri="{BB962C8B-B14F-4D97-AF65-F5344CB8AC3E}">
        <p14:creationId xmlns:p14="http://schemas.microsoft.com/office/powerpoint/2010/main" val="1673570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44</a:t>
            </a:fld>
            <a:endParaRPr lang="en-US"/>
          </a:p>
        </p:txBody>
      </p:sp>
    </p:spTree>
    <p:extLst>
      <p:ext uri="{BB962C8B-B14F-4D97-AF65-F5344CB8AC3E}">
        <p14:creationId xmlns:p14="http://schemas.microsoft.com/office/powerpoint/2010/main" val="6824740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45</a:t>
            </a:fld>
            <a:endParaRPr lang="en-US"/>
          </a:p>
        </p:txBody>
      </p:sp>
    </p:spTree>
    <p:extLst>
      <p:ext uri="{BB962C8B-B14F-4D97-AF65-F5344CB8AC3E}">
        <p14:creationId xmlns:p14="http://schemas.microsoft.com/office/powerpoint/2010/main" val="15101306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Write null and research hypotheses using symbols and words for both one- and two-tailed tests</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46</a:t>
            </a:fld>
            <a:endParaRPr lang="en-US"/>
          </a:p>
        </p:txBody>
      </p:sp>
    </p:spTree>
    <p:extLst>
      <p:ext uri="{BB962C8B-B14F-4D97-AF65-F5344CB8AC3E}">
        <p14:creationId xmlns:p14="http://schemas.microsoft.com/office/powerpoint/2010/main" val="669279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Write null and research hypotheses using symbols and words for both one- and two-tailed tests</a:t>
            </a:r>
            <a:endParaRPr lang="en-US" dirty="0" smtClean="0"/>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47</a:t>
            </a:fld>
            <a:endParaRPr lang="en-US"/>
          </a:p>
        </p:txBody>
      </p:sp>
    </p:spTree>
    <p:extLst>
      <p:ext uri="{BB962C8B-B14F-4D97-AF65-F5344CB8AC3E}">
        <p14:creationId xmlns:p14="http://schemas.microsoft.com/office/powerpoint/2010/main" val="33405040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Write null and research hypotheses using symbols and words for both one- and two-tailed tests</a:t>
            </a:r>
            <a:endParaRPr lang="en-US" dirty="0" smtClean="0"/>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48</a:t>
            </a:fld>
            <a:endParaRPr lang="en-US"/>
          </a:p>
        </p:txBody>
      </p:sp>
    </p:spTree>
    <p:extLst>
      <p:ext uri="{BB962C8B-B14F-4D97-AF65-F5344CB8AC3E}">
        <p14:creationId xmlns:p14="http://schemas.microsoft.com/office/powerpoint/2010/main" val="34190929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49</a:t>
            </a:fld>
            <a:endParaRPr lang="en-US"/>
          </a:p>
        </p:txBody>
      </p:sp>
    </p:spTree>
    <p:extLst>
      <p:ext uri="{BB962C8B-B14F-4D97-AF65-F5344CB8AC3E}">
        <p14:creationId xmlns:p14="http://schemas.microsoft.com/office/powerpoint/2010/main" val="1887266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when to use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a:t>
            </a:fld>
            <a:endParaRPr lang="en-US"/>
          </a:p>
        </p:txBody>
      </p:sp>
    </p:spTree>
    <p:extLst>
      <p:ext uri="{BB962C8B-B14F-4D97-AF65-F5344CB8AC3E}">
        <p14:creationId xmlns:p14="http://schemas.microsoft.com/office/powerpoint/2010/main" val="2956468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50</a:t>
            </a:fld>
            <a:endParaRPr lang="en-US"/>
          </a:p>
        </p:txBody>
      </p:sp>
    </p:spTree>
    <p:extLst>
      <p:ext uri="{BB962C8B-B14F-4D97-AF65-F5344CB8AC3E}">
        <p14:creationId xmlns:p14="http://schemas.microsoft.com/office/powerpoint/2010/main" val="4037256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51</a:t>
            </a:fld>
            <a:endParaRPr lang="en-US"/>
          </a:p>
        </p:txBody>
      </p:sp>
    </p:spTree>
    <p:extLst>
      <p:ext uri="{BB962C8B-B14F-4D97-AF65-F5344CB8AC3E}">
        <p14:creationId xmlns:p14="http://schemas.microsoft.com/office/powerpoint/2010/main" val="39904505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52</a:t>
            </a:fld>
            <a:endParaRPr lang="en-US"/>
          </a:p>
        </p:txBody>
      </p:sp>
    </p:spTree>
    <p:extLst>
      <p:ext uri="{BB962C8B-B14F-4D97-AF65-F5344CB8AC3E}">
        <p14:creationId xmlns:p14="http://schemas.microsoft.com/office/powerpoint/2010/main" val="42758672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endParaRPr lang="en-US" dirty="0" smtClean="0"/>
          </a:p>
          <a:p>
            <a:r>
              <a:rPr lang="en-US" dirty="0" smtClean="0"/>
              <a:t>p. 324</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53</a:t>
            </a:fld>
            <a:endParaRPr lang="en-US"/>
          </a:p>
        </p:txBody>
      </p:sp>
    </p:spTree>
    <p:extLst>
      <p:ext uri="{BB962C8B-B14F-4D97-AF65-F5344CB8AC3E}">
        <p14:creationId xmlns:p14="http://schemas.microsoft.com/office/powerpoint/2010/main" val="4864076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54</a:t>
            </a:fld>
            <a:endParaRPr lang="en-US"/>
          </a:p>
        </p:txBody>
      </p:sp>
    </p:spTree>
    <p:extLst>
      <p:ext uri="{BB962C8B-B14F-4D97-AF65-F5344CB8AC3E}">
        <p14:creationId xmlns:p14="http://schemas.microsoft.com/office/powerpoint/2010/main" val="1918137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and interpret an effect size (</a:t>
            </a:r>
            <a:r>
              <a:rPr lang="en-US" sz="1200" i="1"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a:t>
            </a:r>
          </a:p>
          <a:p>
            <a:endParaRPr lang="en-US" dirty="0" smtClean="0"/>
          </a:p>
          <a:p>
            <a:r>
              <a:rPr lang="en-US" dirty="0" smtClean="0"/>
              <a:t>p. 325</a:t>
            </a:r>
            <a:br>
              <a:rPr lang="en-US" dirty="0" smtClean="0"/>
            </a:br>
            <a:endParaRPr lang="en-US" dirty="0" smtClean="0"/>
          </a:p>
          <a:p>
            <a:r>
              <a:rPr lang="en-US" dirty="0" smtClean="0"/>
              <a:t>“</a:t>
            </a:r>
            <a:r>
              <a:rPr lang="en-US" sz="1200" kern="1200" baseline="0" dirty="0" smtClean="0">
                <a:solidFill>
                  <a:schemeClr val="tx1"/>
                </a:solidFill>
                <a:latin typeface="+mn-lt"/>
                <a:ea typeface="+mn-ea"/>
                <a:cs typeface="+mn-cs"/>
              </a:rPr>
              <a:t>This is probably the most commonly used formula for computing </a:t>
            </a:r>
            <a:r>
              <a:rPr lang="en-US" sz="1200" i="1" kern="1200" baseline="0" dirty="0" smtClean="0">
                <a:solidFill>
                  <a:schemeClr val="tx1"/>
                </a:solidFill>
                <a:latin typeface="+mn-lt"/>
                <a:ea typeface="+mn-ea"/>
                <a:cs typeface="+mn-cs"/>
              </a:rPr>
              <a:t>d </a:t>
            </a:r>
            <a:r>
              <a:rPr lang="en-US" sz="1200" i="0" kern="1200" baseline="0" dirty="0" smtClean="0">
                <a:solidFill>
                  <a:schemeClr val="tx1"/>
                </a:solidFill>
                <a:latin typeface="+mn-lt"/>
                <a:ea typeface="+mn-ea"/>
                <a:cs typeface="+mn-cs"/>
              </a:rPr>
              <a:t>for independent measures designs. However,</a:t>
            </a:r>
          </a:p>
          <a:p>
            <a:r>
              <a:rPr lang="en-US" sz="1200" i="0" kern="1200" baseline="0" dirty="0" smtClean="0">
                <a:solidFill>
                  <a:schemeClr val="tx1"/>
                </a:solidFill>
                <a:latin typeface="+mn-lt"/>
                <a:ea typeface="+mn-ea"/>
                <a:cs typeface="+mn-cs"/>
              </a:rPr>
              <a:t>some researchers choose different denominators (Cumming, 2012). Because there are different </a:t>
            </a:r>
            <a:r>
              <a:rPr lang="en-US" sz="1200" kern="1200" baseline="0" dirty="0" smtClean="0">
                <a:solidFill>
                  <a:schemeClr val="tx1"/>
                </a:solidFill>
                <a:latin typeface="+mn-lt"/>
                <a:ea typeface="+mn-ea"/>
                <a:cs typeface="+mn-cs"/>
              </a:rPr>
              <a:t>ways to calculate</a:t>
            </a:r>
          </a:p>
          <a:p>
            <a:r>
              <a:rPr lang="en-US" sz="1200" i="1" kern="1200" baseline="0" dirty="0" smtClean="0">
                <a:solidFill>
                  <a:schemeClr val="tx1"/>
                </a:solidFill>
                <a:latin typeface="+mn-lt"/>
                <a:ea typeface="+mn-ea"/>
                <a:cs typeface="+mn-cs"/>
              </a:rPr>
              <a:t>d</a:t>
            </a:r>
            <a:r>
              <a:rPr lang="en-US" sz="1200" i="0" kern="1200" baseline="0" dirty="0" smtClean="0">
                <a:solidFill>
                  <a:schemeClr val="tx1"/>
                </a:solidFill>
                <a:latin typeface="+mn-lt"/>
                <a:ea typeface="+mn-ea"/>
                <a:cs typeface="+mn-cs"/>
              </a:rPr>
              <a:t>, it is important to tell the reader how you computed the effect size. In this book, we are always using the same</a:t>
            </a:r>
          </a:p>
          <a:p>
            <a:r>
              <a:rPr lang="en-US" sz="1200" i="0" kern="1200" baseline="0" dirty="0" smtClean="0">
                <a:solidFill>
                  <a:schemeClr val="tx1"/>
                </a:solidFill>
                <a:latin typeface="+mn-lt"/>
                <a:ea typeface="+mn-ea"/>
                <a:cs typeface="+mn-cs"/>
              </a:rPr>
              <a:t>calculation and so we do not need to say repeatedly what denominator we used, but when you present data, you</a:t>
            </a:r>
          </a:p>
          <a:p>
            <a:r>
              <a:rPr lang="en-US" sz="1200" i="0" kern="1200" baseline="0" dirty="0" smtClean="0">
                <a:solidFill>
                  <a:schemeClr val="tx1"/>
                </a:solidFill>
                <a:latin typeface="+mn-lt"/>
                <a:ea typeface="+mn-ea"/>
                <a:cs typeface="+mn-cs"/>
              </a:rPr>
              <a:t>should state how d was calculated.</a:t>
            </a:r>
            <a:r>
              <a:rPr lang="en-US" dirty="0" smtClean="0"/>
              <a:t>”</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55</a:t>
            </a:fld>
            <a:endParaRPr lang="en-US"/>
          </a:p>
        </p:txBody>
      </p:sp>
    </p:spTree>
    <p:extLst>
      <p:ext uri="{BB962C8B-B14F-4D97-AF65-F5344CB8AC3E}">
        <p14:creationId xmlns:p14="http://schemas.microsoft.com/office/powerpoint/2010/main" val="29044997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Summarize the results of the analysis using American Psychological Association (APA) style</a:t>
            </a:r>
            <a:r>
              <a:rPr lang="en-US" i="0" dirty="0" smtClean="0"/>
              <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56</a:t>
            </a:fld>
            <a:endParaRPr lang="en-US"/>
          </a:p>
        </p:txBody>
      </p:sp>
    </p:spTree>
    <p:extLst>
      <p:ext uri="{BB962C8B-B14F-4D97-AF65-F5344CB8AC3E}">
        <p14:creationId xmlns:p14="http://schemas.microsoft.com/office/powerpoint/2010/main" val="4971526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57</a:t>
            </a:fld>
            <a:endParaRPr lang="en-US"/>
          </a:p>
        </p:txBody>
      </p:sp>
    </p:spTree>
    <p:extLst>
      <p:ext uri="{BB962C8B-B14F-4D97-AF65-F5344CB8AC3E}">
        <p14:creationId xmlns:p14="http://schemas.microsoft.com/office/powerpoint/2010/main" val="20776154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58</a:t>
            </a:fld>
            <a:endParaRPr lang="en-US"/>
          </a:p>
        </p:txBody>
      </p:sp>
    </p:spTree>
    <p:extLst>
      <p:ext uri="{BB962C8B-B14F-4D97-AF65-F5344CB8AC3E}">
        <p14:creationId xmlns:p14="http://schemas.microsoft.com/office/powerpoint/2010/main" val="21583214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59</a:t>
            </a:fld>
            <a:endParaRPr lang="en-US"/>
          </a:p>
        </p:txBody>
      </p:sp>
    </p:spTree>
    <p:extLst>
      <p:ext uri="{BB962C8B-B14F-4D97-AF65-F5344CB8AC3E}">
        <p14:creationId xmlns:p14="http://schemas.microsoft.com/office/powerpoint/2010/main" val="173671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the logic of the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316</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The other 3</a:t>
            </a:r>
            <a:r>
              <a:rPr lang="en-US" sz="1200" kern="1200" baseline="0" dirty="0" smtClean="0">
                <a:solidFill>
                  <a:schemeClr val="tx1"/>
                </a:solidFill>
                <a:latin typeface="+mn-lt"/>
                <a:ea typeface="+mn-ea"/>
                <a:cs typeface="+mn-cs"/>
              </a:rPr>
              <a:t> tests are the “</a:t>
            </a:r>
            <a:r>
              <a:rPr lang="en-US" sz="1200" i="1" kern="1200" baseline="0" dirty="0" smtClean="0">
                <a:solidFill>
                  <a:schemeClr val="tx1"/>
                </a:solidFill>
                <a:latin typeface="+mn-lt"/>
                <a:ea typeface="+mn-ea"/>
                <a:cs typeface="+mn-cs"/>
              </a:rPr>
              <a:t>z </a:t>
            </a:r>
            <a:r>
              <a:rPr lang="en-US" sz="1200" i="0" kern="1200" baseline="0" dirty="0" smtClean="0">
                <a:solidFill>
                  <a:schemeClr val="tx1"/>
                </a:solidFill>
                <a:latin typeface="+mn-lt"/>
                <a:ea typeface="+mn-ea"/>
                <a:cs typeface="+mn-cs"/>
              </a:rPr>
              <a:t> for the sample mean, the single-sample </a:t>
            </a:r>
            <a:r>
              <a:rPr lang="en-US" sz="1200" i="1" kern="1200" baseline="0" dirty="0" smtClean="0">
                <a:solidFill>
                  <a:schemeClr val="tx1"/>
                </a:solidFill>
                <a:latin typeface="+mn-lt"/>
                <a:ea typeface="+mn-ea"/>
                <a:cs typeface="+mn-cs"/>
              </a:rPr>
              <a:t>t </a:t>
            </a:r>
            <a:r>
              <a:rPr lang="en-US" sz="1200" i="0" kern="1200" baseline="0" dirty="0" smtClean="0">
                <a:solidFill>
                  <a:schemeClr val="tx1"/>
                </a:solidFill>
                <a:latin typeface="+mn-lt"/>
                <a:ea typeface="+mn-ea"/>
                <a:cs typeface="+mn-cs"/>
              </a:rPr>
              <a:t>test, and the related samples </a:t>
            </a:r>
            <a:r>
              <a:rPr lang="en-US" sz="1200" i="1" kern="1200" baseline="0" dirty="0" smtClean="0">
                <a:solidFill>
                  <a:schemeClr val="tx1"/>
                </a:solidFill>
                <a:latin typeface="+mn-lt"/>
                <a:ea typeface="+mn-ea"/>
                <a:cs typeface="+mn-cs"/>
              </a:rPr>
              <a:t>t </a:t>
            </a:r>
            <a:r>
              <a:rPr lang="en-US" sz="1200" i="0" kern="1200" baseline="0" dirty="0" smtClean="0">
                <a:solidFill>
                  <a:schemeClr val="tx1"/>
                </a:solidFill>
                <a:latin typeface="+mn-lt"/>
                <a:ea typeface="+mn-ea"/>
                <a:cs typeface="+mn-cs"/>
              </a:rPr>
              <a:t> test.” </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6</a:t>
            </a:fld>
            <a:endParaRPr lang="en-US"/>
          </a:p>
        </p:txBody>
      </p:sp>
    </p:spTree>
    <p:extLst>
      <p:ext uri="{BB962C8B-B14F-4D97-AF65-F5344CB8AC3E}">
        <p14:creationId xmlns:p14="http://schemas.microsoft.com/office/powerpoint/2010/main" val="7627495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60</a:t>
            </a:fld>
            <a:endParaRPr lang="en-US"/>
          </a:p>
        </p:txBody>
      </p:sp>
    </p:spTree>
    <p:extLst>
      <p:ext uri="{BB962C8B-B14F-4D97-AF65-F5344CB8AC3E}">
        <p14:creationId xmlns:p14="http://schemas.microsoft.com/office/powerpoint/2010/main" val="20610413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61</a:t>
            </a:fld>
            <a:endParaRPr lang="en-US"/>
          </a:p>
        </p:txBody>
      </p:sp>
    </p:spTree>
    <p:extLst>
      <p:ext uri="{BB962C8B-B14F-4D97-AF65-F5344CB8AC3E}">
        <p14:creationId xmlns:p14="http://schemas.microsoft.com/office/powerpoint/2010/main" val="7123650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Learning Objective: Compute an independent samples </a:t>
            </a:r>
            <a:r>
              <a:rPr lang="en-US" sz="1100" i="1" kern="1200" dirty="0" smtClean="0">
                <a:solidFill>
                  <a:schemeClr val="tx1"/>
                </a:solidFill>
                <a:latin typeface="+mn-lt"/>
                <a:ea typeface="+mn-ea"/>
                <a:cs typeface="+mn-cs"/>
              </a:rPr>
              <a:t>t </a:t>
            </a:r>
            <a:r>
              <a:rPr lang="en-US" sz="1100" kern="1200" dirty="0" smtClean="0">
                <a:solidFill>
                  <a:schemeClr val="tx1"/>
                </a:solidFill>
                <a:latin typeface="+mn-lt"/>
                <a:ea typeface="+mn-ea"/>
                <a:cs typeface="+mn-cs"/>
              </a:rPr>
              <a:t>using a calculator and SPSS</a:t>
            </a:r>
            <a:endParaRPr lang="en-US" sz="105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62</a:t>
            </a:fld>
            <a:endParaRPr lang="en-US"/>
          </a:p>
        </p:txBody>
      </p:sp>
    </p:spTree>
    <p:extLst>
      <p:ext uri="{BB962C8B-B14F-4D97-AF65-F5344CB8AC3E}">
        <p14:creationId xmlns:p14="http://schemas.microsoft.com/office/powerpoint/2010/main" val="24807608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63</a:t>
            </a:fld>
            <a:endParaRPr lang="en-US"/>
          </a:p>
        </p:txBody>
      </p:sp>
    </p:spTree>
    <p:extLst>
      <p:ext uri="{BB962C8B-B14F-4D97-AF65-F5344CB8AC3E}">
        <p14:creationId xmlns:p14="http://schemas.microsoft.com/office/powerpoint/2010/main" val="7070045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Learning Objective: Compute an independent samples </a:t>
            </a:r>
            <a:r>
              <a:rPr lang="en-US" sz="1100" i="1" kern="1200" dirty="0" smtClean="0">
                <a:solidFill>
                  <a:schemeClr val="tx1"/>
                </a:solidFill>
                <a:latin typeface="+mn-lt"/>
                <a:ea typeface="+mn-ea"/>
                <a:cs typeface="+mn-cs"/>
              </a:rPr>
              <a:t>t </a:t>
            </a:r>
            <a:r>
              <a:rPr lang="en-US" sz="1100" kern="1200" dirty="0" smtClean="0">
                <a:solidFill>
                  <a:schemeClr val="tx1"/>
                </a:solidFill>
                <a:latin typeface="+mn-lt"/>
                <a:ea typeface="+mn-ea"/>
                <a:cs typeface="+mn-cs"/>
              </a:rPr>
              <a:t>using a calculator and SPSS</a:t>
            </a:r>
            <a:endParaRPr lang="en-US" sz="105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64</a:t>
            </a:fld>
            <a:endParaRPr lang="en-US"/>
          </a:p>
        </p:txBody>
      </p:sp>
    </p:spTree>
    <p:extLst>
      <p:ext uri="{BB962C8B-B14F-4D97-AF65-F5344CB8AC3E}">
        <p14:creationId xmlns:p14="http://schemas.microsoft.com/office/powerpoint/2010/main" val="9378863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Learning Objective: Compute an independent samples </a:t>
            </a:r>
            <a:r>
              <a:rPr lang="en-US" sz="1100" i="1" kern="1200" dirty="0" smtClean="0">
                <a:solidFill>
                  <a:schemeClr val="tx1"/>
                </a:solidFill>
                <a:latin typeface="+mn-lt"/>
                <a:ea typeface="+mn-ea"/>
                <a:cs typeface="+mn-cs"/>
              </a:rPr>
              <a:t>t </a:t>
            </a:r>
            <a:r>
              <a:rPr lang="en-US" sz="1100" kern="1200" dirty="0" smtClean="0">
                <a:solidFill>
                  <a:schemeClr val="tx1"/>
                </a:solidFill>
                <a:latin typeface="+mn-lt"/>
                <a:ea typeface="+mn-ea"/>
                <a:cs typeface="+mn-cs"/>
              </a:rPr>
              <a:t>using a calculator and SPSS</a:t>
            </a:r>
            <a:endParaRPr lang="en-US" sz="105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65</a:t>
            </a:fld>
            <a:endParaRPr lang="en-US"/>
          </a:p>
        </p:txBody>
      </p:sp>
    </p:spTree>
    <p:extLst>
      <p:ext uri="{BB962C8B-B14F-4D97-AF65-F5344CB8AC3E}">
        <p14:creationId xmlns:p14="http://schemas.microsoft.com/office/powerpoint/2010/main" val="35706530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an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using a calculator and SPSS</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66</a:t>
            </a:fld>
            <a:endParaRPr lang="en-US"/>
          </a:p>
        </p:txBody>
      </p:sp>
    </p:spTree>
    <p:extLst>
      <p:ext uri="{BB962C8B-B14F-4D97-AF65-F5344CB8AC3E}">
        <p14:creationId xmlns:p14="http://schemas.microsoft.com/office/powerpoint/2010/main" val="30958937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Learning Objective: Compute an independent samples </a:t>
            </a:r>
            <a:r>
              <a:rPr lang="en-US" sz="1100" i="1" kern="1200" dirty="0" smtClean="0">
                <a:solidFill>
                  <a:schemeClr val="tx1"/>
                </a:solidFill>
                <a:latin typeface="+mn-lt"/>
                <a:ea typeface="+mn-ea"/>
                <a:cs typeface="+mn-cs"/>
              </a:rPr>
              <a:t>t </a:t>
            </a:r>
            <a:r>
              <a:rPr lang="en-US" sz="1100" kern="1200" dirty="0" smtClean="0">
                <a:solidFill>
                  <a:schemeClr val="tx1"/>
                </a:solidFill>
                <a:latin typeface="+mn-lt"/>
                <a:ea typeface="+mn-ea"/>
                <a:cs typeface="+mn-cs"/>
              </a:rPr>
              <a:t>using a calculator and SPSS</a:t>
            </a:r>
            <a:endParaRPr lang="en-US" sz="105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67</a:t>
            </a:fld>
            <a:endParaRPr lang="en-US"/>
          </a:p>
        </p:txBody>
      </p:sp>
    </p:spTree>
    <p:extLst>
      <p:ext uri="{BB962C8B-B14F-4D97-AF65-F5344CB8AC3E}">
        <p14:creationId xmlns:p14="http://schemas.microsoft.com/office/powerpoint/2010/main" val="22722685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Learning Objective: Compute an independent samples </a:t>
            </a:r>
            <a:r>
              <a:rPr lang="en-US" sz="1100" i="1" kern="1200" dirty="0" smtClean="0">
                <a:solidFill>
                  <a:schemeClr val="tx1"/>
                </a:solidFill>
                <a:latin typeface="+mn-lt"/>
                <a:ea typeface="+mn-ea"/>
                <a:cs typeface="+mn-cs"/>
              </a:rPr>
              <a:t>t </a:t>
            </a:r>
            <a:r>
              <a:rPr lang="en-US" sz="1100" kern="1200" dirty="0" smtClean="0">
                <a:solidFill>
                  <a:schemeClr val="tx1"/>
                </a:solidFill>
                <a:latin typeface="+mn-lt"/>
                <a:ea typeface="+mn-ea"/>
                <a:cs typeface="+mn-cs"/>
              </a:rPr>
              <a:t>using a calculator and SPSS</a:t>
            </a:r>
            <a:endParaRPr lang="en-US" sz="105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Equal variances can be assumed based on the </a:t>
            </a:r>
            <a:r>
              <a:rPr lang="en-US" sz="1100" dirty="0" err="1" smtClean="0"/>
              <a:t>Levene’s</a:t>
            </a:r>
            <a:r>
              <a:rPr lang="en-US" sz="1100" dirty="0" smtClean="0"/>
              <a:t> test that shows a Sig.</a:t>
            </a:r>
            <a:r>
              <a:rPr lang="en-US" sz="1100" baseline="0" dirty="0" smtClean="0"/>
              <a:t> value of .676</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
            </a:r>
            <a:br>
              <a:rPr lang="en-US" sz="1100" baseline="0" dirty="0" smtClean="0"/>
            </a:br>
            <a:r>
              <a:rPr lang="en-US" sz="1100" baseline="0" dirty="0" smtClean="0"/>
              <a:t>See p. 335 for the </a:t>
            </a:r>
            <a:r>
              <a:rPr lang="en-US" sz="1100" i="1" baseline="0" dirty="0" err="1" smtClean="0"/>
              <a:t>df</a:t>
            </a:r>
            <a:r>
              <a:rPr lang="en-US" sz="1100" i="1" baseline="0" dirty="0" smtClean="0"/>
              <a:t>  </a:t>
            </a:r>
            <a:r>
              <a:rPr lang="en-US" sz="1100" i="0" baseline="0" dirty="0" smtClean="0"/>
              <a:t>and </a:t>
            </a:r>
            <a:r>
              <a:rPr lang="en-US" sz="1100" i="1" baseline="0" dirty="0" smtClean="0"/>
              <a:t>SEM</a:t>
            </a:r>
            <a:r>
              <a:rPr lang="en-US" sz="1100" i="1" baseline="-25000" dirty="0" smtClean="0"/>
              <a:t>1</a:t>
            </a:r>
            <a:r>
              <a:rPr lang="en-US" sz="1100" i="0" baseline="0" dirty="0" smtClean="0"/>
              <a:t> formula when homogeneity of variances assumption is violated.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0" baseline="0" dirty="0" smtClean="0"/>
              <a:t>A </a:t>
            </a:r>
            <a:r>
              <a:rPr lang="en-US" sz="1100" i="1" baseline="0" dirty="0" smtClean="0"/>
              <a:t>t </a:t>
            </a:r>
            <a:r>
              <a:rPr lang="en-US" sz="1100" i="0" u="none" baseline="0" dirty="0" smtClean="0"/>
              <a:t>test computed when variances are not similar is called a Welch </a:t>
            </a:r>
            <a:r>
              <a:rPr lang="en-US" sz="1100" i="1" u="none" baseline="0" dirty="0" smtClean="0"/>
              <a:t>t </a:t>
            </a:r>
            <a:r>
              <a:rPr lang="en-US" sz="1100" i="0" u="none" baseline="0" dirty="0" smtClean="0"/>
              <a:t>test (Welch, 1947).</a:t>
            </a:r>
            <a:endParaRPr lang="en-US" sz="1100" i="0" u="none"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68</a:t>
            </a:fld>
            <a:endParaRPr lang="en-US"/>
          </a:p>
        </p:txBody>
      </p:sp>
    </p:spTree>
    <p:extLst>
      <p:ext uri="{BB962C8B-B14F-4D97-AF65-F5344CB8AC3E}">
        <p14:creationId xmlns:p14="http://schemas.microsoft.com/office/powerpoint/2010/main" val="35642735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69</a:t>
            </a:fld>
            <a:endParaRPr lang="en-US"/>
          </a:p>
        </p:txBody>
      </p:sp>
    </p:spTree>
    <p:extLst>
      <p:ext uri="{BB962C8B-B14F-4D97-AF65-F5344CB8AC3E}">
        <p14:creationId xmlns:p14="http://schemas.microsoft.com/office/powerpoint/2010/main" val="372243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the logic of the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7</a:t>
            </a:fld>
            <a:endParaRPr lang="en-US"/>
          </a:p>
        </p:txBody>
      </p:sp>
    </p:spTree>
    <p:extLst>
      <p:ext uri="{BB962C8B-B14F-4D97-AF65-F5344CB8AC3E}">
        <p14:creationId xmlns:p14="http://schemas.microsoft.com/office/powerpoint/2010/main" val="864776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Explain the logic of the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8</a:t>
            </a:fld>
            <a:endParaRPr lang="en-US"/>
          </a:p>
        </p:txBody>
      </p:sp>
    </p:spTree>
    <p:extLst>
      <p:ext uri="{BB962C8B-B14F-4D97-AF65-F5344CB8AC3E}">
        <p14:creationId xmlns:p14="http://schemas.microsoft.com/office/powerpoint/2010/main" val="2463534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the logic of the independent samples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9</a:t>
            </a:fld>
            <a:endParaRPr lang="en-US"/>
          </a:p>
        </p:txBody>
      </p:sp>
    </p:spTree>
    <p:extLst>
      <p:ext uri="{BB962C8B-B14F-4D97-AF65-F5344CB8AC3E}">
        <p14:creationId xmlns:p14="http://schemas.microsoft.com/office/powerpoint/2010/main" val="1995154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999" y="2133600"/>
            <a:ext cx="7318829" cy="1466850"/>
          </a:xfr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45024" y="3886200"/>
            <a:ext cx="5898776" cy="1752600"/>
          </a:xfrm>
        </p:spPr>
        <p:txBody>
          <a:bodyPr/>
          <a:lstStyle>
            <a:lvl1pPr marL="0" indent="0" algn="ctr">
              <a:buNone/>
              <a:defRPr>
                <a:solidFill>
                  <a:srgbClr val="1F49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39300773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2514600" cy="8382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962400" y="381000"/>
            <a:ext cx="480060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1676400"/>
            <a:ext cx="2514600" cy="3383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9660095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8800" y="5334000"/>
            <a:ext cx="7543800" cy="457200"/>
          </a:xfrm>
        </p:spPr>
        <p:txBody>
          <a:bodyPr anchor="b"/>
          <a:lstStyle>
            <a:lvl1pPr algn="ctr">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58800" y="152400"/>
            <a:ext cx="7543800" cy="5181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32466738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1505089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1143000"/>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8212847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176587"/>
            <a:ext cx="6970713" cy="1362075"/>
          </a:xfrm>
        </p:spPr>
        <p:txBody>
          <a:bodyPr anchor="t"/>
          <a:lstStyle>
            <a:lvl1pPr algn="ctr">
              <a:defRPr sz="4000" b="1" cap="none">
                <a:solidFill>
                  <a:srgbClr val="1F497D"/>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0" y="1676400"/>
            <a:ext cx="6970713" cy="1500187"/>
          </a:xfrm>
        </p:spPr>
        <p:txBody>
          <a:bodyPr anchor="b"/>
          <a:lstStyle>
            <a:lvl1pPr marL="0" indent="0" algn="ctr">
              <a:buNone/>
              <a:defRPr sz="2000">
                <a:solidFill>
                  <a:srgbClr val="F47B4E"/>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6648678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16002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65700" y="1600200"/>
            <a:ext cx="3721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9371938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1535113"/>
            <a:ext cx="3733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5800" y="2174875"/>
            <a:ext cx="3733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029200"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11" name="Slide Number Placeholder 5"/>
          <p:cNvSpPr>
            <a:spLocks noGrp="1"/>
          </p:cNvSpPr>
          <p:nvPr>
            <p:ph type="sldNum" sz="quarter" idx="11"/>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1461038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7"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082775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4070341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without Foot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999355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430963"/>
            <a:ext cx="9144000" cy="427037"/>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userDrawn="1"/>
        </p:nvSpPr>
        <p:spPr>
          <a:xfrm>
            <a:off x="0" y="0"/>
            <a:ext cx="9144000" cy="1295400"/>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76200" y="114300"/>
            <a:ext cx="89916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33400" y="1600200"/>
            <a:ext cx="8153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45813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452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Two-Tailed Independent </a:t>
            </a:r>
            <a:r>
              <a:rPr lang="en-US" i="1" dirty="0" smtClean="0"/>
              <a:t>t</a:t>
            </a:r>
            <a:r>
              <a:rPr lang="en-US" dirty="0" smtClean="0"/>
              <a:t> Test Example</a:t>
            </a:r>
          </a:p>
        </p:txBody>
      </p:sp>
      <p:sp>
        <p:nvSpPr>
          <p:cNvPr id="3" name="Text Placeholder 2"/>
          <p:cNvSpPr>
            <a:spLocks noGrp="1"/>
          </p:cNvSpPr>
          <p:nvPr>
            <p:ph type="body" idx="1"/>
          </p:nvPr>
        </p:nvSpPr>
        <p:spPr/>
        <p:txBody>
          <a:bodyPr/>
          <a:lstStyle/>
          <a:p>
            <a:r>
              <a:rPr lang="en-US" dirty="0" smtClean="0"/>
              <a:t>Compute an independent samples </a:t>
            </a:r>
            <a:r>
              <a:rPr lang="en-US" i="1" dirty="0" smtClean="0"/>
              <a:t>t</a:t>
            </a:r>
            <a:r>
              <a:rPr lang="en-US" dirty="0" smtClean="0"/>
              <a:t> using a calculator and SPSS</a:t>
            </a:r>
            <a:endParaRPr lang="en-US" dirty="0"/>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10</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Two-Tailed Independent </a:t>
            </a:r>
            <a:r>
              <a:rPr lang="en-US" i="1" dirty="0" smtClean="0"/>
              <a:t>t</a:t>
            </a:r>
            <a:r>
              <a:rPr lang="en-US" dirty="0" smtClean="0"/>
              <a:t> Test Example</a:t>
            </a:r>
          </a:p>
        </p:txBody>
      </p:sp>
      <p:sp>
        <p:nvSpPr>
          <p:cNvPr id="7" name="Content Placeholder 6"/>
          <p:cNvSpPr>
            <a:spLocks noGrp="1"/>
          </p:cNvSpPr>
          <p:nvPr>
            <p:ph idx="1"/>
          </p:nvPr>
        </p:nvSpPr>
        <p:spPr/>
        <p:txBody>
          <a:bodyPr>
            <a:normAutofit fontScale="92500"/>
          </a:bodyPr>
          <a:lstStyle/>
          <a:p>
            <a:r>
              <a:rPr lang="en-US" dirty="0" smtClean="0"/>
              <a:t>Suppose you and Bill team up on a research project for your human cognition course.</a:t>
            </a:r>
          </a:p>
          <a:p>
            <a:r>
              <a:rPr lang="en-US" dirty="0" smtClean="0"/>
              <a:t>The two of you want to test how verbal labels influence participants’ memory of pictures.</a:t>
            </a:r>
          </a:p>
          <a:p>
            <a:r>
              <a:rPr lang="en-US" dirty="0" smtClean="0"/>
              <a:t>You investigate this question by showing all participants a series of 25 simple line drawings and asking them to recall the drawings 10 min later.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11</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Two-Tailed Independent </a:t>
            </a:r>
            <a:r>
              <a:rPr lang="en-US" i="1" dirty="0" smtClean="0"/>
              <a:t>t</a:t>
            </a:r>
            <a:r>
              <a:rPr lang="en-US" dirty="0" smtClean="0"/>
              <a:t> Test Example</a:t>
            </a:r>
          </a:p>
        </p:txBody>
      </p:sp>
      <p:sp>
        <p:nvSpPr>
          <p:cNvPr id="7" name="Content Placeholder 6"/>
          <p:cNvSpPr>
            <a:spLocks noGrp="1"/>
          </p:cNvSpPr>
          <p:nvPr>
            <p:ph idx="1"/>
          </p:nvPr>
        </p:nvSpPr>
        <p:spPr/>
        <p:txBody>
          <a:bodyPr>
            <a:normAutofit fontScale="92500" lnSpcReduction="10000"/>
          </a:bodyPr>
          <a:lstStyle/>
          <a:p>
            <a:r>
              <a:rPr lang="en-US" smtClean="0"/>
              <a:t>However, half of the participants only saw the drawings while the other half also saw a verbal description of each drawing similar to that in Figure 10.1.</a:t>
            </a:r>
          </a:p>
          <a:p>
            <a:r>
              <a:rPr lang="en-US" smtClean="0"/>
              <a:t>You took one sample from a single population and then divided that sample to create two different groups; one received no verbal labels (control condition) and the other received verbal labels (experimental condition).</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12</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Figure 10.1: Simple Line Drawing and Its Verbal Description Used in Your Human Memory Experiment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440615" y="2464059"/>
            <a:ext cx="4465568" cy="1981698"/>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13</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Two-Tailed Independent </a:t>
            </a:r>
            <a:r>
              <a:rPr lang="en-US" i="1" dirty="0" smtClean="0"/>
              <a:t>t</a:t>
            </a:r>
            <a:r>
              <a:rPr lang="en-US" dirty="0" smtClean="0"/>
              <a:t> Test Example</a:t>
            </a:r>
          </a:p>
        </p:txBody>
      </p:sp>
      <p:sp>
        <p:nvSpPr>
          <p:cNvPr id="7" name="Content Placeholder 6"/>
          <p:cNvSpPr>
            <a:spLocks noGrp="1"/>
          </p:cNvSpPr>
          <p:nvPr>
            <p:ph idx="1"/>
          </p:nvPr>
        </p:nvSpPr>
        <p:spPr/>
        <p:txBody>
          <a:bodyPr/>
          <a:lstStyle/>
          <a:p>
            <a:r>
              <a:rPr lang="en-US" dirty="0" smtClean="0"/>
              <a:t>Twelve students volunteer to participate in your study. </a:t>
            </a:r>
          </a:p>
          <a:p>
            <a:r>
              <a:rPr lang="en-US" dirty="0" smtClean="0"/>
              <a:t>Half of them see the 25 line drawings with verbal descriptions and the other half see the 25 line drawings without verbal descriptions.</a:t>
            </a:r>
          </a:p>
          <a:p>
            <a:r>
              <a:rPr lang="en-US" dirty="0" smtClean="0"/>
              <a:t>You use a two-tailed </a:t>
            </a:r>
            <a:r>
              <a:rPr lang="en-US" i="1" dirty="0" smtClean="0"/>
              <a:t>t</a:t>
            </a:r>
            <a:r>
              <a:rPr lang="en-US" dirty="0" smtClean="0"/>
              <a:t> test with an </a:t>
            </a:r>
            <a:r>
              <a:rPr lang="el-GR" dirty="0" smtClean="0">
                <a:latin typeface="Times New Roman" panose="02020603050405020304" pitchFamily="18" charset="0"/>
                <a:cs typeface="Times New Roman" panose="02020603050405020304" pitchFamily="18" charset="0"/>
              </a:rPr>
              <a:t>α</a:t>
            </a:r>
            <a:r>
              <a:rPr lang="en-US" dirty="0" smtClean="0"/>
              <a:t> of .05 to test your research question.</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14</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Two-Tailed Independent </a:t>
            </a:r>
            <a:r>
              <a:rPr lang="en-US" i="1" dirty="0" smtClean="0"/>
              <a:t>t</a:t>
            </a:r>
            <a:r>
              <a:rPr lang="en-US" dirty="0" smtClean="0"/>
              <a:t> Test Example</a:t>
            </a:r>
          </a:p>
        </p:txBody>
      </p:sp>
      <p:sp>
        <p:nvSpPr>
          <p:cNvPr id="7" name="Content Placeholder 6"/>
          <p:cNvSpPr>
            <a:spLocks noGrp="1"/>
          </p:cNvSpPr>
          <p:nvPr>
            <p:ph idx="1"/>
          </p:nvPr>
        </p:nvSpPr>
        <p:spPr/>
        <p:txBody>
          <a:bodyPr/>
          <a:lstStyle/>
          <a:p>
            <a:r>
              <a:rPr lang="en-US" dirty="0" smtClean="0"/>
              <a:t>You then measured the mean number of drawings each sample recalled.</a:t>
            </a:r>
          </a:p>
          <a:p>
            <a:pPr lvl="1"/>
            <a:r>
              <a:rPr lang="en-US" dirty="0" smtClean="0"/>
              <a:t>The sample mean from the control group estimates what the population’s mean memory score would be if the population only saw the drawings with no verbal labels.</a:t>
            </a:r>
          </a:p>
          <a:p>
            <a:pPr lvl="1"/>
            <a:r>
              <a:rPr lang="en-US" dirty="0" smtClean="0"/>
              <a:t>The other sample estimates what the population’s mean memory score would be if everyone saw the drawings and verbal labels.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15</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Two-Tailed Independent </a:t>
            </a:r>
            <a:r>
              <a:rPr lang="en-US" i="1" dirty="0" smtClean="0"/>
              <a:t>t</a:t>
            </a:r>
            <a:r>
              <a:rPr lang="en-US" dirty="0" smtClean="0"/>
              <a:t> Test Example</a:t>
            </a:r>
          </a:p>
        </p:txBody>
      </p:sp>
      <p:sp>
        <p:nvSpPr>
          <p:cNvPr id="7" name="Content Placeholder 6"/>
          <p:cNvSpPr>
            <a:spLocks noGrp="1"/>
          </p:cNvSpPr>
          <p:nvPr>
            <p:ph idx="1"/>
          </p:nvPr>
        </p:nvSpPr>
        <p:spPr/>
        <p:txBody>
          <a:bodyPr>
            <a:normAutofit fontScale="92500"/>
          </a:bodyPr>
          <a:lstStyle/>
          <a:p>
            <a:r>
              <a:rPr lang="en-US" dirty="0" smtClean="0"/>
              <a:t>You can use an independent samples </a:t>
            </a:r>
            <a:r>
              <a:rPr lang="en-US" i="1" dirty="0" smtClean="0"/>
              <a:t>t</a:t>
            </a:r>
            <a:r>
              <a:rPr lang="en-US" dirty="0" smtClean="0"/>
              <a:t> test to determine whether the difference between these two sample means was likely or unlikely to have occurred due to sampling error. </a:t>
            </a:r>
          </a:p>
          <a:p>
            <a:r>
              <a:rPr lang="en-US" dirty="0" smtClean="0"/>
              <a:t>If the experimental group had a higher mean and the obtained </a:t>
            </a:r>
            <a:r>
              <a:rPr lang="en-US" i="1" dirty="0" smtClean="0"/>
              <a:t>t</a:t>
            </a:r>
            <a:r>
              <a:rPr lang="en-US" dirty="0" smtClean="0"/>
              <a:t> value is in the critical region, you could conclude that the verbal descriptions increased memory scores. </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16</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Two-Tailed Independent </a:t>
            </a:r>
            <a:r>
              <a:rPr lang="en-US" i="1" dirty="0" smtClean="0"/>
              <a:t>t</a:t>
            </a:r>
            <a:r>
              <a:rPr lang="en-US" dirty="0" smtClean="0"/>
              <a:t> Test Example</a:t>
            </a:r>
          </a:p>
        </p:txBody>
      </p:sp>
      <p:sp>
        <p:nvSpPr>
          <p:cNvPr id="7" name="Content Placeholder 6"/>
          <p:cNvSpPr>
            <a:spLocks noGrp="1"/>
          </p:cNvSpPr>
          <p:nvPr>
            <p:ph idx="1"/>
          </p:nvPr>
        </p:nvSpPr>
        <p:spPr/>
        <p:txBody>
          <a:bodyPr/>
          <a:lstStyle/>
          <a:p>
            <a:r>
              <a:rPr lang="en-US" smtClean="0"/>
              <a:t>If, however, the verbal description group had a significantly lower mean, you could conclude that the verbal descriptions decreased memory scores. </a:t>
            </a:r>
          </a:p>
          <a:p>
            <a:r>
              <a:rPr lang="en-US" smtClean="0"/>
              <a:t>Figure 10.2 illustrates this research scenario.</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17</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Figure 10.2: Research Approach of Creating Two Different Samples to Infer What the Population Would Be Like Under Two Different Situations</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3015234" y="1453744"/>
            <a:ext cx="4073652" cy="3222041"/>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18</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Two-Tailed Independent </a:t>
            </a:r>
            <a:r>
              <a:rPr lang="en-US" i="1" dirty="0" smtClean="0"/>
              <a:t>t</a:t>
            </a:r>
            <a:r>
              <a:rPr lang="en-US" dirty="0" smtClean="0"/>
              <a:t> Test Example</a:t>
            </a:r>
          </a:p>
        </p:txBody>
      </p:sp>
      <p:sp>
        <p:nvSpPr>
          <p:cNvPr id="7" name="Content Placeholder 6"/>
          <p:cNvSpPr>
            <a:spLocks noGrp="1"/>
          </p:cNvSpPr>
          <p:nvPr>
            <p:ph idx="1"/>
          </p:nvPr>
        </p:nvSpPr>
        <p:spPr/>
        <p:txBody>
          <a:bodyPr/>
          <a:lstStyle/>
          <a:p>
            <a:r>
              <a:rPr lang="en-US" smtClean="0"/>
              <a:t>Data</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19</a:t>
            </a:fld>
            <a:endParaRPr lang="en-US"/>
          </a:p>
        </p:txBody>
      </p:sp>
      <p:pic>
        <p:nvPicPr>
          <p:cNvPr id="3075" name="Picture 3"/>
          <p:cNvPicPr>
            <a:picLocks noChangeAspect="1" noChangeArrowheads="1"/>
          </p:cNvPicPr>
          <p:nvPr/>
        </p:nvPicPr>
        <p:blipFill>
          <a:blip r:embed="rId3"/>
          <a:srcRect/>
          <a:stretch>
            <a:fillRect/>
          </a:stretch>
        </p:blipFill>
        <p:spPr bwMode="auto">
          <a:xfrm>
            <a:off x="1463675" y="2743200"/>
            <a:ext cx="6292850" cy="213360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mtClean="0"/>
              <a:t>An Introduction to Statistics</a:t>
            </a:r>
            <a:r>
              <a:rPr lang="en-US" smtClean="0">
                <a:solidFill>
                  <a:schemeClr val="tx2"/>
                </a:solidFill>
              </a:rPr>
              <a:t/>
            </a:r>
            <a:br>
              <a:rPr lang="en-US" smtClean="0">
                <a:solidFill>
                  <a:schemeClr val="tx2"/>
                </a:solidFill>
              </a:rPr>
            </a:br>
            <a:r>
              <a:rPr lang="en-US" sz="2800" smtClean="0">
                <a:solidFill>
                  <a:schemeClr val="accent6"/>
                </a:solidFill>
              </a:rPr>
              <a:t>An Active Learning Approach</a:t>
            </a:r>
            <a:endParaRPr lang="en-US" sz="2800" dirty="0">
              <a:solidFill>
                <a:schemeClr val="accent6"/>
              </a:solidFill>
            </a:endParaRPr>
          </a:p>
        </p:txBody>
      </p:sp>
      <p:sp>
        <p:nvSpPr>
          <p:cNvPr id="7" name="Subtitle 6"/>
          <p:cNvSpPr>
            <a:spLocks noGrp="1"/>
          </p:cNvSpPr>
          <p:nvPr>
            <p:ph type="subTitle" idx="1"/>
          </p:nvPr>
        </p:nvSpPr>
        <p:spPr/>
        <p:txBody>
          <a:bodyPr/>
          <a:lstStyle/>
          <a:p>
            <a:r>
              <a:rPr lang="en-US" dirty="0" smtClean="0">
                <a:solidFill>
                  <a:schemeClr val="tx2"/>
                </a:solidFill>
              </a:rPr>
              <a:t>Chapter 10: Independent Samples </a:t>
            </a:r>
            <a:r>
              <a:rPr lang="en-US" i="1" dirty="0" smtClean="0">
                <a:solidFill>
                  <a:schemeClr val="tx2"/>
                </a:solidFill>
              </a:rPr>
              <a:t>t</a:t>
            </a:r>
            <a:r>
              <a:rPr lang="en-US" dirty="0" smtClean="0">
                <a:solidFill>
                  <a:schemeClr val="tx2"/>
                </a:solidFill>
              </a:rPr>
              <a:t> Test</a:t>
            </a:r>
            <a:endParaRPr lang="en-US" dirty="0">
              <a:solidFill>
                <a:schemeClr val="tx2"/>
              </a:solidFill>
            </a:endParaRPr>
          </a:p>
        </p:txBody>
      </p:sp>
      <p:sp>
        <p:nvSpPr>
          <p:cNvPr id="8" name="Footer Placeholder 7"/>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9" name="Slide Number Placeholder 8"/>
          <p:cNvSpPr>
            <a:spLocks noGrp="1"/>
          </p:cNvSpPr>
          <p:nvPr>
            <p:ph type="sldNum" sz="quarter" idx="4"/>
          </p:nvPr>
        </p:nvSpPr>
        <p:spPr/>
        <p:txBody>
          <a:bodyPr/>
          <a:lstStyle/>
          <a:p>
            <a:fld id="{57791E2C-D482-4158-8F4A-4C0B35475140}" type="slidenum">
              <a:rPr lang="en-US" smtClean="0"/>
              <a:pPr/>
              <a:t>2</a:t>
            </a:fld>
            <a:endParaRPr lang="en-US" dirty="0"/>
          </a:p>
        </p:txBody>
      </p:sp>
    </p:spTree>
    <p:extLst>
      <p:ext uri="{BB962C8B-B14F-4D97-AF65-F5344CB8AC3E}">
        <p14:creationId xmlns:p14="http://schemas.microsoft.com/office/powerpoint/2010/main" val="1451969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Data independence</a:t>
            </a:r>
          </a:p>
          <a:p>
            <a:pPr lvl="1"/>
            <a:r>
              <a:rPr lang="en-US" dirty="0" smtClean="0"/>
              <a:t>This assumption is met because you collected your data carefully.</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20</a:t>
            </a:fld>
            <a:endParaRPr lang="en-US"/>
          </a:p>
        </p:txBody>
      </p:sp>
    </p:spTree>
    <p:extLst>
      <p:ext uri="{BB962C8B-B14F-4D97-AF65-F5344CB8AC3E}">
        <p14:creationId xmlns:p14="http://schemas.microsoft.com/office/powerpoint/2010/main" val="3660158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Appropriate measurement of variables assumption </a:t>
            </a:r>
          </a:p>
          <a:p>
            <a:pPr lvl="1"/>
            <a:r>
              <a:rPr lang="en-US" dirty="0" smtClean="0"/>
              <a:t>This assumption is met because the DV, number of line drawings correctly recalled, is on an interval/ratio scale.</a:t>
            </a:r>
          </a:p>
          <a:p>
            <a:pPr lvl="1"/>
            <a:r>
              <a:rPr lang="en-US" dirty="0" smtClean="0"/>
              <a:t>The IV, presence or absence of verbal descriptions, identifies two different groups/conditions.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21</a:t>
            </a:fld>
            <a:endParaRPr lang="en-US"/>
          </a:p>
        </p:txBody>
      </p:sp>
    </p:spTree>
    <p:extLst>
      <p:ext uri="{BB962C8B-B14F-4D97-AF65-F5344CB8AC3E}">
        <p14:creationId xmlns:p14="http://schemas.microsoft.com/office/powerpoint/2010/main" val="3660158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Normality assumption </a:t>
            </a:r>
          </a:p>
          <a:p>
            <a:pPr lvl="1"/>
            <a:r>
              <a:rPr lang="en-US" dirty="0" smtClean="0"/>
              <a:t>This assumption is met because distributions of memory scores tend to be normally shaped.</a:t>
            </a:r>
          </a:p>
          <a:p>
            <a:pPr lvl="2"/>
            <a:r>
              <a:rPr lang="en-US" dirty="0" smtClean="0"/>
              <a:t>This study will probably have very low statistical power and a lot of sampling error because of its very small sample sizes, and you will need to be very cautious interpreting the results.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22</a:t>
            </a:fld>
            <a:endParaRPr lang="en-US"/>
          </a:p>
        </p:txBody>
      </p:sp>
    </p:spTree>
    <p:extLst>
      <p:ext uri="{BB962C8B-B14F-4D97-AF65-F5344CB8AC3E}">
        <p14:creationId xmlns:p14="http://schemas.microsoft.com/office/powerpoint/2010/main" val="366015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Homogeneity of variance assumption</a:t>
            </a:r>
          </a:p>
          <a:p>
            <a:pPr lvl="1"/>
            <a:r>
              <a:rPr lang="en-US" dirty="0" smtClean="0"/>
              <a:t>For the independent </a:t>
            </a:r>
            <a:r>
              <a:rPr lang="en-US" i="1" dirty="0" smtClean="0"/>
              <a:t>t</a:t>
            </a:r>
            <a:r>
              <a:rPr lang="en-US" dirty="0" smtClean="0"/>
              <a:t> test, this assumption is that the two groups have similar variability in their memory scores.</a:t>
            </a:r>
          </a:p>
          <a:p>
            <a:pPr lvl="2"/>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23</a:t>
            </a:fld>
            <a:endParaRPr lang="en-US"/>
          </a:p>
        </p:txBody>
      </p:sp>
    </p:spTree>
    <p:extLst>
      <p:ext uri="{BB962C8B-B14F-4D97-AF65-F5344CB8AC3E}">
        <p14:creationId xmlns:p14="http://schemas.microsoft.com/office/powerpoint/2010/main" val="366015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Homogeneity of variance assumption</a:t>
            </a:r>
          </a:p>
          <a:p>
            <a:pPr lvl="1"/>
            <a:r>
              <a:rPr lang="en-US" dirty="0" smtClean="0"/>
              <a:t>There are actually two ways to compute expected sampling error when doing an independent </a:t>
            </a:r>
            <a:r>
              <a:rPr lang="en-US" i="1" dirty="0" smtClean="0"/>
              <a:t>t</a:t>
            </a:r>
            <a:r>
              <a:rPr lang="en-US" dirty="0" smtClean="0"/>
              <a:t> test. </a:t>
            </a:r>
          </a:p>
          <a:p>
            <a:pPr lvl="2"/>
            <a:r>
              <a:rPr lang="en-US" dirty="0" smtClean="0"/>
              <a:t>One way assumes homogeneity of variance (i.e., that the two conditions have similar variances) and the other way does not.</a:t>
            </a:r>
          </a:p>
          <a:p>
            <a:pPr lvl="2"/>
            <a:r>
              <a:rPr lang="en-US" dirty="0" err="1" smtClean="0"/>
              <a:t>Levene’s</a:t>
            </a:r>
            <a:r>
              <a:rPr lang="en-US" dirty="0" smtClean="0"/>
              <a:t> test in SPSS lets you choose between the </a:t>
            </a:r>
            <a:r>
              <a:rPr lang="en-US" i="1" dirty="0" smtClean="0"/>
              <a:t>t</a:t>
            </a:r>
            <a:r>
              <a:rPr lang="en-US" dirty="0" smtClean="0"/>
              <a:t> test that assumes equal variance or the one that does not.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24</a:t>
            </a:fld>
            <a:endParaRPr lang="en-US"/>
          </a:p>
        </p:txBody>
      </p:sp>
    </p:spTree>
    <p:extLst>
      <p:ext uri="{BB962C8B-B14F-4D97-AF65-F5344CB8AC3E}">
        <p14:creationId xmlns:p14="http://schemas.microsoft.com/office/powerpoint/2010/main" val="3660158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State the Null and Research Hypotheses Symbolically and Verbally</a:t>
            </a:r>
            <a:endParaRPr lang="en-US" dirty="0" smtClean="0"/>
          </a:p>
        </p:txBody>
      </p:sp>
      <p:sp>
        <p:nvSpPr>
          <p:cNvPr id="7" name="Content Placeholder 6"/>
          <p:cNvSpPr>
            <a:spLocks noGrp="1"/>
          </p:cNvSpPr>
          <p:nvPr>
            <p:ph idx="1"/>
          </p:nvPr>
        </p:nvSpPr>
        <p:spPr/>
        <p:txBody>
          <a:bodyPr/>
          <a:lstStyle/>
          <a:p>
            <a:r>
              <a:rPr lang="en-US" dirty="0" smtClean="0"/>
              <a:t>The two-tailed research hypothesis states that the two means are different (i.e., are not equal). </a:t>
            </a:r>
          </a:p>
          <a:p>
            <a:r>
              <a:rPr lang="en-US" dirty="0" smtClean="0"/>
              <a:t>The null hypothesis is the opposite, stating that the two means are not different (i.e., are equal).</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25</a:t>
            </a:fld>
            <a:endParaRPr lang="en-US"/>
          </a:p>
        </p:txBody>
      </p:sp>
    </p:spTree>
    <p:extLst>
      <p:ext uri="{BB962C8B-B14F-4D97-AF65-F5344CB8AC3E}">
        <p14:creationId xmlns:p14="http://schemas.microsoft.com/office/powerpoint/2010/main" val="366015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Table 10.1: Symbolic and Verbal Representations of Two-Tailed Research and Null Hypotheses for an Independent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1079170" y="2021634"/>
            <a:ext cx="6981905" cy="2645092"/>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26</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 y="114300"/>
            <a:ext cx="8991600" cy="1066800"/>
          </a:xfrm>
        </p:spPr>
        <p:txBody>
          <a:bodyPr>
            <a:noAutofit/>
          </a:bodyPr>
          <a:lstStyle/>
          <a:p>
            <a:r>
              <a:rPr lang="en-US" sz="3600" dirty="0" smtClean="0"/>
              <a:t>Step 3: Compute the Degrees of Freedom and Define the Critical Regions</a:t>
            </a:r>
          </a:p>
        </p:txBody>
      </p:sp>
      <p:sp>
        <p:nvSpPr>
          <p:cNvPr id="7" name="Content Placeholder 6"/>
          <p:cNvSpPr>
            <a:spLocks noGrp="1"/>
          </p:cNvSpPr>
          <p:nvPr>
            <p:ph idx="1"/>
          </p:nvPr>
        </p:nvSpPr>
        <p:spPr/>
        <p:txBody>
          <a:bodyPr/>
          <a:lstStyle/>
          <a:p>
            <a:r>
              <a:rPr lang="en-US" dirty="0" smtClean="0"/>
              <a:t>The independent </a:t>
            </a:r>
            <a:r>
              <a:rPr lang="en-US" i="1" dirty="0" smtClean="0"/>
              <a:t>t</a:t>
            </a:r>
            <a:r>
              <a:rPr lang="en-US" dirty="0" smtClean="0"/>
              <a:t> test </a:t>
            </a:r>
            <a:r>
              <a:rPr lang="en-US" i="1" dirty="0" err="1" smtClean="0"/>
              <a:t>df</a:t>
            </a:r>
            <a:r>
              <a:rPr lang="en-US" dirty="0" smtClean="0"/>
              <a:t> formula is </a:t>
            </a:r>
            <a:r>
              <a:rPr lang="en-US" i="1" dirty="0" err="1" smtClean="0"/>
              <a:t>df</a:t>
            </a:r>
            <a:r>
              <a:rPr lang="en-US" dirty="0" smtClean="0"/>
              <a:t> = (</a:t>
            </a:r>
            <a:r>
              <a:rPr lang="en-US" i="1" dirty="0" smtClean="0"/>
              <a:t>n</a:t>
            </a:r>
            <a:r>
              <a:rPr lang="en-US" baseline="-25000" dirty="0" smtClean="0"/>
              <a:t>1</a:t>
            </a:r>
            <a:r>
              <a:rPr lang="en-US" dirty="0" smtClean="0"/>
              <a:t> − 1) + (</a:t>
            </a:r>
            <a:r>
              <a:rPr lang="en-US" i="1" dirty="0" smtClean="0"/>
              <a:t>n</a:t>
            </a:r>
            <a:r>
              <a:rPr lang="en-US" baseline="-25000" dirty="0" smtClean="0"/>
              <a:t>2</a:t>
            </a:r>
            <a:r>
              <a:rPr lang="en-US" dirty="0" smtClean="0"/>
              <a:t> − 1), where </a:t>
            </a:r>
            <a:r>
              <a:rPr lang="en-US" i="1" dirty="0" smtClean="0"/>
              <a:t>n</a:t>
            </a:r>
            <a:r>
              <a:rPr lang="en-US" baseline="-25000" dirty="0" smtClean="0"/>
              <a:t>1</a:t>
            </a:r>
            <a:r>
              <a:rPr lang="en-US" dirty="0" smtClean="0"/>
              <a:t> and </a:t>
            </a:r>
            <a:r>
              <a:rPr lang="en-US" i="1" dirty="0" smtClean="0"/>
              <a:t>n</a:t>
            </a:r>
            <a:r>
              <a:rPr lang="en-US" baseline="-25000" dirty="0" smtClean="0"/>
              <a:t>2</a:t>
            </a:r>
            <a:r>
              <a:rPr lang="en-US" dirty="0" smtClean="0"/>
              <a:t> represent the sample sizes of the two samples, respectively.</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27</a:t>
            </a:fld>
            <a:endParaRPr lang="en-US"/>
          </a:p>
        </p:txBody>
      </p:sp>
      <p:pic>
        <p:nvPicPr>
          <p:cNvPr id="4098" name="Picture 2"/>
          <p:cNvPicPr>
            <a:picLocks noChangeAspect="1" noChangeArrowheads="1"/>
          </p:cNvPicPr>
          <p:nvPr/>
        </p:nvPicPr>
        <p:blipFill>
          <a:blip r:embed="rId3"/>
          <a:srcRect/>
          <a:stretch>
            <a:fillRect/>
          </a:stretch>
        </p:blipFill>
        <p:spPr bwMode="auto">
          <a:xfrm>
            <a:off x="1033462" y="4191000"/>
            <a:ext cx="7153275" cy="73342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Step 3: Compute the Degrees of Freedom and Define the Critical Regions</a:t>
            </a:r>
          </a:p>
        </p:txBody>
      </p:sp>
      <p:sp>
        <p:nvSpPr>
          <p:cNvPr id="7" name="Content Placeholder 6"/>
          <p:cNvSpPr>
            <a:spLocks noGrp="1"/>
          </p:cNvSpPr>
          <p:nvPr>
            <p:ph idx="1"/>
          </p:nvPr>
        </p:nvSpPr>
        <p:spPr/>
        <p:txBody>
          <a:bodyPr/>
          <a:lstStyle/>
          <a:p>
            <a:r>
              <a:rPr lang="en-US" dirty="0" smtClean="0"/>
              <a:t>Use the two-tailed probabilities </a:t>
            </a:r>
            <a:r>
              <a:rPr lang="en-US" i="1" dirty="0" smtClean="0"/>
              <a:t>t</a:t>
            </a:r>
            <a:r>
              <a:rPr lang="en-US" dirty="0" smtClean="0"/>
              <a:t> table, </a:t>
            </a:r>
            <a:r>
              <a:rPr lang="en-US" i="1" dirty="0" err="1" smtClean="0"/>
              <a:t>df</a:t>
            </a:r>
            <a:r>
              <a:rPr lang="en-US" dirty="0" smtClean="0"/>
              <a:t> = 10, and </a:t>
            </a:r>
            <a:r>
              <a:rPr lang="el-GR" dirty="0" smtClean="0"/>
              <a:t>α = .05</a:t>
            </a:r>
            <a:r>
              <a:rPr lang="en-US" dirty="0" smtClean="0"/>
              <a:t> to find the critical value of </a:t>
            </a:r>
            <a:r>
              <a:rPr lang="en-US" dirty="0" smtClean="0"/>
              <a:t>2.2281.</a:t>
            </a:r>
            <a:endParaRPr lang="en-US" dirty="0" smtClean="0"/>
          </a:p>
          <a:p>
            <a:r>
              <a:rPr lang="en-US" dirty="0" smtClean="0"/>
              <a:t>The two critical regions are </a:t>
            </a:r>
            <a:r>
              <a:rPr lang="en-US" i="1" dirty="0" smtClean="0"/>
              <a:t>t</a:t>
            </a:r>
            <a:r>
              <a:rPr lang="en-US" dirty="0" smtClean="0"/>
              <a:t> ≥ +2.2281 and </a:t>
            </a:r>
            <a:r>
              <a:rPr lang="en-US" i="1" dirty="0" smtClean="0"/>
              <a:t>t</a:t>
            </a:r>
            <a:r>
              <a:rPr lang="en-US" dirty="0" smtClean="0"/>
              <a:t> ≤ </a:t>
            </a:r>
            <a:r>
              <a:rPr lang="en-US" dirty="0" smtClean="0">
                <a:latin typeface="Times New Roman" panose="02020603050405020304" pitchFamily="18" charset="0"/>
                <a:cs typeface="Times New Roman" panose="02020603050405020304" pitchFamily="18" charset="0"/>
              </a:rPr>
              <a:t>−</a:t>
            </a:r>
            <a:r>
              <a:rPr lang="en-US" dirty="0" smtClean="0"/>
              <a:t>2.2281.</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28</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 Compute the Test Statistic (Independent </a:t>
            </a:r>
            <a:r>
              <a:rPr lang="en-US" i="1" dirty="0" smtClean="0"/>
              <a:t>t</a:t>
            </a:r>
            <a:r>
              <a:rPr lang="en-US" dirty="0" smtClean="0"/>
              <a:t> Test)</a:t>
            </a:r>
          </a:p>
        </p:txBody>
      </p:sp>
      <p:sp>
        <p:nvSpPr>
          <p:cNvPr id="7" name="Content Placeholder 6"/>
          <p:cNvSpPr>
            <a:spLocks noGrp="1"/>
          </p:cNvSpPr>
          <p:nvPr>
            <p:ph idx="1"/>
          </p:nvPr>
        </p:nvSpPr>
        <p:spPr/>
        <p:txBody>
          <a:bodyPr/>
          <a:lstStyle/>
          <a:p>
            <a:r>
              <a:rPr lang="en-US" dirty="0" smtClean="0"/>
              <a:t>4a. Compute the Deviation Between the Two Sample Means</a:t>
            </a:r>
          </a:p>
          <a:p>
            <a:r>
              <a:rPr lang="en-US" dirty="0" smtClean="0"/>
              <a:t>4b. Compute the Expected Sampling Error</a:t>
            </a:r>
          </a:p>
          <a:p>
            <a:r>
              <a:rPr lang="en-US" dirty="0" smtClean="0"/>
              <a:t>4c. Compute the Test Statistic (Independent </a:t>
            </a:r>
            <a:r>
              <a:rPr lang="en-US" i="1" dirty="0" smtClean="0"/>
              <a:t>t</a:t>
            </a:r>
            <a:r>
              <a:rPr lang="en-US" dirty="0" smtClean="0"/>
              <a:t> Test)</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29</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Explain when to use an independent samples </a:t>
            </a:r>
            <a:r>
              <a:rPr lang="en-US" i="1" dirty="0" smtClean="0"/>
              <a:t>t</a:t>
            </a:r>
            <a:r>
              <a:rPr lang="en-US" dirty="0" smtClean="0"/>
              <a:t> test</a:t>
            </a:r>
          </a:p>
          <a:p>
            <a:r>
              <a:rPr lang="en-US" dirty="0" smtClean="0"/>
              <a:t>Explain the logic of the independent samples </a:t>
            </a:r>
            <a:r>
              <a:rPr lang="en-US" i="1" dirty="0" smtClean="0"/>
              <a:t>t</a:t>
            </a:r>
            <a:r>
              <a:rPr lang="en-US" dirty="0" smtClean="0"/>
              <a:t> test</a:t>
            </a:r>
          </a:p>
          <a:p>
            <a:r>
              <a:rPr lang="en-US" dirty="0" smtClean="0"/>
              <a:t>Write null and research hypotheses using symbols and words for both one- and two-tailed tests</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4a. Compute the Deviation Between the Two Sample Means</a:t>
            </a:r>
          </a:p>
        </p:txBody>
      </p:sp>
      <p:sp>
        <p:nvSpPr>
          <p:cNvPr id="23" name="Content Placeholder 22"/>
          <p:cNvSpPr>
            <a:spLocks noGrp="1"/>
          </p:cNvSpPr>
          <p:nvPr>
            <p:ph idx="1"/>
          </p:nvPr>
        </p:nvSpPr>
        <p:spPr/>
        <p:txBody>
          <a:bodyPr/>
          <a:lstStyle/>
          <a:p>
            <a:endParaRPr lang="en-IN"/>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30</a:t>
            </a:fld>
            <a:endParaRPr lang="en-US"/>
          </a:p>
        </p:txBody>
      </p:sp>
      <p:pic>
        <p:nvPicPr>
          <p:cNvPr id="5123" name="Picture 3"/>
          <p:cNvPicPr>
            <a:picLocks noChangeAspect="1" noChangeArrowheads="1"/>
          </p:cNvPicPr>
          <p:nvPr/>
        </p:nvPicPr>
        <p:blipFill>
          <a:blip r:embed="rId3"/>
          <a:srcRect/>
          <a:stretch>
            <a:fillRect/>
          </a:stretch>
        </p:blipFill>
        <p:spPr bwMode="auto">
          <a:xfrm>
            <a:off x="1295400" y="2582789"/>
            <a:ext cx="6172200" cy="82867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4b. Compute the Expected Sampling Error </a:t>
            </a:r>
            <a:endParaRPr lang="en-US" dirty="0" smtClean="0"/>
          </a:p>
        </p:txBody>
      </p:sp>
      <p:sp>
        <p:nvSpPr>
          <p:cNvPr id="7" name="Content Placeholder 6"/>
          <p:cNvSpPr>
            <a:spLocks noGrp="1"/>
          </p:cNvSpPr>
          <p:nvPr>
            <p:ph idx="1"/>
          </p:nvPr>
        </p:nvSpPr>
        <p:spPr/>
        <p:txBody>
          <a:bodyPr/>
          <a:lstStyle/>
          <a:p>
            <a:r>
              <a:rPr lang="en-US" dirty="0" smtClean="0"/>
              <a:t>Computing the denominator, or expected sampling error, requires several steps.</a:t>
            </a:r>
          </a:p>
          <a:p>
            <a:pPr lvl="1"/>
            <a:r>
              <a:rPr lang="en-US" dirty="0" smtClean="0"/>
              <a:t>First, compute the standard deviation for Group 1 (</a:t>
            </a:r>
            <a:r>
              <a:rPr lang="en-US" i="1" dirty="0" smtClean="0"/>
              <a:t>SD</a:t>
            </a:r>
            <a:r>
              <a:rPr lang="en-US" baseline="-25000" dirty="0" smtClean="0"/>
              <a:t>1</a:t>
            </a:r>
            <a:r>
              <a:rPr lang="en-US" dirty="0" smtClean="0"/>
              <a:t>) </a:t>
            </a:r>
          </a:p>
          <a:p>
            <a:pPr lvl="1"/>
            <a:r>
              <a:rPr lang="en-US" dirty="0" smtClean="0"/>
              <a:t>Then compute the standard deviation for Group 2 (</a:t>
            </a:r>
            <a:r>
              <a:rPr lang="en-US" i="1" dirty="0" smtClean="0"/>
              <a:t>SD</a:t>
            </a:r>
            <a:r>
              <a:rPr lang="en-US" baseline="-25000" dirty="0" smtClean="0"/>
              <a:t>2</a:t>
            </a:r>
            <a:r>
              <a:rPr lang="en-US" dirty="0" smtClean="0"/>
              <a:t>)</a:t>
            </a:r>
          </a:p>
          <a:p>
            <a:pPr lvl="1"/>
            <a:r>
              <a:rPr lang="en-US" dirty="0" smtClean="0"/>
              <a:t>Next, compute the pooled variance, </a:t>
            </a:r>
          </a:p>
          <a:p>
            <a:pPr lvl="1"/>
            <a:r>
              <a:rPr lang="en-US" dirty="0" smtClean="0"/>
              <a:t>Last, compute the estimated standard error of the mean difference, </a:t>
            </a:r>
            <a:r>
              <a:rPr lang="en-US" i="1" dirty="0" err="1" smtClean="0"/>
              <a:t>SEM</a:t>
            </a:r>
            <a:r>
              <a:rPr lang="en-US" i="1" baseline="-25000" dirty="0" err="1" smtClean="0"/>
              <a:t>i</a:t>
            </a:r>
            <a:endParaRPr lang="en-US" i="1" baseline="-25000" dirty="0" smtClean="0"/>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31</a:t>
            </a:fld>
            <a:endParaRPr lang="en-US"/>
          </a:p>
        </p:txBody>
      </p:sp>
      <p:pic>
        <p:nvPicPr>
          <p:cNvPr id="6146" name="Picture 2"/>
          <p:cNvPicPr>
            <a:picLocks noChangeAspect="1" noChangeArrowheads="1"/>
          </p:cNvPicPr>
          <p:nvPr/>
        </p:nvPicPr>
        <p:blipFill>
          <a:blip r:embed="rId3"/>
          <a:srcRect/>
          <a:stretch>
            <a:fillRect/>
          </a:stretch>
        </p:blipFill>
        <p:spPr bwMode="auto">
          <a:xfrm>
            <a:off x="7086600" y="4572000"/>
            <a:ext cx="530352" cy="473529"/>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4b. Compute the Expected Sampling Error </a:t>
            </a:r>
            <a:endParaRPr lang="en-US" dirty="0" smtClean="0"/>
          </a:p>
        </p:txBody>
      </p:sp>
      <p:sp>
        <p:nvSpPr>
          <p:cNvPr id="7" name="Content Placeholder 6"/>
          <p:cNvSpPr>
            <a:spLocks noGrp="1"/>
          </p:cNvSpPr>
          <p:nvPr>
            <p:ph idx="1"/>
          </p:nvPr>
        </p:nvSpPr>
        <p:spPr/>
        <p:txBody>
          <a:bodyPr/>
          <a:lstStyle/>
          <a:p>
            <a:r>
              <a:rPr lang="en-US" dirty="0" smtClean="0"/>
              <a:t>Standard deviation for Group 1 (</a:t>
            </a:r>
            <a:r>
              <a:rPr lang="en-US" i="1" dirty="0" smtClean="0"/>
              <a:t>SD</a:t>
            </a:r>
            <a:r>
              <a:rPr lang="en-US" baseline="-25000" dirty="0" smtClean="0"/>
              <a:t>1</a:t>
            </a:r>
            <a:r>
              <a:rPr lang="en-US" dirty="0" smtClean="0"/>
              <a:t>) </a:t>
            </a:r>
          </a:p>
          <a:p>
            <a:endParaRPr lang="en-US" dirty="0" smtClean="0"/>
          </a:p>
          <a:p>
            <a:endParaRPr lang="en-US" dirty="0" smtClean="0"/>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32</a:t>
            </a:fld>
            <a:endParaRPr lang="en-US"/>
          </a:p>
        </p:txBody>
      </p:sp>
      <p:pic>
        <p:nvPicPr>
          <p:cNvPr id="7173" name="Picture 5"/>
          <p:cNvPicPr>
            <a:picLocks noChangeAspect="1" noChangeArrowheads="1"/>
          </p:cNvPicPr>
          <p:nvPr/>
        </p:nvPicPr>
        <p:blipFill>
          <a:blip r:embed="rId3"/>
          <a:srcRect/>
          <a:stretch>
            <a:fillRect/>
          </a:stretch>
        </p:blipFill>
        <p:spPr bwMode="auto">
          <a:xfrm>
            <a:off x="1790700" y="3879453"/>
            <a:ext cx="4895850" cy="1228725"/>
          </a:xfrm>
          <a:prstGeom prst="rect">
            <a:avLst/>
          </a:prstGeom>
          <a:noFill/>
          <a:ln w="9525">
            <a:noFill/>
            <a:miter lim="800000"/>
            <a:headEnd/>
            <a:tailEnd/>
          </a:ln>
          <a:effectLst/>
        </p:spPr>
      </p:pic>
      <p:pic>
        <p:nvPicPr>
          <p:cNvPr id="7174" name="Picture 6"/>
          <p:cNvPicPr>
            <a:picLocks noChangeAspect="1" noChangeArrowheads="1"/>
          </p:cNvPicPr>
          <p:nvPr/>
        </p:nvPicPr>
        <p:blipFill>
          <a:blip r:embed="rId4"/>
          <a:srcRect/>
          <a:stretch>
            <a:fillRect/>
          </a:stretch>
        </p:blipFill>
        <p:spPr bwMode="auto">
          <a:xfrm>
            <a:off x="914400" y="2736453"/>
            <a:ext cx="7124700" cy="76835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4b. Compute the Expected Sampling Error </a:t>
            </a:r>
            <a:endParaRPr lang="en-US" dirty="0" smtClean="0"/>
          </a:p>
        </p:txBody>
      </p:sp>
      <p:sp>
        <p:nvSpPr>
          <p:cNvPr id="7" name="Content Placeholder 6"/>
          <p:cNvSpPr>
            <a:spLocks noGrp="1"/>
          </p:cNvSpPr>
          <p:nvPr>
            <p:ph idx="1"/>
          </p:nvPr>
        </p:nvSpPr>
        <p:spPr/>
        <p:txBody>
          <a:bodyPr/>
          <a:lstStyle/>
          <a:p>
            <a:r>
              <a:rPr lang="en-US" dirty="0" smtClean="0"/>
              <a:t>Standard deviation for Group 2 (</a:t>
            </a:r>
            <a:r>
              <a:rPr lang="en-US" i="1" dirty="0" smtClean="0"/>
              <a:t>SD</a:t>
            </a:r>
            <a:r>
              <a:rPr lang="en-US" baseline="-25000" dirty="0" smtClean="0"/>
              <a:t>2</a:t>
            </a:r>
            <a:r>
              <a:rPr lang="en-US" dirty="0" smtClean="0"/>
              <a:t>)</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33</a:t>
            </a:fld>
            <a:endParaRPr lang="en-US"/>
          </a:p>
        </p:txBody>
      </p:sp>
      <p:pic>
        <p:nvPicPr>
          <p:cNvPr id="9218" name="Picture 2"/>
          <p:cNvPicPr>
            <a:picLocks noChangeAspect="1" noChangeArrowheads="1"/>
          </p:cNvPicPr>
          <p:nvPr/>
        </p:nvPicPr>
        <p:blipFill>
          <a:blip r:embed="rId3"/>
          <a:srcRect/>
          <a:stretch>
            <a:fillRect/>
          </a:stretch>
        </p:blipFill>
        <p:spPr bwMode="auto">
          <a:xfrm>
            <a:off x="914400" y="2691209"/>
            <a:ext cx="7175500" cy="7112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1765300" y="3805634"/>
            <a:ext cx="5000625" cy="117157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4b. Compute the Expected Sampling Error </a:t>
            </a:r>
            <a:endParaRPr lang="en-US" dirty="0" smtClean="0"/>
          </a:p>
        </p:txBody>
      </p:sp>
      <p:sp>
        <p:nvSpPr>
          <p:cNvPr id="7" name="Content Placeholder 6"/>
          <p:cNvSpPr>
            <a:spLocks noGrp="1"/>
          </p:cNvSpPr>
          <p:nvPr>
            <p:ph idx="1"/>
          </p:nvPr>
        </p:nvSpPr>
        <p:spPr/>
        <p:txBody>
          <a:bodyPr/>
          <a:lstStyle/>
          <a:p>
            <a:pPr lvl="1"/>
            <a:r>
              <a:rPr lang="en-US" dirty="0" smtClean="0"/>
              <a:t>Pooled variance, </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34</a:t>
            </a:fld>
            <a:endParaRPr lang="en-US"/>
          </a:p>
        </p:txBody>
      </p:sp>
      <p:pic>
        <p:nvPicPr>
          <p:cNvPr id="9" name="Picture 2"/>
          <p:cNvPicPr>
            <a:picLocks noChangeAspect="1" noChangeArrowheads="1"/>
          </p:cNvPicPr>
          <p:nvPr/>
        </p:nvPicPr>
        <p:blipFill>
          <a:blip r:embed="rId3"/>
          <a:srcRect/>
          <a:stretch>
            <a:fillRect/>
          </a:stretch>
        </p:blipFill>
        <p:spPr bwMode="auto">
          <a:xfrm>
            <a:off x="4648200" y="2286000"/>
            <a:ext cx="682751" cy="609600"/>
          </a:xfrm>
          <a:prstGeom prst="rect">
            <a:avLst/>
          </a:prstGeom>
          <a:noFill/>
          <a:ln w="9525">
            <a:noFill/>
            <a:miter lim="800000"/>
            <a:headEnd/>
            <a:tailEnd/>
          </a:ln>
          <a:effectLst/>
        </p:spPr>
      </p:pic>
      <p:pic>
        <p:nvPicPr>
          <p:cNvPr id="10242" name="Picture 2"/>
          <p:cNvPicPr>
            <a:picLocks noChangeAspect="1" noChangeArrowheads="1"/>
          </p:cNvPicPr>
          <p:nvPr/>
        </p:nvPicPr>
        <p:blipFill>
          <a:blip r:embed="rId4"/>
          <a:srcRect/>
          <a:stretch>
            <a:fillRect/>
          </a:stretch>
        </p:blipFill>
        <p:spPr bwMode="auto">
          <a:xfrm>
            <a:off x="1676400" y="2971800"/>
            <a:ext cx="5829300" cy="126682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5"/>
          <a:srcRect/>
          <a:stretch>
            <a:fillRect/>
          </a:stretch>
        </p:blipFill>
        <p:spPr bwMode="auto">
          <a:xfrm>
            <a:off x="2057400" y="4505325"/>
            <a:ext cx="5867400" cy="120967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4c. Compute the Test Statistic (Independent </a:t>
            </a:r>
            <a:r>
              <a:rPr lang="en-US" i="1" dirty="0" smtClean="0"/>
              <a:t>t</a:t>
            </a:r>
            <a:r>
              <a:rPr lang="en-US" dirty="0" smtClean="0"/>
              <a:t> Test)</a:t>
            </a:r>
          </a:p>
        </p:txBody>
      </p:sp>
      <p:sp>
        <p:nvSpPr>
          <p:cNvPr id="7" name="Content Placeholder 6"/>
          <p:cNvSpPr>
            <a:spLocks noGrp="1"/>
          </p:cNvSpPr>
          <p:nvPr>
            <p:ph idx="1"/>
          </p:nvPr>
        </p:nvSpPr>
        <p:spPr/>
        <p:txBody>
          <a:bodyPr/>
          <a:lstStyle/>
          <a:p>
            <a:r>
              <a:rPr lang="en-US" dirty="0" smtClean="0"/>
              <a:t>Estimated standard error of the mean difference, </a:t>
            </a:r>
            <a:r>
              <a:rPr lang="en-US" i="1" dirty="0" err="1" smtClean="0"/>
              <a:t>SEM</a:t>
            </a:r>
            <a:r>
              <a:rPr lang="en-US" baseline="-25000" dirty="0" err="1" smtClean="0"/>
              <a:t>i</a:t>
            </a:r>
            <a:endParaRPr lang="en-US" baseline="-25000"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35</a:t>
            </a:fld>
            <a:endParaRPr lang="en-US"/>
          </a:p>
        </p:txBody>
      </p:sp>
      <p:pic>
        <p:nvPicPr>
          <p:cNvPr id="11267" name="Picture 3"/>
          <p:cNvPicPr>
            <a:picLocks noChangeAspect="1" noChangeArrowheads="1"/>
          </p:cNvPicPr>
          <p:nvPr/>
        </p:nvPicPr>
        <p:blipFill>
          <a:blip r:embed="rId3"/>
          <a:srcRect/>
          <a:stretch>
            <a:fillRect/>
          </a:stretch>
        </p:blipFill>
        <p:spPr bwMode="auto">
          <a:xfrm>
            <a:off x="914400" y="3276600"/>
            <a:ext cx="7124700" cy="138112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4c. Compute the Test Statistic (Independent </a:t>
            </a:r>
            <a:r>
              <a:rPr lang="en-US" i="1" dirty="0" smtClean="0"/>
              <a:t>t</a:t>
            </a:r>
            <a:r>
              <a:rPr lang="en-US" dirty="0" smtClean="0"/>
              <a:t> Test)</a:t>
            </a:r>
          </a:p>
        </p:txBody>
      </p:sp>
      <p:sp>
        <p:nvSpPr>
          <p:cNvPr id="7" name="Content Placeholder 6"/>
          <p:cNvSpPr>
            <a:spLocks noGrp="1"/>
          </p:cNvSpPr>
          <p:nvPr>
            <p:ph idx="1"/>
          </p:nvPr>
        </p:nvSpPr>
        <p:spPr/>
        <p:txBody>
          <a:bodyPr/>
          <a:lstStyle/>
          <a:p>
            <a:r>
              <a:rPr lang="en-US" dirty="0" smtClean="0"/>
              <a:t>The independent </a:t>
            </a:r>
            <a:r>
              <a:rPr lang="en-US" i="1" dirty="0" smtClean="0"/>
              <a:t>t</a:t>
            </a:r>
            <a:r>
              <a:rPr lang="en-US" dirty="0" smtClean="0"/>
              <a:t> test is the ratio of the observed deviation between the two sample means divided by the estimated standard error of the mean difference: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36</a:t>
            </a:fld>
            <a:endParaRPr lang="en-US"/>
          </a:p>
        </p:txBody>
      </p:sp>
      <p:pic>
        <p:nvPicPr>
          <p:cNvPr id="9" name="Picture 2"/>
          <p:cNvPicPr>
            <a:picLocks noChangeAspect="1" noChangeArrowheads="1"/>
          </p:cNvPicPr>
          <p:nvPr/>
        </p:nvPicPr>
        <p:blipFill>
          <a:blip r:embed="rId3"/>
          <a:srcRect/>
          <a:stretch>
            <a:fillRect/>
          </a:stretch>
        </p:blipFill>
        <p:spPr bwMode="auto">
          <a:xfrm>
            <a:off x="816768" y="4114800"/>
            <a:ext cx="7358063" cy="1195128"/>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4c. Compute the Test Statistic (Independent </a:t>
            </a:r>
            <a:r>
              <a:rPr lang="en-US" i="1" dirty="0" smtClean="0"/>
              <a:t>t</a:t>
            </a:r>
            <a:r>
              <a:rPr lang="en-US" dirty="0" smtClean="0"/>
              <a:t> Test)</a:t>
            </a:r>
          </a:p>
        </p:txBody>
      </p:sp>
      <p:sp>
        <p:nvSpPr>
          <p:cNvPr id="7" name="Content Placeholder 6"/>
          <p:cNvSpPr>
            <a:spLocks noGrp="1"/>
          </p:cNvSpPr>
          <p:nvPr>
            <p:ph idx="1"/>
          </p:nvPr>
        </p:nvSpPr>
        <p:spPr/>
        <p:txBody>
          <a:bodyPr>
            <a:normAutofit lnSpcReduction="10000"/>
          </a:bodyPr>
          <a:lstStyle/>
          <a:p>
            <a:r>
              <a:rPr lang="en-US" dirty="0" smtClean="0"/>
              <a:t>The difference between the two means (20.17 − 18.67 = 1.50) was 1.83 times larger than the deviation expected due to sampling error (0.82). </a:t>
            </a:r>
          </a:p>
          <a:p>
            <a:r>
              <a:rPr lang="en-US" dirty="0" smtClean="0"/>
              <a:t>The obtained </a:t>
            </a:r>
            <a:r>
              <a:rPr lang="en-US" i="1" dirty="0" smtClean="0"/>
              <a:t>t</a:t>
            </a:r>
            <a:r>
              <a:rPr lang="en-US" dirty="0" smtClean="0"/>
              <a:t> value of 1.83 was not ≥ 2.2281 or  ≤ −2.2281 and so did not fall in the critical region. </a:t>
            </a:r>
          </a:p>
          <a:p>
            <a:r>
              <a:rPr lang="en-US" dirty="0" smtClean="0"/>
              <a:t>The obtained </a:t>
            </a:r>
            <a:r>
              <a:rPr lang="en-US" i="1" dirty="0" smtClean="0"/>
              <a:t>t</a:t>
            </a:r>
            <a:r>
              <a:rPr lang="en-US" dirty="0" smtClean="0"/>
              <a:t> value is not sufficiently large to reject the null hypothesis.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37</a:t>
            </a:fld>
            <a:endParaRPr lang="en-US"/>
          </a:p>
        </p:txBody>
      </p:sp>
    </p:spTree>
    <p:extLst>
      <p:ext uri="{BB962C8B-B14F-4D97-AF65-F5344CB8AC3E}">
        <p14:creationId xmlns:p14="http://schemas.microsoft.com/office/powerpoint/2010/main" val="3660158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an Effect Size and Describe It</a:t>
            </a:r>
            <a:endParaRPr lang="en-US" dirty="0" smtClean="0"/>
          </a:p>
        </p:txBody>
      </p:sp>
      <p:sp>
        <p:nvSpPr>
          <p:cNvPr id="7" name="Content Placeholder 6"/>
          <p:cNvSpPr>
            <a:spLocks noGrp="1"/>
          </p:cNvSpPr>
          <p:nvPr>
            <p:ph idx="1"/>
          </p:nvPr>
        </p:nvSpPr>
        <p:spPr/>
        <p:txBody>
          <a:bodyPr/>
          <a:lstStyle/>
          <a:p>
            <a:r>
              <a:rPr lang="en-US" dirty="0" smtClean="0"/>
              <a:t>Compute the effect size of an independent </a:t>
            </a:r>
            <a:r>
              <a:rPr lang="en-US" i="1" dirty="0" smtClean="0"/>
              <a:t>t</a:t>
            </a:r>
            <a:r>
              <a:rPr lang="en-US" dirty="0" smtClean="0"/>
              <a:t> test</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38</a:t>
            </a:fld>
            <a:endParaRPr lang="en-US"/>
          </a:p>
        </p:txBody>
      </p:sp>
      <p:pic>
        <p:nvPicPr>
          <p:cNvPr id="11" name="Picture 2"/>
          <p:cNvPicPr>
            <a:picLocks noChangeAspect="1" noChangeArrowheads="1"/>
          </p:cNvPicPr>
          <p:nvPr/>
        </p:nvPicPr>
        <p:blipFill>
          <a:blip r:embed="rId3"/>
          <a:srcRect/>
          <a:stretch>
            <a:fillRect/>
          </a:stretch>
        </p:blipFill>
        <p:spPr bwMode="auto">
          <a:xfrm>
            <a:off x="1295400" y="3048000"/>
            <a:ext cx="6522720" cy="89916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a:srcRect/>
          <a:stretch>
            <a:fillRect/>
          </a:stretch>
        </p:blipFill>
        <p:spPr bwMode="auto">
          <a:xfrm>
            <a:off x="2026920" y="4156710"/>
            <a:ext cx="5181600" cy="123825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an Effect Size and Describe It</a:t>
            </a:r>
            <a:endParaRPr lang="en-US" dirty="0" smtClean="0"/>
          </a:p>
        </p:txBody>
      </p:sp>
      <p:sp>
        <p:nvSpPr>
          <p:cNvPr id="7" name="Content Placeholder 6"/>
          <p:cNvSpPr>
            <a:spLocks noGrp="1"/>
          </p:cNvSpPr>
          <p:nvPr>
            <p:ph idx="1"/>
          </p:nvPr>
        </p:nvSpPr>
        <p:spPr>
          <a:xfrm>
            <a:off x="533400" y="1600200"/>
            <a:ext cx="8305800" cy="4525963"/>
          </a:xfrm>
        </p:spPr>
        <p:txBody>
          <a:bodyPr/>
          <a:lstStyle/>
          <a:p>
            <a:r>
              <a:rPr lang="en-US" dirty="0" smtClean="0"/>
              <a:t>The effect size of 1.06 indicates that the difference between the two means is large.</a:t>
            </a:r>
          </a:p>
          <a:p>
            <a:pPr lvl="1"/>
            <a:r>
              <a:rPr lang="en-US" dirty="0" smtClean="0"/>
              <a:t>Whenever the null is not rejected and yet there was a medium or large effect size, the sample size used in the study was too small for the statistical test or the effect size to be trusted.</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39</a:t>
            </a:fld>
            <a:endParaRPr lang="en-US"/>
          </a:p>
        </p:txBody>
      </p:sp>
    </p:spTree>
    <p:extLst>
      <p:ext uri="{BB962C8B-B14F-4D97-AF65-F5344CB8AC3E}">
        <p14:creationId xmlns:p14="http://schemas.microsoft.com/office/powerpoint/2010/main" val="366015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normAutofit lnSpcReduction="10000"/>
          </a:bodyPr>
          <a:lstStyle/>
          <a:p>
            <a:r>
              <a:rPr lang="en-US" dirty="0" smtClean="0"/>
              <a:t>Compute degrees of freedom and define a critical region for both one- and two-tailed tests</a:t>
            </a:r>
          </a:p>
          <a:p>
            <a:r>
              <a:rPr lang="en-US" dirty="0" smtClean="0"/>
              <a:t>Compute an independent samples </a:t>
            </a:r>
            <a:r>
              <a:rPr lang="en-US" i="1" dirty="0" smtClean="0"/>
              <a:t>t</a:t>
            </a:r>
            <a:r>
              <a:rPr lang="en-US" dirty="0" smtClean="0"/>
              <a:t> using a calculator and SPSS</a:t>
            </a:r>
          </a:p>
          <a:p>
            <a:r>
              <a:rPr lang="en-US" dirty="0" smtClean="0"/>
              <a:t>Compute and interpret an effect size (</a:t>
            </a:r>
            <a:r>
              <a:rPr lang="en-US" i="1" dirty="0" smtClean="0"/>
              <a:t>d</a:t>
            </a:r>
            <a:r>
              <a:rPr lang="en-US" dirty="0" smtClean="0"/>
              <a:t>)</a:t>
            </a:r>
          </a:p>
          <a:p>
            <a:r>
              <a:rPr lang="en-US" dirty="0" smtClean="0"/>
              <a:t>Summarize the results of the analysis using American Psychological Association (APA) style</a:t>
            </a:r>
          </a:p>
          <a:p>
            <a:endParaRPr lang="en-US" dirty="0" smtClean="0"/>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6: Interpreting the Results of the Hypothesis Test</a:t>
            </a:r>
            <a:endParaRPr lang="en-US" dirty="0" smtClean="0"/>
          </a:p>
        </p:txBody>
      </p:sp>
      <p:sp>
        <p:nvSpPr>
          <p:cNvPr id="7" name="Content Placeholder 6"/>
          <p:cNvSpPr>
            <a:spLocks noGrp="1"/>
          </p:cNvSpPr>
          <p:nvPr>
            <p:ph idx="1"/>
          </p:nvPr>
        </p:nvSpPr>
        <p:spPr/>
        <p:txBody>
          <a:bodyPr/>
          <a:lstStyle/>
          <a:p>
            <a:r>
              <a:rPr lang="en-US" dirty="0" smtClean="0"/>
              <a:t>There was not a significant difference between the memory scores of those who got the verbal descriptions (</a:t>
            </a:r>
            <a:r>
              <a:rPr lang="en-US" i="1" dirty="0" smtClean="0"/>
              <a:t>M</a:t>
            </a:r>
            <a:r>
              <a:rPr lang="en-US" dirty="0" smtClean="0"/>
              <a:t> = 20.17, </a:t>
            </a:r>
            <a:r>
              <a:rPr lang="en-US" i="1" dirty="0" smtClean="0"/>
              <a:t>SD</a:t>
            </a:r>
            <a:r>
              <a:rPr lang="en-US" dirty="0" smtClean="0"/>
              <a:t> = 1.33) and those who did not (</a:t>
            </a:r>
            <a:r>
              <a:rPr lang="en-US" i="1" dirty="0" smtClean="0"/>
              <a:t>M</a:t>
            </a:r>
            <a:r>
              <a:rPr lang="en-US" dirty="0" smtClean="0"/>
              <a:t> = 18.67, </a:t>
            </a:r>
            <a:r>
              <a:rPr lang="en-US" i="1" dirty="0" smtClean="0"/>
              <a:t>SD</a:t>
            </a:r>
            <a:r>
              <a:rPr lang="en-US" dirty="0" smtClean="0"/>
              <a:t> = 1.51), </a:t>
            </a:r>
            <a:r>
              <a:rPr lang="en-US" i="1" dirty="0" smtClean="0"/>
              <a:t>t</a:t>
            </a:r>
            <a:r>
              <a:rPr lang="en-US" dirty="0" smtClean="0"/>
              <a:t>(10) = 1.83, </a:t>
            </a:r>
            <a:r>
              <a:rPr lang="en-US" i="1" dirty="0" smtClean="0"/>
              <a:t>p</a:t>
            </a:r>
            <a:r>
              <a:rPr lang="en-US" dirty="0" smtClean="0"/>
              <a:t> &gt; .05, </a:t>
            </a:r>
            <a:r>
              <a:rPr lang="en-US" i="1" dirty="0" smtClean="0"/>
              <a:t>d</a:t>
            </a:r>
            <a:r>
              <a:rPr lang="en-US" dirty="0" smtClean="0"/>
              <a:t> = 1.06. However, it is important to note that the sample sizes were small, so this study should be repeated with larger sample sizes before conclusions are drawn.</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40</a:t>
            </a:fld>
            <a:endParaRPr lang="en-US"/>
          </a:p>
        </p:txBody>
      </p:sp>
    </p:spTree>
    <p:extLst>
      <p:ext uri="{BB962C8B-B14F-4D97-AF65-F5344CB8AC3E}">
        <p14:creationId xmlns:p14="http://schemas.microsoft.com/office/powerpoint/2010/main" val="3660158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One-Tailed Independent </a:t>
            </a:r>
            <a:r>
              <a:rPr lang="en-US" i="1" dirty="0" smtClean="0"/>
              <a:t>t</a:t>
            </a:r>
            <a:r>
              <a:rPr lang="en-US" dirty="0" smtClean="0"/>
              <a:t> Test Example</a:t>
            </a:r>
          </a:p>
        </p:txBody>
      </p:sp>
      <p:sp>
        <p:nvSpPr>
          <p:cNvPr id="3" name="Text Placeholder 2"/>
          <p:cNvSpPr>
            <a:spLocks noGrp="1"/>
          </p:cNvSpPr>
          <p:nvPr>
            <p:ph type="body" idx="1"/>
          </p:nvPr>
        </p:nvSpPr>
        <p:spPr/>
        <p:txBody>
          <a:bodyPr/>
          <a:lstStyle/>
          <a:p>
            <a:r>
              <a:rPr lang="en-US" dirty="0" smtClean="0"/>
              <a:t>Compute an independent samples </a:t>
            </a:r>
            <a:r>
              <a:rPr lang="en-US" i="1" dirty="0" smtClean="0"/>
              <a:t>t</a:t>
            </a:r>
            <a:r>
              <a:rPr lang="en-US" dirty="0" smtClean="0"/>
              <a:t> using a calculator and SPSS</a:t>
            </a:r>
            <a:endParaRPr lang="en-US" dirty="0"/>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41</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One-Tailed Independent </a:t>
            </a:r>
            <a:r>
              <a:rPr lang="en-US" i="1" dirty="0" smtClean="0"/>
              <a:t>t</a:t>
            </a:r>
            <a:r>
              <a:rPr lang="en-US" dirty="0" smtClean="0"/>
              <a:t> Test Example</a:t>
            </a:r>
          </a:p>
        </p:txBody>
      </p:sp>
      <p:sp>
        <p:nvSpPr>
          <p:cNvPr id="7" name="Content Placeholder 6"/>
          <p:cNvSpPr>
            <a:spLocks noGrp="1"/>
          </p:cNvSpPr>
          <p:nvPr>
            <p:ph idx="1"/>
          </p:nvPr>
        </p:nvSpPr>
        <p:spPr/>
        <p:txBody>
          <a:bodyPr/>
          <a:lstStyle/>
          <a:p>
            <a:r>
              <a:rPr lang="en-US" dirty="0" smtClean="0"/>
              <a:t>You and Bill turn your research efforts to studying “learning styles.”</a:t>
            </a:r>
          </a:p>
          <a:p>
            <a:r>
              <a:rPr lang="en-US" dirty="0" smtClean="0"/>
              <a:t>Twenty-nine “verbal learners” and 31 “visual learners” participate.</a:t>
            </a:r>
          </a:p>
          <a:p>
            <a:r>
              <a:rPr lang="en-US" dirty="0" smtClean="0"/>
              <a:t>All learners were presented with simple line drawings and then were asked to re-create as many as they could remember.</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42</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One-Tailed Independent </a:t>
            </a:r>
            <a:r>
              <a:rPr lang="en-US" i="1" dirty="0" smtClean="0"/>
              <a:t>t</a:t>
            </a:r>
            <a:r>
              <a:rPr lang="en-US" dirty="0" smtClean="0"/>
              <a:t> Test Example</a:t>
            </a:r>
          </a:p>
        </p:txBody>
      </p:sp>
      <p:sp>
        <p:nvSpPr>
          <p:cNvPr id="7" name="Content Placeholder 6"/>
          <p:cNvSpPr>
            <a:spLocks noGrp="1"/>
          </p:cNvSpPr>
          <p:nvPr>
            <p:ph idx="1"/>
          </p:nvPr>
        </p:nvSpPr>
        <p:spPr/>
        <p:txBody>
          <a:bodyPr/>
          <a:lstStyle/>
          <a:p>
            <a:r>
              <a:rPr lang="en-US" dirty="0" smtClean="0"/>
              <a:t>You correctly use a one-tailed independent </a:t>
            </a:r>
            <a:r>
              <a:rPr lang="en-US" i="1" dirty="0" smtClean="0"/>
              <a:t>t</a:t>
            </a:r>
            <a:r>
              <a:rPr lang="en-US" dirty="0" smtClean="0"/>
              <a:t> test with an </a:t>
            </a:r>
            <a:r>
              <a:rPr lang="el-GR" dirty="0" smtClean="0">
                <a:latin typeface="Times New Roman" panose="02020603050405020304" pitchFamily="18" charset="0"/>
                <a:cs typeface="Times New Roman" panose="02020603050405020304" pitchFamily="18" charset="0"/>
              </a:rPr>
              <a:t>α</a:t>
            </a:r>
            <a:r>
              <a:rPr lang="en-US" dirty="0" smtClean="0"/>
              <a:t> level of .05 to determine whether “visual learners” recall more of the line drawings than “verbal learners.”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43</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One-Tailed Independent </a:t>
            </a:r>
            <a:r>
              <a:rPr lang="en-US" i="1" dirty="0" smtClean="0"/>
              <a:t>t</a:t>
            </a:r>
            <a:r>
              <a:rPr lang="en-US" dirty="0" smtClean="0"/>
              <a:t> Test Example</a:t>
            </a:r>
          </a:p>
        </p:txBody>
      </p:sp>
      <p:sp>
        <p:nvSpPr>
          <p:cNvPr id="7" name="Content Placeholder 6"/>
          <p:cNvSpPr>
            <a:spLocks noGrp="1"/>
          </p:cNvSpPr>
          <p:nvPr>
            <p:ph idx="1"/>
          </p:nvPr>
        </p:nvSpPr>
        <p:spPr/>
        <p:txBody>
          <a:bodyPr/>
          <a:lstStyle/>
          <a:p>
            <a:r>
              <a:rPr lang="en-US" smtClean="0"/>
              <a:t>Results</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44</a:t>
            </a:fld>
            <a:endParaRPr lang="en-US"/>
          </a:p>
        </p:txBody>
      </p:sp>
      <p:pic>
        <p:nvPicPr>
          <p:cNvPr id="9" name="Picture 2"/>
          <p:cNvPicPr>
            <a:picLocks noChangeAspect="1" noChangeArrowheads="1"/>
          </p:cNvPicPr>
          <p:nvPr/>
        </p:nvPicPr>
        <p:blipFill>
          <a:blip r:embed="rId3"/>
          <a:srcRect/>
          <a:stretch>
            <a:fillRect/>
          </a:stretch>
        </p:blipFill>
        <p:spPr bwMode="auto">
          <a:xfrm>
            <a:off x="1003302" y="2590800"/>
            <a:ext cx="7467598" cy="213360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normAutofit lnSpcReduction="10000"/>
          </a:bodyPr>
          <a:lstStyle/>
          <a:p>
            <a:r>
              <a:rPr lang="en-US" dirty="0" smtClean="0"/>
              <a:t>As in the previous example, these data meet all of the statistical assumptions. The data within each condition are independent, and the DV is measured on an interval/ratio scale. Memory scores tend to be normally distributed, so the normality assumption is likely met. As before, the homogeneity of variance assumption will be assessed with </a:t>
            </a:r>
            <a:r>
              <a:rPr lang="en-US" dirty="0" err="1" smtClean="0"/>
              <a:t>Levene’s</a:t>
            </a:r>
            <a:r>
              <a:rPr lang="en-US" dirty="0" smtClean="0"/>
              <a:t> test provided by SPSS.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45</a:t>
            </a:fld>
            <a:endParaRPr lang="en-US"/>
          </a:p>
        </p:txBody>
      </p:sp>
    </p:spTree>
    <p:extLst>
      <p:ext uri="{BB962C8B-B14F-4D97-AF65-F5344CB8AC3E}">
        <p14:creationId xmlns:p14="http://schemas.microsoft.com/office/powerpoint/2010/main" val="3660158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State the Null and Research Hypotheses Symbolically and Verbally</a:t>
            </a:r>
            <a:endParaRPr lang="en-US" dirty="0" smtClean="0"/>
          </a:p>
        </p:txBody>
      </p:sp>
      <p:sp>
        <p:nvSpPr>
          <p:cNvPr id="7" name="Content Placeholder 6"/>
          <p:cNvSpPr>
            <a:spLocks noGrp="1"/>
          </p:cNvSpPr>
          <p:nvPr>
            <p:ph idx="1"/>
          </p:nvPr>
        </p:nvSpPr>
        <p:spPr/>
        <p:txBody>
          <a:bodyPr/>
          <a:lstStyle/>
          <a:p>
            <a:r>
              <a:rPr lang="en-US" smtClean="0"/>
              <a:t>The learning styles theory predicts that “visual learners” (Group 1)  should learn visual information better than “verbal learners” do (Group 2).</a:t>
            </a:r>
          </a:p>
          <a:p>
            <a:r>
              <a:rPr lang="en-US" smtClean="0"/>
              <a:t>The null hypothesis is that “visual learners” do not learn visual information any better than the “verbal learners.”</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46</a:t>
            </a:fld>
            <a:endParaRPr lang="en-US"/>
          </a:p>
        </p:txBody>
      </p:sp>
    </p:spTree>
    <p:extLst>
      <p:ext uri="{BB962C8B-B14F-4D97-AF65-F5344CB8AC3E}">
        <p14:creationId xmlns:p14="http://schemas.microsoft.com/office/powerpoint/2010/main" val="3660158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Table 10.2: Symbolic and Verbal Representations of One-Tailed Research and Null Hypotheses for an Independent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1190766" y="2258872"/>
            <a:ext cx="6969733" cy="2369223"/>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47</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Step 3: Compute the Degrees of Freedom and Define the Critical Regions</a:t>
            </a:r>
          </a:p>
        </p:txBody>
      </p:sp>
      <p:sp>
        <p:nvSpPr>
          <p:cNvPr id="7" name="Content Placeholder 6"/>
          <p:cNvSpPr>
            <a:spLocks noGrp="1"/>
          </p:cNvSpPr>
          <p:nvPr>
            <p:ph idx="1"/>
          </p:nvPr>
        </p:nvSpPr>
        <p:spPr/>
        <p:txBody>
          <a:bodyPr/>
          <a:lstStyle/>
          <a:p>
            <a:r>
              <a:rPr lang="en-US" dirty="0" smtClean="0"/>
              <a:t>Compute </a:t>
            </a:r>
            <a:r>
              <a:rPr lang="en-US" i="1" dirty="0" err="1" smtClean="0"/>
              <a:t>df</a:t>
            </a:r>
            <a:endParaRPr lang="en-US" i="1" dirty="0" smtClean="0"/>
          </a:p>
          <a:p>
            <a:endParaRPr lang="en-US" dirty="0" smtClean="0"/>
          </a:p>
          <a:p>
            <a:endParaRPr lang="en-US" dirty="0" smtClean="0"/>
          </a:p>
          <a:p>
            <a:r>
              <a:rPr lang="en-US" dirty="0" smtClean="0"/>
              <a:t>The one-tailed </a:t>
            </a:r>
            <a:r>
              <a:rPr lang="en-US" i="1" dirty="0" smtClean="0"/>
              <a:t>t</a:t>
            </a:r>
            <a:r>
              <a:rPr lang="en-US" dirty="0" smtClean="0"/>
              <a:t> table indicates that a study with a </a:t>
            </a:r>
            <a:r>
              <a:rPr lang="en-US" i="1" dirty="0" err="1" smtClean="0"/>
              <a:t>df</a:t>
            </a:r>
            <a:r>
              <a:rPr lang="en-US" dirty="0" smtClean="0"/>
              <a:t> = 58, when using </a:t>
            </a:r>
            <a:r>
              <a:rPr lang="en-US" i="1" dirty="0" smtClean="0"/>
              <a:t>α</a:t>
            </a:r>
            <a:r>
              <a:rPr lang="en-US" dirty="0" smtClean="0"/>
              <a:t> = .05, has a critical value of 1.6716. </a:t>
            </a:r>
          </a:p>
          <a:p>
            <a:r>
              <a:rPr lang="en-US" dirty="0" smtClean="0"/>
              <a:t>The critical region is </a:t>
            </a:r>
            <a:r>
              <a:rPr lang="en-US" i="1" dirty="0" smtClean="0"/>
              <a:t>t</a:t>
            </a:r>
            <a:r>
              <a:rPr lang="en-US" dirty="0" smtClean="0"/>
              <a:t> ≤ </a:t>
            </a:r>
            <a:r>
              <a:rPr lang="en-US" dirty="0" smtClean="0">
                <a:latin typeface="Times New Roman" panose="02020603050405020304" pitchFamily="18" charset="0"/>
                <a:cs typeface="Times New Roman" panose="02020603050405020304" pitchFamily="18" charset="0"/>
              </a:rPr>
              <a:t>−</a:t>
            </a:r>
            <a:r>
              <a:rPr lang="en-US" dirty="0" smtClean="0"/>
              <a:t>1.6716.</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48</a:t>
            </a:fld>
            <a:endParaRPr lang="en-US"/>
          </a:p>
        </p:txBody>
      </p:sp>
      <p:pic>
        <p:nvPicPr>
          <p:cNvPr id="15363" name="Picture 3"/>
          <p:cNvPicPr>
            <a:picLocks noChangeAspect="1" noChangeArrowheads="1"/>
          </p:cNvPicPr>
          <p:nvPr/>
        </p:nvPicPr>
        <p:blipFill>
          <a:blip r:embed="rId3"/>
          <a:srcRect/>
          <a:stretch>
            <a:fillRect/>
          </a:stretch>
        </p:blipFill>
        <p:spPr bwMode="auto">
          <a:xfrm>
            <a:off x="1143000" y="2438400"/>
            <a:ext cx="7200900" cy="621397"/>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 Compute the Test Statistic (Independent </a:t>
            </a:r>
            <a:r>
              <a:rPr lang="en-US" i="1" dirty="0" smtClean="0"/>
              <a:t>t</a:t>
            </a:r>
            <a:r>
              <a:rPr lang="en-US" dirty="0" smtClean="0"/>
              <a:t> Test)</a:t>
            </a:r>
          </a:p>
        </p:txBody>
      </p:sp>
      <p:sp>
        <p:nvSpPr>
          <p:cNvPr id="7" name="Content Placeholder 6"/>
          <p:cNvSpPr>
            <a:spLocks noGrp="1"/>
          </p:cNvSpPr>
          <p:nvPr>
            <p:ph idx="1"/>
          </p:nvPr>
        </p:nvSpPr>
        <p:spPr/>
        <p:txBody>
          <a:bodyPr/>
          <a:lstStyle/>
          <a:p>
            <a:r>
              <a:rPr lang="en-US" dirty="0" smtClean="0"/>
              <a:t>4a. Compute the Deviation Between the Two Sample Means</a:t>
            </a:r>
          </a:p>
          <a:p>
            <a:r>
              <a:rPr lang="en-US" dirty="0" smtClean="0"/>
              <a:t>4b. Compute the Average Sample Error that is Expected</a:t>
            </a:r>
          </a:p>
          <a:p>
            <a:r>
              <a:rPr lang="en-US" dirty="0" smtClean="0"/>
              <a:t>4c. Compute the Test Statistic (Independent </a:t>
            </a:r>
            <a:r>
              <a:rPr lang="en-US" i="1" dirty="0" smtClean="0"/>
              <a:t>t</a:t>
            </a:r>
            <a:r>
              <a:rPr lang="en-US" dirty="0" smtClean="0"/>
              <a:t> Test)</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49</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a:t>
            </a:r>
            <a:r>
              <a:rPr lang="en-US" i="1" dirty="0" smtClean="0"/>
              <a:t>t</a:t>
            </a:r>
            <a:endParaRPr lang="en-US" i="1" dirty="0"/>
          </a:p>
        </p:txBody>
      </p:sp>
      <p:sp>
        <p:nvSpPr>
          <p:cNvPr id="7" name="Content Placeholder 6"/>
          <p:cNvSpPr>
            <a:spLocks noGrp="1"/>
          </p:cNvSpPr>
          <p:nvPr>
            <p:ph idx="1"/>
          </p:nvPr>
        </p:nvSpPr>
        <p:spPr/>
        <p:txBody>
          <a:bodyPr/>
          <a:lstStyle/>
          <a:p>
            <a:r>
              <a:rPr lang="en-US" dirty="0" smtClean="0"/>
              <a:t>Use an independent samples </a:t>
            </a:r>
            <a:r>
              <a:rPr lang="en-US" i="1" dirty="0" smtClean="0"/>
              <a:t>t</a:t>
            </a:r>
            <a:r>
              <a:rPr lang="en-US" dirty="0" smtClean="0"/>
              <a:t> test when you need to compare two sample means that are unrelated.</a:t>
            </a:r>
          </a:p>
          <a:p>
            <a:r>
              <a:rPr lang="en-US" dirty="0" smtClean="0"/>
              <a:t>The independent </a:t>
            </a:r>
            <a:r>
              <a:rPr lang="en-US" i="1" dirty="0" smtClean="0"/>
              <a:t>t</a:t>
            </a:r>
            <a:r>
              <a:rPr lang="en-US" dirty="0" smtClean="0"/>
              <a:t> test uses two samples from the population to represent two different conditions.</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4a. Compute the Deviation Between the Two Sample Means</a:t>
            </a:r>
            <a:endParaRPr lang="en-US" dirty="0" smtClean="0"/>
          </a:p>
        </p:txBody>
      </p:sp>
      <p:sp>
        <p:nvSpPr>
          <p:cNvPr id="23" name="Content Placeholder 22"/>
          <p:cNvSpPr>
            <a:spLocks noGrp="1"/>
          </p:cNvSpPr>
          <p:nvPr>
            <p:ph idx="1"/>
          </p:nvPr>
        </p:nvSpPr>
        <p:spPr/>
        <p:txBody>
          <a:bodyPr/>
          <a:lstStyle/>
          <a:p>
            <a:endParaRPr lang="en-IN"/>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50</a:t>
            </a:fld>
            <a:endParaRPr lang="en-US"/>
          </a:p>
        </p:txBody>
      </p:sp>
      <p:pic>
        <p:nvPicPr>
          <p:cNvPr id="16386" name="Picture 2"/>
          <p:cNvPicPr>
            <a:picLocks noChangeAspect="1" noChangeArrowheads="1"/>
          </p:cNvPicPr>
          <p:nvPr/>
        </p:nvPicPr>
        <p:blipFill>
          <a:blip r:embed="rId3"/>
          <a:srcRect/>
          <a:stretch>
            <a:fillRect/>
          </a:stretch>
        </p:blipFill>
        <p:spPr bwMode="auto">
          <a:xfrm>
            <a:off x="1538287" y="3297633"/>
            <a:ext cx="6143625" cy="52387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4b. Compute the Average Sample Error that is Expected</a:t>
            </a:r>
            <a:endParaRPr lang="en-US" dirty="0" smtClean="0"/>
          </a:p>
        </p:txBody>
      </p:sp>
      <p:sp>
        <p:nvSpPr>
          <p:cNvPr id="7" name="Content Placeholder 6"/>
          <p:cNvSpPr>
            <a:spLocks noGrp="1"/>
          </p:cNvSpPr>
          <p:nvPr>
            <p:ph idx="1"/>
          </p:nvPr>
        </p:nvSpPr>
        <p:spPr/>
        <p:txBody>
          <a:bodyPr/>
          <a:lstStyle/>
          <a:p>
            <a:pPr lvl="1"/>
            <a:r>
              <a:rPr lang="en-US" dirty="0" smtClean="0"/>
              <a:t>Pooled variance, </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51</a:t>
            </a:fld>
            <a:endParaRPr lang="en-US"/>
          </a:p>
        </p:txBody>
      </p:sp>
      <p:pic>
        <p:nvPicPr>
          <p:cNvPr id="9" name="Picture 2"/>
          <p:cNvPicPr>
            <a:picLocks noChangeAspect="1" noChangeArrowheads="1"/>
          </p:cNvPicPr>
          <p:nvPr/>
        </p:nvPicPr>
        <p:blipFill>
          <a:blip r:embed="rId3"/>
          <a:srcRect/>
          <a:stretch>
            <a:fillRect/>
          </a:stretch>
        </p:blipFill>
        <p:spPr bwMode="auto">
          <a:xfrm>
            <a:off x="4648200" y="2286000"/>
            <a:ext cx="682751" cy="609600"/>
          </a:xfrm>
          <a:prstGeom prst="rect">
            <a:avLst/>
          </a:prstGeom>
          <a:noFill/>
          <a:ln w="9525">
            <a:noFill/>
            <a:miter lim="800000"/>
            <a:headEnd/>
            <a:tailEnd/>
          </a:ln>
          <a:effectLst/>
        </p:spPr>
      </p:pic>
      <p:pic>
        <p:nvPicPr>
          <p:cNvPr id="10242" name="Picture 2"/>
          <p:cNvPicPr>
            <a:picLocks noChangeAspect="1" noChangeArrowheads="1"/>
          </p:cNvPicPr>
          <p:nvPr/>
        </p:nvPicPr>
        <p:blipFill>
          <a:blip r:embed="rId4"/>
          <a:srcRect/>
          <a:stretch>
            <a:fillRect/>
          </a:stretch>
        </p:blipFill>
        <p:spPr bwMode="auto">
          <a:xfrm>
            <a:off x="1676400" y="2971800"/>
            <a:ext cx="5829300" cy="1266825"/>
          </a:xfrm>
          <a:prstGeom prst="rect">
            <a:avLst/>
          </a:prstGeom>
          <a:noFill/>
          <a:ln w="9525">
            <a:noFill/>
            <a:miter lim="800000"/>
            <a:headEnd/>
            <a:tailEnd/>
          </a:ln>
          <a:effectLst/>
        </p:spPr>
      </p:pic>
      <p:pic>
        <p:nvPicPr>
          <p:cNvPr id="18434" name="Picture 2"/>
          <p:cNvPicPr>
            <a:picLocks noChangeAspect="1" noChangeArrowheads="1"/>
          </p:cNvPicPr>
          <p:nvPr/>
        </p:nvPicPr>
        <p:blipFill>
          <a:blip r:embed="rId5"/>
          <a:srcRect/>
          <a:stretch>
            <a:fillRect/>
          </a:stretch>
        </p:blipFill>
        <p:spPr bwMode="auto">
          <a:xfrm>
            <a:off x="2076450" y="4419600"/>
            <a:ext cx="6457950" cy="132397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4b. Compute the Average Sample Error that is Expected</a:t>
            </a:r>
            <a:endParaRPr lang="en-US" dirty="0" smtClean="0"/>
          </a:p>
        </p:txBody>
      </p:sp>
      <p:sp>
        <p:nvSpPr>
          <p:cNvPr id="7" name="Content Placeholder 6"/>
          <p:cNvSpPr>
            <a:spLocks noGrp="1"/>
          </p:cNvSpPr>
          <p:nvPr>
            <p:ph idx="1"/>
          </p:nvPr>
        </p:nvSpPr>
        <p:spPr/>
        <p:txBody>
          <a:bodyPr/>
          <a:lstStyle/>
          <a:p>
            <a:pPr lvl="1"/>
            <a:r>
              <a:rPr lang="en-US" dirty="0" smtClean="0"/>
              <a:t>Estimated standard error of the mean, </a:t>
            </a:r>
            <a:r>
              <a:rPr lang="en-US" i="1" dirty="0" err="1" smtClean="0"/>
              <a:t>SEM</a:t>
            </a:r>
            <a:r>
              <a:rPr lang="en-US" i="1" baseline="-25000" dirty="0" err="1" smtClean="0"/>
              <a:t>i</a:t>
            </a:r>
            <a:r>
              <a:rPr lang="en-US" dirty="0" smtClean="0"/>
              <a:t> </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52</a:t>
            </a:fld>
            <a:endParaRPr lang="en-US"/>
          </a:p>
        </p:txBody>
      </p:sp>
      <p:pic>
        <p:nvPicPr>
          <p:cNvPr id="19458" name="Picture 2"/>
          <p:cNvPicPr>
            <a:picLocks noChangeAspect="1" noChangeArrowheads="1"/>
          </p:cNvPicPr>
          <p:nvPr/>
        </p:nvPicPr>
        <p:blipFill>
          <a:blip r:embed="rId3"/>
          <a:srcRect/>
          <a:stretch>
            <a:fillRect/>
          </a:stretch>
        </p:blipFill>
        <p:spPr bwMode="auto">
          <a:xfrm>
            <a:off x="914400" y="2971800"/>
            <a:ext cx="7543800" cy="1261872"/>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4c. Compute the Test Statistic (Independent </a:t>
            </a:r>
            <a:r>
              <a:rPr lang="en-US" i="1" dirty="0" smtClean="0"/>
              <a:t>t</a:t>
            </a:r>
            <a:r>
              <a:rPr lang="en-US" dirty="0" smtClean="0"/>
              <a:t> Test)</a:t>
            </a:r>
          </a:p>
        </p:txBody>
      </p:sp>
      <p:sp>
        <p:nvSpPr>
          <p:cNvPr id="23" name="Content Placeholder 22"/>
          <p:cNvSpPr>
            <a:spLocks noGrp="1"/>
          </p:cNvSpPr>
          <p:nvPr>
            <p:ph idx="1"/>
          </p:nvPr>
        </p:nvSpPr>
        <p:spPr/>
        <p:txBody>
          <a:bodyPr/>
          <a:lstStyle/>
          <a:p>
            <a:endParaRPr lang="en-IN"/>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53</a:t>
            </a:fld>
            <a:endParaRPr lang="en-US"/>
          </a:p>
        </p:txBody>
      </p:sp>
      <p:pic>
        <p:nvPicPr>
          <p:cNvPr id="20482" name="Picture 2"/>
          <p:cNvPicPr>
            <a:picLocks noChangeAspect="1" noChangeArrowheads="1"/>
          </p:cNvPicPr>
          <p:nvPr/>
        </p:nvPicPr>
        <p:blipFill>
          <a:blip r:embed="rId3"/>
          <a:srcRect/>
          <a:stretch>
            <a:fillRect/>
          </a:stretch>
        </p:blipFill>
        <p:spPr bwMode="auto">
          <a:xfrm>
            <a:off x="723900" y="2711714"/>
            <a:ext cx="7543800" cy="1151467"/>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4c. Compute the Test Statistic (Independent </a:t>
            </a:r>
            <a:r>
              <a:rPr lang="en-US" i="1" dirty="0" smtClean="0"/>
              <a:t>t</a:t>
            </a:r>
            <a:r>
              <a:rPr lang="en-US" dirty="0" smtClean="0"/>
              <a:t> Test)</a:t>
            </a:r>
          </a:p>
        </p:txBody>
      </p:sp>
      <p:sp>
        <p:nvSpPr>
          <p:cNvPr id="7" name="Content Placeholder 6"/>
          <p:cNvSpPr>
            <a:spLocks noGrp="1"/>
          </p:cNvSpPr>
          <p:nvPr>
            <p:ph idx="1"/>
          </p:nvPr>
        </p:nvSpPr>
        <p:spPr/>
        <p:txBody>
          <a:bodyPr/>
          <a:lstStyle/>
          <a:p>
            <a:r>
              <a:rPr lang="en-US" dirty="0" smtClean="0"/>
              <a:t>The obtained </a:t>
            </a:r>
            <a:r>
              <a:rPr lang="en-US" i="1" dirty="0" smtClean="0"/>
              <a:t>t</a:t>
            </a:r>
            <a:r>
              <a:rPr lang="en-US" dirty="0" smtClean="0"/>
              <a:t> value of </a:t>
            </a:r>
            <a:r>
              <a:rPr lang="en-US" dirty="0" smtClean="0">
                <a:latin typeface="Times New Roman" panose="02020603050405020304" pitchFamily="18" charset="0"/>
                <a:cs typeface="Times New Roman" panose="02020603050405020304" pitchFamily="18" charset="0"/>
              </a:rPr>
              <a:t>−</a:t>
            </a:r>
            <a:r>
              <a:rPr lang="en-US" dirty="0" smtClean="0"/>
              <a:t>0.31 is not further from zero than the critical value of </a:t>
            </a:r>
            <a:r>
              <a:rPr lang="en-US" dirty="0" smtClean="0">
                <a:latin typeface="Times New Roman" panose="02020603050405020304" pitchFamily="18" charset="0"/>
                <a:cs typeface="Times New Roman" panose="02020603050405020304" pitchFamily="18" charset="0"/>
              </a:rPr>
              <a:t>−</a:t>
            </a:r>
            <a:r>
              <a:rPr lang="en-US" dirty="0" smtClean="0"/>
              <a:t>1.6716. </a:t>
            </a:r>
          </a:p>
          <a:p>
            <a:r>
              <a:rPr lang="en-US" dirty="0" smtClean="0"/>
              <a:t>Therefore, you do not reject the null hypothesis.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54</a:t>
            </a:fld>
            <a:endParaRPr lang="en-US"/>
          </a:p>
        </p:txBody>
      </p:sp>
    </p:spTree>
    <p:extLst>
      <p:ext uri="{BB962C8B-B14F-4D97-AF65-F5344CB8AC3E}">
        <p14:creationId xmlns:p14="http://schemas.microsoft.com/office/powerpoint/2010/main" val="3660158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an Effect Size and Describe It</a:t>
            </a:r>
            <a:endParaRPr lang="en-US" dirty="0" smtClean="0"/>
          </a:p>
        </p:txBody>
      </p:sp>
      <p:sp>
        <p:nvSpPr>
          <p:cNvPr id="7" name="Content Placeholder 6"/>
          <p:cNvSpPr>
            <a:spLocks noGrp="1"/>
          </p:cNvSpPr>
          <p:nvPr>
            <p:ph idx="1"/>
          </p:nvPr>
        </p:nvSpPr>
        <p:spPr/>
        <p:txBody>
          <a:bodyPr/>
          <a:lstStyle/>
          <a:p>
            <a:r>
              <a:rPr lang="en-US" dirty="0" smtClean="0"/>
              <a:t>Compute the effect size of an independent </a:t>
            </a:r>
            <a:r>
              <a:rPr lang="en-US" i="1" dirty="0" smtClean="0"/>
              <a:t>t</a:t>
            </a:r>
            <a:r>
              <a:rPr lang="en-US" dirty="0" smtClean="0"/>
              <a:t> test</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55</a:t>
            </a:fld>
            <a:endParaRPr lang="en-US"/>
          </a:p>
        </p:txBody>
      </p:sp>
      <p:pic>
        <p:nvPicPr>
          <p:cNvPr id="11" name="Picture 2"/>
          <p:cNvPicPr>
            <a:picLocks noChangeAspect="1" noChangeArrowheads="1"/>
          </p:cNvPicPr>
          <p:nvPr/>
        </p:nvPicPr>
        <p:blipFill>
          <a:blip r:embed="rId3"/>
          <a:srcRect/>
          <a:stretch>
            <a:fillRect/>
          </a:stretch>
        </p:blipFill>
        <p:spPr bwMode="auto">
          <a:xfrm>
            <a:off x="1295400" y="3124200"/>
            <a:ext cx="6522720" cy="899160"/>
          </a:xfrm>
          <a:prstGeom prst="rect">
            <a:avLst/>
          </a:prstGeom>
          <a:noFill/>
          <a:ln w="9525">
            <a:noFill/>
            <a:miter lim="800000"/>
            <a:headEnd/>
            <a:tailEnd/>
          </a:ln>
          <a:effectLst/>
        </p:spPr>
      </p:pic>
      <p:pic>
        <p:nvPicPr>
          <p:cNvPr id="21506" name="Picture 2"/>
          <p:cNvPicPr>
            <a:picLocks noChangeAspect="1" noChangeArrowheads="1"/>
          </p:cNvPicPr>
          <p:nvPr/>
        </p:nvPicPr>
        <p:blipFill>
          <a:blip r:embed="rId4"/>
          <a:srcRect/>
          <a:stretch>
            <a:fillRect/>
          </a:stretch>
        </p:blipFill>
        <p:spPr bwMode="auto">
          <a:xfrm>
            <a:off x="1798320" y="4451985"/>
            <a:ext cx="5715000" cy="124777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6: Interpreting the Results of the Hypothesis Test</a:t>
            </a:r>
            <a:endParaRPr lang="en-US" dirty="0" smtClean="0"/>
          </a:p>
        </p:txBody>
      </p:sp>
      <p:sp>
        <p:nvSpPr>
          <p:cNvPr id="7" name="Content Placeholder 6"/>
          <p:cNvSpPr>
            <a:spLocks noGrp="1"/>
          </p:cNvSpPr>
          <p:nvPr>
            <p:ph idx="1"/>
          </p:nvPr>
        </p:nvSpPr>
        <p:spPr/>
        <p:txBody>
          <a:bodyPr>
            <a:normAutofit fontScale="92500" lnSpcReduction="20000"/>
          </a:bodyPr>
          <a:lstStyle/>
          <a:p>
            <a:r>
              <a:rPr lang="en-US" dirty="0" smtClean="0"/>
              <a:t>Contrary to the prediction of learning styles theory, the visual learners (</a:t>
            </a:r>
            <a:r>
              <a:rPr lang="en-US" i="1" dirty="0" smtClean="0"/>
              <a:t>M</a:t>
            </a:r>
            <a:r>
              <a:rPr lang="en-US" dirty="0" smtClean="0"/>
              <a:t> = 15.25, </a:t>
            </a:r>
            <a:r>
              <a:rPr lang="en-US" i="1" dirty="0" smtClean="0"/>
              <a:t>SD</a:t>
            </a:r>
            <a:r>
              <a:rPr lang="en-US" dirty="0" smtClean="0"/>
              <a:t> = 1.41) did not learn significantly more visual information than the verbal learners (</a:t>
            </a:r>
            <a:r>
              <a:rPr lang="en-US" i="1" dirty="0" smtClean="0"/>
              <a:t>M</a:t>
            </a:r>
            <a:r>
              <a:rPr lang="en-US" dirty="0" smtClean="0"/>
              <a:t> = 15.00, </a:t>
            </a:r>
            <a:r>
              <a:rPr lang="en-US" i="1" dirty="0" smtClean="0"/>
              <a:t>SD</a:t>
            </a:r>
            <a:r>
              <a:rPr lang="en-US" dirty="0" smtClean="0"/>
              <a:t> = 1.67), </a:t>
            </a:r>
            <a:r>
              <a:rPr lang="en-US" i="1" dirty="0" smtClean="0"/>
              <a:t>t</a:t>
            </a:r>
            <a:r>
              <a:rPr lang="en-US" dirty="0" smtClean="0"/>
              <a:t>(58) = </a:t>
            </a:r>
            <a:r>
              <a:rPr lang="en-US" dirty="0" smtClean="0">
                <a:latin typeface="Times New Roman" panose="02020603050405020304" pitchFamily="18" charset="0"/>
                <a:cs typeface="Times New Roman" panose="02020603050405020304" pitchFamily="18" charset="0"/>
              </a:rPr>
              <a:t>−</a:t>
            </a:r>
            <a:r>
              <a:rPr lang="en-US" dirty="0" smtClean="0"/>
              <a:t>0.63, </a:t>
            </a:r>
            <a:r>
              <a:rPr lang="en-US" i="1" dirty="0" smtClean="0"/>
              <a:t>p</a:t>
            </a:r>
            <a:r>
              <a:rPr lang="en-US" dirty="0" smtClean="0"/>
              <a:t> &gt; .05 (one-tailed), </a:t>
            </a:r>
            <a:r>
              <a:rPr lang="en-US" i="1" dirty="0" smtClean="0"/>
              <a:t>d</a:t>
            </a:r>
            <a:r>
              <a:rPr lang="en-US" dirty="0" smtClean="0"/>
              <a:t> = </a:t>
            </a:r>
            <a:r>
              <a:rPr lang="en-US" dirty="0" smtClean="0">
                <a:latin typeface="Times New Roman" panose="02020603050405020304" pitchFamily="18" charset="0"/>
                <a:cs typeface="Times New Roman" panose="02020603050405020304" pitchFamily="18" charset="0"/>
              </a:rPr>
              <a:t>−</a:t>
            </a:r>
            <a:r>
              <a:rPr lang="en-US" dirty="0" smtClean="0"/>
              <a:t>0.16. The study’s null result is consistent with the null results found by several other researchers investigating learning styles. Collectively, the null results of several studies on learning styles strongly suggest that there is very little, if any, merit in the learning styles theory of learning.</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56</a:t>
            </a:fld>
            <a:endParaRPr lang="en-US"/>
          </a:p>
        </p:txBody>
      </p:sp>
    </p:spTree>
    <p:extLst>
      <p:ext uri="{BB962C8B-B14F-4D97-AF65-F5344CB8AC3E}">
        <p14:creationId xmlns:p14="http://schemas.microsoft.com/office/powerpoint/2010/main" val="36601588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SPSS</a:t>
            </a:r>
            <a:endParaRPr lang="en-US" dirty="0" smtClean="0"/>
          </a:p>
        </p:txBody>
      </p:sp>
      <p:sp>
        <p:nvSpPr>
          <p:cNvPr id="3" name="Text Placeholder 2"/>
          <p:cNvSpPr>
            <a:spLocks noGrp="1"/>
          </p:cNvSpPr>
          <p:nvPr>
            <p:ph type="body" idx="1"/>
          </p:nvPr>
        </p:nvSpPr>
        <p:spPr/>
        <p:txBody>
          <a:bodyPr/>
          <a:lstStyle/>
          <a:p>
            <a:r>
              <a:rPr lang="en-US" smtClean="0"/>
              <a:t>Compute an independent samples t using a calculator and SPSS</a:t>
            </a:r>
            <a:endParaRPr lang="en-US" dirty="0"/>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57</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Data File</a:t>
            </a:r>
            <a:endParaRPr lang="en-US" dirty="0" smtClean="0"/>
          </a:p>
        </p:txBody>
      </p:sp>
      <p:sp>
        <p:nvSpPr>
          <p:cNvPr id="7" name="Content Placeholder 6"/>
          <p:cNvSpPr>
            <a:spLocks noGrp="1"/>
          </p:cNvSpPr>
          <p:nvPr>
            <p:ph idx="1"/>
          </p:nvPr>
        </p:nvSpPr>
        <p:spPr/>
        <p:txBody>
          <a:bodyPr/>
          <a:lstStyle/>
          <a:p>
            <a:r>
              <a:rPr lang="en-US" dirty="0" smtClean="0"/>
              <a:t>We are going to use the data from the first example in the chapter about memory for line drawings with and without labels to illustrate how to use SPSS to conduct an independent samples </a:t>
            </a:r>
            <a:r>
              <a:rPr lang="en-US" i="1" dirty="0" smtClean="0"/>
              <a:t>t</a:t>
            </a:r>
            <a:r>
              <a:rPr lang="en-US" dirty="0" smtClean="0"/>
              <a:t> test.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58</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Data File</a:t>
            </a:r>
            <a:endParaRPr lang="en-US" dirty="0" smtClean="0"/>
          </a:p>
        </p:txBody>
      </p:sp>
      <p:sp>
        <p:nvSpPr>
          <p:cNvPr id="7" name="Content Placeholder 6"/>
          <p:cNvSpPr>
            <a:spLocks noGrp="1"/>
          </p:cNvSpPr>
          <p:nvPr>
            <p:ph idx="1"/>
          </p:nvPr>
        </p:nvSpPr>
        <p:spPr/>
        <p:txBody>
          <a:bodyPr/>
          <a:lstStyle/>
          <a:p>
            <a:r>
              <a:rPr lang="en-US" dirty="0" smtClean="0"/>
              <a:t>To enter data for an independent samples </a:t>
            </a:r>
            <a:r>
              <a:rPr lang="en-US" i="1" dirty="0" smtClean="0"/>
              <a:t>t</a:t>
            </a:r>
            <a:r>
              <a:rPr lang="en-US" dirty="0" smtClean="0"/>
              <a:t> test, you will need two columns. </a:t>
            </a:r>
          </a:p>
          <a:p>
            <a:r>
              <a:rPr lang="en-US" dirty="0" smtClean="0"/>
              <a:t>The first is the IV (grouping variable). A number is used to indicate the group each person was in.</a:t>
            </a:r>
          </a:p>
          <a:p>
            <a:pPr lvl="1"/>
            <a:r>
              <a:rPr lang="en-US" dirty="0" smtClean="0"/>
              <a:t> 	1 was used for verbal descriptions</a:t>
            </a:r>
          </a:p>
          <a:p>
            <a:pPr lvl="1"/>
            <a:r>
              <a:rPr lang="en-US" dirty="0" smtClean="0"/>
              <a:t> 	2 was used for no verbal descriptions </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59</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a:t>
            </a:r>
            <a:r>
              <a:rPr lang="en-US" i="1" dirty="0" smtClean="0"/>
              <a:t>t</a:t>
            </a:r>
            <a:endParaRPr lang="en-US" i="1" dirty="0"/>
          </a:p>
        </p:txBody>
      </p:sp>
      <p:sp>
        <p:nvSpPr>
          <p:cNvPr id="7" name="Content Placeholder 6"/>
          <p:cNvSpPr>
            <a:spLocks noGrp="1"/>
          </p:cNvSpPr>
          <p:nvPr>
            <p:ph idx="1"/>
          </p:nvPr>
        </p:nvSpPr>
        <p:spPr/>
        <p:txBody>
          <a:bodyPr/>
          <a:lstStyle/>
          <a:p>
            <a:r>
              <a:rPr lang="en-US" dirty="0" smtClean="0"/>
              <a:t>The logic of the independent </a:t>
            </a:r>
            <a:r>
              <a:rPr lang="en-US" i="1" dirty="0" smtClean="0"/>
              <a:t>t</a:t>
            </a:r>
            <a:r>
              <a:rPr lang="en-US" dirty="0" smtClean="0"/>
              <a:t> test, like the other three tests we have learned, is to compute a ratio of the observed deviation between two means over the deviation expected due to sampling error.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a:t>
            </a:fld>
            <a:endParaRPr lang="en-US"/>
          </a:p>
        </p:txBody>
      </p:sp>
      <p:grpSp>
        <p:nvGrpSpPr>
          <p:cNvPr id="14" name="Group 13"/>
          <p:cNvGrpSpPr/>
          <p:nvPr/>
        </p:nvGrpSpPr>
        <p:grpSpPr>
          <a:xfrm>
            <a:off x="911942" y="4495800"/>
            <a:ext cx="7581900" cy="806450"/>
            <a:chOff x="1295400" y="4756150"/>
            <a:chExt cx="7581900" cy="806450"/>
          </a:xfrm>
        </p:grpSpPr>
        <p:pic>
          <p:nvPicPr>
            <p:cNvPr id="1026" name="Picture 2"/>
            <p:cNvPicPr>
              <a:picLocks noChangeAspect="1" noChangeArrowheads="1"/>
            </p:cNvPicPr>
            <p:nvPr/>
          </p:nvPicPr>
          <p:blipFill>
            <a:blip r:embed="rId3"/>
            <a:srcRect/>
            <a:stretch>
              <a:fillRect/>
            </a:stretch>
          </p:blipFill>
          <p:spPr bwMode="auto">
            <a:xfrm>
              <a:off x="1295400" y="4756150"/>
              <a:ext cx="7581900" cy="806450"/>
            </a:xfrm>
            <a:prstGeom prst="rect">
              <a:avLst/>
            </a:prstGeom>
            <a:noFill/>
            <a:ln w="9525">
              <a:noFill/>
              <a:miter lim="800000"/>
              <a:headEnd/>
              <a:tailEnd/>
            </a:ln>
            <a:effectLst/>
          </p:spPr>
        </p:pic>
        <p:sp>
          <p:nvSpPr>
            <p:cNvPr id="12" name="Chord 11"/>
            <p:cNvSpPr/>
            <p:nvPr/>
          </p:nvSpPr>
          <p:spPr>
            <a:xfrm rot="1363140">
              <a:off x="4844150" y="4901563"/>
              <a:ext cx="163807" cy="258430"/>
            </a:xfrm>
            <a:prstGeom prst="chor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Data File</a:t>
            </a:r>
            <a:endParaRPr lang="en-US" dirty="0" smtClean="0"/>
          </a:p>
        </p:txBody>
      </p:sp>
      <p:sp>
        <p:nvSpPr>
          <p:cNvPr id="7" name="Content Placeholder 6"/>
          <p:cNvSpPr>
            <a:spLocks noGrp="1"/>
          </p:cNvSpPr>
          <p:nvPr>
            <p:ph idx="1"/>
          </p:nvPr>
        </p:nvSpPr>
        <p:spPr/>
        <p:txBody>
          <a:bodyPr/>
          <a:lstStyle/>
          <a:p>
            <a:r>
              <a:rPr lang="en-US" dirty="0" smtClean="0"/>
              <a:t>The second column is the DV (the dependent variable, that is, the variable on which the two groups are being compared). In this case, the DV is the visual memory score of each person.</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60</a:t>
            </a:fld>
            <a:endParaRPr lang="en-US"/>
          </a:p>
        </p:txBody>
      </p:sp>
      <p:pic>
        <p:nvPicPr>
          <p:cNvPr id="13314" name="Picture 2"/>
          <p:cNvPicPr>
            <a:picLocks noChangeAspect="1" noChangeArrowheads="1"/>
          </p:cNvPicPr>
          <p:nvPr/>
        </p:nvPicPr>
        <p:blipFill>
          <a:blip r:embed="rId3"/>
          <a:srcRect/>
          <a:stretch>
            <a:fillRect/>
          </a:stretch>
        </p:blipFill>
        <p:spPr bwMode="auto">
          <a:xfrm>
            <a:off x="692150" y="4572000"/>
            <a:ext cx="7835900" cy="87630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800" y="5564371"/>
            <a:ext cx="7543800" cy="457200"/>
          </a:xfrm>
        </p:spPr>
        <p:txBody>
          <a:bodyPr>
            <a:normAutofit fontScale="90000"/>
          </a:bodyPr>
          <a:lstStyle/>
          <a:p>
            <a:r>
              <a:rPr lang="en-US" dirty="0" smtClean="0"/>
              <a:t>Figure 10.4: SPSS Screenshot of Data Entry Screen for an Independent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2512805" y="1527393"/>
            <a:ext cx="4535967" cy="3802584"/>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61</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Computing an Independent Samples </a:t>
            </a:r>
            <a:r>
              <a:rPr lang="en-US" i="1" dirty="0" smtClean="0"/>
              <a:t>t</a:t>
            </a:r>
            <a:r>
              <a:rPr lang="en-US" dirty="0" smtClean="0"/>
              <a:t> Test</a:t>
            </a:r>
          </a:p>
        </p:txBody>
      </p:sp>
      <p:sp>
        <p:nvSpPr>
          <p:cNvPr id="7" name="Content Placeholder 6"/>
          <p:cNvSpPr>
            <a:spLocks noGrp="1"/>
          </p:cNvSpPr>
          <p:nvPr>
            <p:ph idx="1"/>
          </p:nvPr>
        </p:nvSpPr>
        <p:spPr/>
        <p:txBody>
          <a:bodyPr/>
          <a:lstStyle/>
          <a:p>
            <a:r>
              <a:rPr lang="en-US" dirty="0" smtClean="0"/>
              <a:t>Click on the Analyze menu. Choose Compare Means and then Independent Samples </a:t>
            </a:r>
            <a:r>
              <a:rPr lang="en-US" i="1" dirty="0" smtClean="0"/>
              <a:t>t</a:t>
            </a:r>
            <a:r>
              <a:rPr lang="en-US" dirty="0" smtClean="0"/>
              <a:t> Test (see Figure 10.5)</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62</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Figure 10.5: SPSS Screenshot of Choosing an Independent </a:t>
            </a:r>
            <a:r>
              <a:rPr lang="en-US" i="1" dirty="0" smtClean="0"/>
              <a:t>t</a:t>
            </a:r>
            <a:endParaRPr lang="en-US" i="1"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2014838" y="1420521"/>
            <a:ext cx="5374538" cy="3952951"/>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63</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Computing an Independent Samples </a:t>
            </a:r>
            <a:r>
              <a:rPr lang="en-US" i="1" dirty="0" smtClean="0"/>
              <a:t>t</a:t>
            </a:r>
            <a:r>
              <a:rPr lang="en-US" dirty="0" smtClean="0"/>
              <a:t> Test</a:t>
            </a:r>
          </a:p>
        </p:txBody>
      </p:sp>
      <p:sp>
        <p:nvSpPr>
          <p:cNvPr id="7" name="Content Placeholder 6"/>
          <p:cNvSpPr>
            <a:spLocks noGrp="1"/>
          </p:cNvSpPr>
          <p:nvPr>
            <p:ph idx="1"/>
          </p:nvPr>
        </p:nvSpPr>
        <p:spPr/>
        <p:txBody>
          <a:bodyPr/>
          <a:lstStyle/>
          <a:p>
            <a:r>
              <a:rPr lang="en-US" dirty="0" smtClean="0"/>
              <a:t>Move the Independent Variable (the one that indicates which group someone is in) into the Grouping Variable box, and click on Define. Enter the values you used to designate Group 1 and Group 2 in the appropriate boxes (you would enter the values 1 and 2, respectively; see Figure 10.6</a:t>
            </a:r>
            <a:r>
              <a:rPr lang="en-US" dirty="0" smtClean="0"/>
              <a:t>).</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64</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Computing an Independent Samples </a:t>
            </a:r>
            <a:r>
              <a:rPr lang="en-US" i="1" dirty="0" smtClean="0"/>
              <a:t>t</a:t>
            </a:r>
            <a:r>
              <a:rPr lang="en-US" dirty="0" smtClean="0"/>
              <a:t> Test</a:t>
            </a:r>
          </a:p>
        </p:txBody>
      </p:sp>
      <p:sp>
        <p:nvSpPr>
          <p:cNvPr id="7" name="Content Placeholder 6"/>
          <p:cNvSpPr>
            <a:spLocks noGrp="1"/>
          </p:cNvSpPr>
          <p:nvPr>
            <p:ph idx="1"/>
          </p:nvPr>
        </p:nvSpPr>
        <p:spPr/>
        <p:txBody>
          <a:bodyPr/>
          <a:lstStyle/>
          <a:p>
            <a:r>
              <a:rPr lang="en-US" smtClean="0"/>
              <a:t>Move the Dependent Variable (the one that indicates the actual scores of the participants) into the Test Variables box (see Figure 10.6). </a:t>
            </a:r>
          </a:p>
          <a:p>
            <a:r>
              <a:rPr lang="en-US" smtClean="0"/>
              <a:t>Click on the OK button.</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65</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Figure 10.6: SPSS Screenshot of the IV and the DV for an Independent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2338287" y="1692823"/>
            <a:ext cx="5055690" cy="3198785"/>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66</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Output</a:t>
            </a:r>
            <a:endParaRPr lang="en-US" dirty="0" smtClean="0"/>
          </a:p>
        </p:txBody>
      </p:sp>
      <p:sp>
        <p:nvSpPr>
          <p:cNvPr id="7" name="Content Placeholder 6"/>
          <p:cNvSpPr>
            <a:spLocks noGrp="1"/>
          </p:cNvSpPr>
          <p:nvPr>
            <p:ph idx="1"/>
          </p:nvPr>
        </p:nvSpPr>
        <p:spPr/>
        <p:txBody>
          <a:bodyPr>
            <a:normAutofit lnSpcReduction="10000"/>
          </a:bodyPr>
          <a:lstStyle/>
          <a:p>
            <a:r>
              <a:rPr lang="en-US" dirty="0" err="1" smtClean="0"/>
              <a:t>Levene’s</a:t>
            </a:r>
            <a:r>
              <a:rPr lang="en-US" dirty="0" smtClean="0"/>
              <a:t> test (test for homogeneity of variance)</a:t>
            </a:r>
          </a:p>
          <a:p>
            <a:pPr lvl="1"/>
            <a:r>
              <a:rPr lang="en-US" dirty="0" smtClean="0"/>
              <a:t>You can determine whether the variances are equal or not by looking at the “Sig.” value under the “</a:t>
            </a:r>
            <a:r>
              <a:rPr lang="en-US" dirty="0" err="1" smtClean="0"/>
              <a:t>Levene’s</a:t>
            </a:r>
            <a:r>
              <a:rPr lang="en-US" dirty="0" smtClean="0"/>
              <a:t> Test for Equality of Variances” label in the “Independent Samples Test” output. </a:t>
            </a:r>
          </a:p>
          <a:p>
            <a:pPr lvl="1"/>
            <a:r>
              <a:rPr lang="en-US" dirty="0" smtClean="0"/>
              <a:t>If the Sig. value is less than or equal to .05, the variances are not similar and the equal variance assumption was violated.</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67</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Output</a:t>
            </a:r>
            <a:endParaRPr lang="en-US" dirty="0" smtClean="0"/>
          </a:p>
        </p:txBody>
      </p:sp>
      <p:sp>
        <p:nvSpPr>
          <p:cNvPr id="7" name="Content Placeholder 6"/>
          <p:cNvSpPr>
            <a:spLocks noGrp="1"/>
          </p:cNvSpPr>
          <p:nvPr>
            <p:ph idx="1"/>
          </p:nvPr>
        </p:nvSpPr>
        <p:spPr/>
        <p:txBody>
          <a:bodyPr>
            <a:normAutofit fontScale="92500"/>
          </a:bodyPr>
          <a:lstStyle/>
          <a:p>
            <a:r>
              <a:rPr lang="en-US" dirty="0" smtClean="0"/>
              <a:t>SPSS automatically computes two different </a:t>
            </a:r>
            <a:r>
              <a:rPr lang="en-US" i="1" dirty="0" smtClean="0"/>
              <a:t>t</a:t>
            </a:r>
            <a:r>
              <a:rPr lang="en-US" dirty="0" smtClean="0"/>
              <a:t> tests</a:t>
            </a:r>
            <a:r>
              <a:rPr lang="en-US" dirty="0" smtClean="0">
                <a:latin typeface="Times New Roman" panose="02020603050405020304" pitchFamily="18" charset="0"/>
                <a:cs typeface="Times New Roman" panose="02020603050405020304" pitchFamily="18" charset="0"/>
              </a:rPr>
              <a:t>—</a:t>
            </a:r>
            <a:r>
              <a:rPr lang="en-US" dirty="0" smtClean="0"/>
              <a:t>one using the “equal variances” method and the other using the “not equal variances” method. </a:t>
            </a:r>
          </a:p>
          <a:p>
            <a:r>
              <a:rPr lang="en-US" dirty="0" smtClean="0"/>
              <a:t>In this case, choose the obtained </a:t>
            </a:r>
            <a:r>
              <a:rPr lang="en-US" i="1" dirty="0" smtClean="0"/>
              <a:t>t</a:t>
            </a:r>
            <a:r>
              <a:rPr lang="en-US" dirty="0" smtClean="0"/>
              <a:t> value and degrees of freedom that is across from the “Equal variances assumed” heading (</a:t>
            </a:r>
            <a:r>
              <a:rPr lang="en-US" i="1" dirty="0" smtClean="0"/>
              <a:t>t</a:t>
            </a:r>
            <a:r>
              <a:rPr lang="en-US" dirty="0" smtClean="0"/>
              <a:t> = </a:t>
            </a:r>
            <a:r>
              <a:rPr lang="en-US" dirty="0" smtClean="0">
                <a:latin typeface="Times New Roman" panose="02020603050405020304" pitchFamily="18" charset="0"/>
                <a:cs typeface="Times New Roman" panose="02020603050405020304" pitchFamily="18" charset="0"/>
              </a:rPr>
              <a:t>−</a:t>
            </a:r>
            <a:r>
              <a:rPr lang="en-US" dirty="0" smtClean="0"/>
              <a:t>1.830 and </a:t>
            </a:r>
            <a:r>
              <a:rPr lang="en-US" i="1" dirty="0" err="1" smtClean="0"/>
              <a:t>df</a:t>
            </a:r>
            <a:r>
              <a:rPr lang="en-US" dirty="0" smtClean="0"/>
              <a:t> = 10), because the Sig. of .676 was not less than or equal to .05.</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68</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800" y="5780873"/>
            <a:ext cx="7543800" cy="457200"/>
          </a:xfrm>
        </p:spPr>
        <p:txBody>
          <a:bodyPr>
            <a:normAutofit fontScale="90000"/>
          </a:bodyPr>
          <a:lstStyle/>
          <a:p>
            <a:r>
              <a:rPr lang="en-US" dirty="0" smtClean="0"/>
              <a:t>Figure 10.7: Annotated SPSS Output for an Independent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1974596" y="1393708"/>
            <a:ext cx="4712208" cy="4468368"/>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69</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a:t>
            </a:r>
            <a:r>
              <a:rPr lang="en-US" i="1" dirty="0" smtClean="0"/>
              <a:t>t</a:t>
            </a:r>
            <a:endParaRPr lang="en-US" i="1" dirty="0"/>
          </a:p>
        </p:txBody>
      </p:sp>
      <p:sp>
        <p:nvSpPr>
          <p:cNvPr id="7" name="Content Placeholder 6"/>
          <p:cNvSpPr>
            <a:spLocks noGrp="1"/>
          </p:cNvSpPr>
          <p:nvPr>
            <p:ph idx="1"/>
          </p:nvPr>
        </p:nvSpPr>
        <p:spPr/>
        <p:txBody>
          <a:bodyPr/>
          <a:lstStyle/>
          <a:p>
            <a:r>
              <a:rPr lang="en-US" dirty="0" smtClean="0"/>
              <a:t>If the null hypothesis is true, the obtained </a:t>
            </a:r>
            <a:r>
              <a:rPr lang="en-US" i="1" dirty="0" smtClean="0"/>
              <a:t>t</a:t>
            </a:r>
            <a:r>
              <a:rPr lang="en-US" dirty="0" smtClean="0"/>
              <a:t> should be zero. </a:t>
            </a:r>
          </a:p>
          <a:p>
            <a:r>
              <a:rPr lang="en-US" dirty="0" smtClean="0"/>
              <a:t>If the null hypothesis is false, the obtained t should be far from zero.</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Figure 10.3: Research Approach of Obtaining Two Different Samples to Infer Difference Between Two Different Populations</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2688336" y="1348565"/>
            <a:ext cx="3614928" cy="374904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8</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Conceptual Formula for the Independent Samples </a:t>
            </a:r>
            <a:r>
              <a:rPr lang="en-US" i="1" dirty="0" smtClean="0"/>
              <a:t>t</a:t>
            </a:r>
            <a:endParaRPr lang="en-US" i="1" dirty="0"/>
          </a:p>
        </p:txBody>
      </p:sp>
      <p:sp>
        <p:nvSpPr>
          <p:cNvPr id="7" name="Content Placeholder 6"/>
          <p:cNvSpPr>
            <a:spLocks noGrp="1"/>
          </p:cNvSpPr>
          <p:nvPr>
            <p:ph idx="1"/>
          </p:nvPr>
        </p:nvSpPr>
        <p:spPr/>
        <p:txBody>
          <a:bodyPr/>
          <a:lstStyle/>
          <a:p>
            <a:r>
              <a:rPr lang="en-US" dirty="0" smtClean="0"/>
              <a:t>The independent </a:t>
            </a:r>
            <a:r>
              <a:rPr lang="en-US" i="1" dirty="0" smtClean="0"/>
              <a:t>t</a:t>
            </a:r>
            <a:r>
              <a:rPr lang="en-US" dirty="0" smtClean="0"/>
              <a:t> test is the ratio of the observed mean difference over the difference expected due to sampling error: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9</a:t>
            </a:fld>
            <a:endParaRPr lang="en-US"/>
          </a:p>
        </p:txBody>
      </p:sp>
      <p:pic>
        <p:nvPicPr>
          <p:cNvPr id="2050" name="Picture 2"/>
          <p:cNvPicPr>
            <a:picLocks noChangeAspect="1" noChangeArrowheads="1"/>
          </p:cNvPicPr>
          <p:nvPr/>
        </p:nvPicPr>
        <p:blipFill>
          <a:blip r:embed="rId3"/>
          <a:srcRect/>
          <a:stretch>
            <a:fillRect/>
          </a:stretch>
        </p:blipFill>
        <p:spPr bwMode="auto">
          <a:xfrm>
            <a:off x="604597" y="3886200"/>
            <a:ext cx="7866303" cy="762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136901" y="4800600"/>
            <a:ext cx="2057400" cy="1080334"/>
          </a:xfrm>
          <a:prstGeom prst="rect">
            <a:avLst/>
          </a:prstGeom>
          <a:noFill/>
          <a:ln w="9525">
            <a:noFill/>
            <a:miter lim="800000"/>
            <a:headEnd/>
            <a:tailEnd/>
          </a:ln>
          <a:effectLst/>
        </p:spPr>
      </p:pic>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AE4E978CEFA94B8DA9D30DFCF1B51B" ma:contentTypeVersion="0" ma:contentTypeDescription="Create a new document." ma:contentTypeScope="" ma:versionID="9718d60a61096b6abcfb64ec4f1820a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256CBF6-5C47-44CD-B9A5-0B6F605893D6}">
  <ds:schemaRefs>
    <ds:schemaRef ds:uri="http://schemas.microsoft.com/office/2006/metadata/properties"/>
    <ds:schemaRef ds:uri="http://purl.org/dc/elements/1.1/"/>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72791F70-A4E6-4713-BB9C-D7F0E1FA2A53}">
  <ds:schemaRefs>
    <ds:schemaRef ds:uri="http://schemas.microsoft.com/sharepoint/v3/contenttype/forms"/>
  </ds:schemaRefs>
</ds:datastoreItem>
</file>

<file path=customXml/itemProps3.xml><?xml version="1.0" encoding="utf-8"?>
<ds:datastoreItem xmlns:ds="http://schemas.openxmlformats.org/officeDocument/2006/customXml" ds:itemID="{1F75BBF0-9C10-45CF-9C59-66B254DA9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1922</TotalTime>
  <Words>5076</Words>
  <Application>Microsoft Office PowerPoint</Application>
  <PresentationFormat>On-screen Show (4:3)</PresentationFormat>
  <Paragraphs>479</Paragraphs>
  <Slides>69</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Times New Roman</vt:lpstr>
      <vt:lpstr>1_Office Theme</vt:lpstr>
      <vt:lpstr>PowerPoint Presentation</vt:lpstr>
      <vt:lpstr>An Introduction to Statistics An Active Learning Approach</vt:lpstr>
      <vt:lpstr>Topics to Cover</vt:lpstr>
      <vt:lpstr>Topics to Cover</vt:lpstr>
      <vt:lpstr>Independent Samples t</vt:lpstr>
      <vt:lpstr>Independent Samples t</vt:lpstr>
      <vt:lpstr>Independent Samples t</vt:lpstr>
      <vt:lpstr>Figure 10.3: Research Approach of Obtaining Two Different Samples to Infer Difference Between Two Different Populations</vt:lpstr>
      <vt:lpstr>Conceptual Formula for the Independent Samples t</vt:lpstr>
      <vt:lpstr>Two-Tailed Independent t Test Example</vt:lpstr>
      <vt:lpstr>Two-Tailed Independent t Test Example</vt:lpstr>
      <vt:lpstr>Two-Tailed Independent t Test Example</vt:lpstr>
      <vt:lpstr>Figure 10.1: Simple Line Drawing and Its Verbal Description Used in Your Human Memory Experiment</vt:lpstr>
      <vt:lpstr>Two-Tailed Independent t Test Example</vt:lpstr>
      <vt:lpstr>Two-Tailed Independent t Test Example</vt:lpstr>
      <vt:lpstr>Two-Tailed Independent t Test Example</vt:lpstr>
      <vt:lpstr>Two-Tailed Independent t Test Example</vt:lpstr>
      <vt:lpstr>Figure 10.2: Research Approach of Creating Two Different Samples to Infer What the Population Would Be Like Under Two Different Situations</vt:lpstr>
      <vt:lpstr>Two-Tailed Independent t Test Example</vt:lpstr>
      <vt:lpstr>Step 1: Examine the Statistical Assumptions</vt:lpstr>
      <vt:lpstr>Step 1: Examine the Statistical Assumptions</vt:lpstr>
      <vt:lpstr>Step 1: Examine the Statistical Assumptions</vt:lpstr>
      <vt:lpstr>Step 1: Examine the Statistical Assumptions</vt:lpstr>
      <vt:lpstr>Step 1: Examine the Statistical Assumptions</vt:lpstr>
      <vt:lpstr>Step 2: State the Null and Research Hypotheses Symbolically and Verbally</vt:lpstr>
      <vt:lpstr>Table 10.1: Symbolic and Verbal Representations of Two-Tailed Research and Null Hypotheses for an Independent t Test</vt:lpstr>
      <vt:lpstr>Step 3: Compute the Degrees of Freedom and Define the Critical Regions</vt:lpstr>
      <vt:lpstr>Step 3: Compute the Degrees of Freedom and Define the Critical Regions</vt:lpstr>
      <vt:lpstr>Step 4: Compute the Test Statistic (Independent t Test)</vt:lpstr>
      <vt:lpstr>4a. Compute the Deviation Between the Two Sample Means</vt:lpstr>
      <vt:lpstr>4b. Compute the Expected Sampling Error </vt:lpstr>
      <vt:lpstr>4b. Compute the Expected Sampling Error </vt:lpstr>
      <vt:lpstr>4b. Compute the Expected Sampling Error </vt:lpstr>
      <vt:lpstr>4b. Compute the Expected Sampling Error </vt:lpstr>
      <vt:lpstr>4c. Compute the Test Statistic (Independent t Test)</vt:lpstr>
      <vt:lpstr>4c. Compute the Test Statistic (Independent t Test)</vt:lpstr>
      <vt:lpstr>4c. Compute the Test Statistic (Independent t Test)</vt:lpstr>
      <vt:lpstr>Step 5: Compute an Effect Size and Describe It</vt:lpstr>
      <vt:lpstr>Step 5: Compute an Effect Size and Describe It</vt:lpstr>
      <vt:lpstr>Step 6: Interpreting the Results of the Hypothesis Test</vt:lpstr>
      <vt:lpstr>One-Tailed Independent t Test Example</vt:lpstr>
      <vt:lpstr>One-Tailed Independent t Test Example</vt:lpstr>
      <vt:lpstr>One-Tailed Independent t Test Example</vt:lpstr>
      <vt:lpstr>One-Tailed Independent t Test Example</vt:lpstr>
      <vt:lpstr>Step 1: Examine the Statistical Assumptions</vt:lpstr>
      <vt:lpstr>Step 2: State the Null and Research Hypotheses Symbolically and Verbally</vt:lpstr>
      <vt:lpstr>Table 10.2: Symbolic and Verbal Representations of One-Tailed Research and Null Hypotheses for an Independent t Test</vt:lpstr>
      <vt:lpstr>Step 3: Compute the Degrees of Freedom and Define the Critical Regions</vt:lpstr>
      <vt:lpstr>Step 4: Compute the Test Statistic (Independent t Test)</vt:lpstr>
      <vt:lpstr>4a. Compute the Deviation Between the Two Sample Means</vt:lpstr>
      <vt:lpstr>4b. Compute the Average Sample Error that is Expected</vt:lpstr>
      <vt:lpstr>4b. Compute the Average Sample Error that is Expected</vt:lpstr>
      <vt:lpstr>4c. Compute the Test Statistic (Independent t Test)</vt:lpstr>
      <vt:lpstr>4c. Compute the Test Statistic (Independent t Test)</vt:lpstr>
      <vt:lpstr>Step 5: Compute an Effect Size and Describe It</vt:lpstr>
      <vt:lpstr>Step 6: Interpreting the Results of the Hypothesis Test</vt:lpstr>
      <vt:lpstr>SPSS</vt:lpstr>
      <vt:lpstr>Data File</vt:lpstr>
      <vt:lpstr>Data File</vt:lpstr>
      <vt:lpstr>Data File</vt:lpstr>
      <vt:lpstr>Figure 10.4: SPSS Screenshot of Data Entry Screen for an Independent t Test</vt:lpstr>
      <vt:lpstr>Computing an Independent Samples t Test</vt:lpstr>
      <vt:lpstr>Figure 10.5: SPSS Screenshot of Choosing an Independent t</vt:lpstr>
      <vt:lpstr>Computing an Independent Samples t Test</vt:lpstr>
      <vt:lpstr>Computing an Independent Samples t Test</vt:lpstr>
      <vt:lpstr>Figure 10.6: SPSS Screenshot of the IV and the DV for an Independent t Test</vt:lpstr>
      <vt:lpstr>Output</vt:lpstr>
      <vt:lpstr>Output</vt:lpstr>
      <vt:lpstr>Figure 10.7: Annotated SPSS Output for an Independent t Test</vt:lpstr>
    </vt:vector>
  </TitlesOfParts>
  <Company>Sage Publications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Bierach, Katie</dc:creator>
  <cp:lastModifiedBy>Olson, Andrew</cp:lastModifiedBy>
  <cp:revision>650</cp:revision>
  <dcterms:created xsi:type="dcterms:W3CDTF">2015-04-30T00:02:08Z</dcterms:created>
  <dcterms:modified xsi:type="dcterms:W3CDTF">2017-04-21T17:37:31Z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0x010100A9AE4E978CEFA94B8DA9D30DFCF1B51B</vt:lpwstr>
  </property>
</Properties>
</file>