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7"/>
  </p:notesMasterIdLst>
  <p:handoutMasterIdLst>
    <p:handoutMasterId r:id="rId88"/>
  </p:handoutMasterIdLst>
  <p:sldIdLst>
    <p:sldId id="472" r:id="rId5"/>
    <p:sldId id="256" r:id="rId6"/>
    <p:sldId id="367" r:id="rId7"/>
    <p:sldId id="369" r:id="rId8"/>
    <p:sldId id="288" r:id="rId9"/>
    <p:sldId id="400" r:id="rId10"/>
    <p:sldId id="370" r:id="rId11"/>
    <p:sldId id="371" r:id="rId12"/>
    <p:sldId id="383" r:id="rId13"/>
    <p:sldId id="401" r:id="rId14"/>
    <p:sldId id="426" r:id="rId15"/>
    <p:sldId id="382" r:id="rId16"/>
    <p:sldId id="384" r:id="rId17"/>
    <p:sldId id="403" r:id="rId18"/>
    <p:sldId id="404" r:id="rId19"/>
    <p:sldId id="427" r:id="rId20"/>
    <p:sldId id="407" r:id="rId21"/>
    <p:sldId id="408" r:id="rId22"/>
    <p:sldId id="409" r:id="rId23"/>
    <p:sldId id="410" r:id="rId24"/>
    <p:sldId id="411" r:id="rId25"/>
    <p:sldId id="428" r:id="rId26"/>
    <p:sldId id="413" r:id="rId27"/>
    <p:sldId id="412" r:id="rId28"/>
    <p:sldId id="429" r:id="rId29"/>
    <p:sldId id="432" r:id="rId30"/>
    <p:sldId id="433" r:id="rId31"/>
    <p:sldId id="430" r:id="rId32"/>
    <p:sldId id="431" r:id="rId33"/>
    <p:sldId id="434" r:id="rId34"/>
    <p:sldId id="435" r:id="rId35"/>
    <p:sldId id="414" r:id="rId36"/>
    <p:sldId id="443" r:id="rId37"/>
    <p:sldId id="444" r:id="rId38"/>
    <p:sldId id="445" r:id="rId39"/>
    <p:sldId id="446" r:id="rId40"/>
    <p:sldId id="415" r:id="rId41"/>
    <p:sldId id="447" r:id="rId42"/>
    <p:sldId id="448" r:id="rId43"/>
    <p:sldId id="416" r:id="rId44"/>
    <p:sldId id="449" r:id="rId45"/>
    <p:sldId id="450" r:id="rId46"/>
    <p:sldId id="451" r:id="rId47"/>
    <p:sldId id="452" r:id="rId48"/>
    <p:sldId id="453" r:id="rId49"/>
    <p:sldId id="454" r:id="rId50"/>
    <p:sldId id="455" r:id="rId51"/>
    <p:sldId id="423" r:id="rId52"/>
    <p:sldId id="457" r:id="rId53"/>
    <p:sldId id="458" r:id="rId54"/>
    <p:sldId id="459" r:id="rId55"/>
    <p:sldId id="460" r:id="rId56"/>
    <p:sldId id="461" r:id="rId57"/>
    <p:sldId id="462" r:id="rId58"/>
    <p:sldId id="463" r:id="rId59"/>
    <p:sldId id="465" r:id="rId60"/>
    <p:sldId id="464" r:id="rId61"/>
    <p:sldId id="425" r:id="rId62"/>
    <p:sldId id="466" r:id="rId63"/>
    <p:sldId id="467" r:id="rId64"/>
    <p:sldId id="468" r:id="rId65"/>
    <p:sldId id="374" r:id="rId66"/>
    <p:sldId id="375" r:id="rId67"/>
    <p:sldId id="385" r:id="rId68"/>
    <p:sldId id="376" r:id="rId69"/>
    <p:sldId id="377" r:id="rId70"/>
    <p:sldId id="386" r:id="rId71"/>
    <p:sldId id="387" r:id="rId72"/>
    <p:sldId id="388" r:id="rId73"/>
    <p:sldId id="389" r:id="rId74"/>
    <p:sldId id="391" r:id="rId75"/>
    <p:sldId id="393" r:id="rId76"/>
    <p:sldId id="392" r:id="rId77"/>
    <p:sldId id="394" r:id="rId78"/>
    <p:sldId id="395" r:id="rId79"/>
    <p:sldId id="396" r:id="rId80"/>
    <p:sldId id="398" r:id="rId81"/>
    <p:sldId id="397" r:id="rId82"/>
    <p:sldId id="399" r:id="rId83"/>
    <p:sldId id="469" r:id="rId84"/>
    <p:sldId id="470" r:id="rId85"/>
    <p:sldId id="471"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85" autoAdjust="0"/>
    <p:restoredTop sz="71393" autoAdjust="0"/>
  </p:normalViewPr>
  <p:slideViewPr>
    <p:cSldViewPr>
      <p:cViewPr varScale="1">
        <p:scale>
          <a:sx n="86" d="100"/>
          <a:sy n="86" d="100"/>
        </p:scale>
        <p:origin x="2250" y="84"/>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notesViewPr>
    <p:cSldViewPr>
      <p:cViewPr varScale="1">
        <p:scale>
          <a:sx n="55" d="100"/>
          <a:sy n="55" d="100"/>
        </p:scale>
        <p:origin x="-18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86A929F-1AAA-47B7-A269-906688CFF97B}" type="datetimeFigureOut">
              <a:rPr lang="en-US" smtClean="0"/>
              <a:pPr/>
              <a:t>4/21/2017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AECDE7-37C0-48C3-863A-905835A2AD60}" type="slidenum">
              <a:rPr lang="en-US" smtClean="0"/>
              <a:pPr/>
              <a:t>‹#›</a:t>
            </a:fld>
            <a:endParaRPr lang="en-US"/>
          </a:p>
        </p:txBody>
      </p:sp>
    </p:spTree>
    <p:extLst>
      <p:ext uri="{BB962C8B-B14F-4D97-AF65-F5344CB8AC3E}">
        <p14:creationId xmlns:p14="http://schemas.microsoft.com/office/powerpoint/2010/main" val="11482688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AF8BA7-C0FF-46D8-91FF-02C5475D13CB}" type="datetimeFigureOut">
              <a:rPr lang="en-US" smtClean="0"/>
              <a:pPr/>
              <a:t>4/21/2017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99FBB7-4B6C-4B5C-AB82-AA7608E49EDC}" type="slidenum">
              <a:rPr lang="en-US" smtClean="0"/>
              <a:pPr/>
              <a:t>‹#›</a:t>
            </a:fld>
            <a:endParaRPr lang="en-US"/>
          </a:p>
        </p:txBody>
      </p:sp>
    </p:spTree>
    <p:extLst>
      <p:ext uri="{BB962C8B-B14F-4D97-AF65-F5344CB8AC3E}">
        <p14:creationId xmlns:p14="http://schemas.microsoft.com/office/powerpoint/2010/main" val="1104277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a:t>
            </a:fld>
            <a:endParaRPr lang="en-US"/>
          </a:p>
        </p:txBody>
      </p:sp>
    </p:spTree>
    <p:extLst>
      <p:ext uri="{BB962C8B-B14F-4D97-AF65-F5344CB8AC3E}">
        <p14:creationId xmlns:p14="http://schemas.microsoft.com/office/powerpoint/2010/main" val="3589054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Learning Objective: Identify which means are compared when computing each main effect and interaction </a:t>
            </a:r>
            <a:r>
              <a:rPr lang="en-US" sz="1200" i="1" kern="1200" dirty="0" smtClean="0">
                <a:solidFill>
                  <a:schemeClr val="tx1"/>
                </a:solidFill>
                <a:effectLst/>
                <a:latin typeface="+mn-lt"/>
                <a:ea typeface="+mn-ea"/>
                <a:cs typeface="+mn-cs"/>
              </a:rPr>
              <a:t>F </a:t>
            </a:r>
            <a:r>
              <a:rPr lang="en-US" sz="1200" kern="1200" dirty="0" smtClean="0">
                <a:solidFill>
                  <a:schemeClr val="tx1"/>
                </a:solidFill>
                <a:effectLst/>
                <a:latin typeface="+mn-lt"/>
                <a:ea typeface="+mn-ea"/>
                <a:cs typeface="+mn-cs"/>
              </a:rPr>
              <a:t>tests</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11</a:t>
            </a:fld>
            <a:endParaRPr lang="en-US"/>
          </a:p>
        </p:txBody>
      </p:sp>
    </p:spTree>
    <p:extLst>
      <p:ext uri="{BB962C8B-B14F-4D97-AF65-F5344CB8AC3E}">
        <p14:creationId xmlns:p14="http://schemas.microsoft.com/office/powerpoint/2010/main" val="2346535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Learning Objective: Describe the three </a:t>
            </a:r>
            <a:r>
              <a:rPr lang="en-US" sz="1200" i="1" kern="1200" dirty="0" smtClean="0">
                <a:solidFill>
                  <a:schemeClr val="tx1"/>
                </a:solidFill>
                <a:effectLst/>
                <a:latin typeface="+mn-lt"/>
                <a:ea typeface="+mn-ea"/>
                <a:cs typeface="+mn-cs"/>
              </a:rPr>
              <a:t>F </a:t>
            </a:r>
            <a:r>
              <a:rPr lang="en-US" sz="1200" kern="1200" dirty="0" smtClean="0">
                <a:solidFill>
                  <a:schemeClr val="tx1"/>
                </a:solidFill>
                <a:effectLst/>
                <a:latin typeface="+mn-lt"/>
                <a:ea typeface="+mn-ea"/>
                <a:cs typeface="+mn-cs"/>
              </a:rPr>
              <a:t>ratios generated by a two-factor ANOVA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Learning Objective: Identify which means are compared when computing each main effect and interaction </a:t>
            </a:r>
            <a:r>
              <a:rPr lang="en-US" sz="1200" i="1" kern="1200" dirty="0" smtClean="0">
                <a:solidFill>
                  <a:schemeClr val="tx1"/>
                </a:solidFill>
                <a:effectLst/>
                <a:latin typeface="+mn-lt"/>
                <a:ea typeface="+mn-ea"/>
                <a:cs typeface="+mn-cs"/>
              </a:rPr>
              <a:t>F </a:t>
            </a:r>
            <a:r>
              <a:rPr lang="en-US" sz="1200" kern="1200" dirty="0" smtClean="0">
                <a:solidFill>
                  <a:schemeClr val="tx1"/>
                </a:solidFill>
                <a:effectLst/>
                <a:latin typeface="+mn-lt"/>
                <a:ea typeface="+mn-ea"/>
                <a:cs typeface="+mn-cs"/>
              </a:rPr>
              <a:t>tests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12</a:t>
            </a:fld>
            <a:endParaRPr lang="en-US"/>
          </a:p>
        </p:txBody>
      </p:sp>
    </p:spTree>
    <p:extLst>
      <p:ext uri="{BB962C8B-B14F-4D97-AF65-F5344CB8AC3E}">
        <p14:creationId xmlns:p14="http://schemas.microsoft.com/office/powerpoint/2010/main" val="2506905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Learning Objective: Describe the three </a:t>
            </a:r>
            <a:r>
              <a:rPr lang="en-US" sz="1200" i="1" kern="1200" dirty="0" smtClean="0">
                <a:solidFill>
                  <a:schemeClr val="tx1"/>
                </a:solidFill>
                <a:effectLst/>
                <a:latin typeface="+mn-lt"/>
                <a:ea typeface="+mn-ea"/>
                <a:cs typeface="+mn-cs"/>
              </a:rPr>
              <a:t>F </a:t>
            </a:r>
            <a:r>
              <a:rPr lang="en-US" sz="1200" kern="1200" dirty="0" smtClean="0">
                <a:solidFill>
                  <a:schemeClr val="tx1"/>
                </a:solidFill>
                <a:effectLst/>
                <a:latin typeface="+mn-lt"/>
                <a:ea typeface="+mn-ea"/>
                <a:cs typeface="+mn-cs"/>
              </a:rPr>
              <a:t>ratios generated by a two-factor ANOVA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13</a:t>
            </a:fld>
            <a:endParaRPr lang="en-US"/>
          </a:p>
        </p:txBody>
      </p:sp>
    </p:spTree>
    <p:extLst>
      <p:ext uri="{BB962C8B-B14F-4D97-AF65-F5344CB8AC3E}">
        <p14:creationId xmlns:p14="http://schemas.microsoft.com/office/powerpoint/2010/main" val="3507030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14</a:t>
            </a:fld>
            <a:endParaRPr lang="en-US"/>
          </a:p>
        </p:txBody>
      </p:sp>
    </p:spTree>
    <p:extLst>
      <p:ext uri="{BB962C8B-B14F-4D97-AF65-F5344CB8AC3E}">
        <p14:creationId xmlns:p14="http://schemas.microsoft.com/office/powerpoint/2010/main" val="3857357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15</a:t>
            </a:fld>
            <a:endParaRPr lang="en-US"/>
          </a:p>
        </p:txBody>
      </p:sp>
    </p:spTree>
    <p:extLst>
      <p:ext uri="{BB962C8B-B14F-4D97-AF65-F5344CB8AC3E}">
        <p14:creationId xmlns:p14="http://schemas.microsoft.com/office/powerpoint/2010/main" val="2321950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16</a:t>
            </a:fld>
            <a:endParaRPr lang="en-US"/>
          </a:p>
        </p:txBody>
      </p:sp>
    </p:spTree>
    <p:extLst>
      <p:ext uri="{BB962C8B-B14F-4D97-AF65-F5344CB8AC3E}">
        <p14:creationId xmlns:p14="http://schemas.microsoft.com/office/powerpoint/2010/main" val="1694289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17</a:t>
            </a:fld>
            <a:endParaRPr lang="en-US"/>
          </a:p>
        </p:txBody>
      </p:sp>
    </p:spTree>
    <p:extLst>
      <p:ext uri="{BB962C8B-B14F-4D97-AF65-F5344CB8AC3E}">
        <p14:creationId xmlns:p14="http://schemas.microsoft.com/office/powerpoint/2010/main" val="943461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18</a:t>
            </a:fld>
            <a:endParaRPr lang="en-US"/>
          </a:p>
        </p:txBody>
      </p:sp>
    </p:spTree>
    <p:extLst>
      <p:ext uri="{BB962C8B-B14F-4D97-AF65-F5344CB8AC3E}">
        <p14:creationId xmlns:p14="http://schemas.microsoft.com/office/powerpoint/2010/main" val="3559164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19</a:t>
            </a:fld>
            <a:endParaRPr lang="en-US"/>
          </a:p>
        </p:txBody>
      </p:sp>
    </p:spTree>
    <p:extLst>
      <p:ext uri="{BB962C8B-B14F-4D97-AF65-F5344CB8AC3E}">
        <p14:creationId xmlns:p14="http://schemas.microsoft.com/office/powerpoint/2010/main" val="966738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20</a:t>
            </a:fld>
            <a:endParaRPr lang="en-US"/>
          </a:p>
        </p:txBody>
      </p:sp>
    </p:spTree>
    <p:extLst>
      <p:ext uri="{BB962C8B-B14F-4D97-AF65-F5344CB8AC3E}">
        <p14:creationId xmlns:p14="http://schemas.microsoft.com/office/powerpoint/2010/main" val="419413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a:t>
            </a:fld>
            <a:endParaRPr lang="en-US"/>
          </a:p>
        </p:txBody>
      </p:sp>
    </p:spTree>
    <p:extLst>
      <p:ext uri="{BB962C8B-B14F-4D97-AF65-F5344CB8AC3E}">
        <p14:creationId xmlns:p14="http://schemas.microsoft.com/office/powerpoint/2010/main" val="3567505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Learning Objective: Write null and research hypotheses for the main effects and interaction </a:t>
            </a:r>
            <a:r>
              <a:rPr lang="en-US" sz="1200" i="1" kern="1200" dirty="0" smtClean="0">
                <a:solidFill>
                  <a:schemeClr val="tx1"/>
                </a:solidFill>
                <a:effectLst/>
                <a:latin typeface="+mn-lt"/>
                <a:ea typeface="+mn-ea"/>
                <a:cs typeface="+mn-cs"/>
              </a:rPr>
              <a:t>F </a:t>
            </a:r>
            <a:r>
              <a:rPr lang="en-US" sz="1200" kern="1200" dirty="0" smtClean="0">
                <a:solidFill>
                  <a:schemeClr val="tx1"/>
                </a:solidFill>
                <a:effectLst/>
                <a:latin typeface="+mn-lt"/>
                <a:ea typeface="+mn-ea"/>
                <a:cs typeface="+mn-cs"/>
              </a:rPr>
              <a:t>tests</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21</a:t>
            </a:fld>
            <a:endParaRPr lang="en-US"/>
          </a:p>
        </p:txBody>
      </p:sp>
    </p:spTree>
    <p:extLst>
      <p:ext uri="{BB962C8B-B14F-4D97-AF65-F5344CB8AC3E}">
        <p14:creationId xmlns:p14="http://schemas.microsoft.com/office/powerpoint/2010/main" val="7827523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smtClean="0">
                <a:solidFill>
                  <a:schemeClr val="tx1"/>
                </a:solidFill>
                <a:effectLst/>
                <a:latin typeface="+mn-lt"/>
                <a:ea typeface="+mn-ea"/>
                <a:cs typeface="+mn-cs"/>
              </a:rPr>
              <a:t>Learning Objective: Write null and research hypotheses for the main effects and interaction </a:t>
            </a:r>
            <a:r>
              <a:rPr lang="en-US" sz="1200" i="1" kern="1200" smtClean="0">
                <a:solidFill>
                  <a:schemeClr val="tx1"/>
                </a:solidFill>
                <a:effectLst/>
                <a:latin typeface="+mn-lt"/>
                <a:ea typeface="+mn-ea"/>
                <a:cs typeface="+mn-cs"/>
              </a:rPr>
              <a:t>F </a:t>
            </a:r>
            <a:r>
              <a:rPr lang="en-US" sz="1200" kern="1200" smtClean="0">
                <a:solidFill>
                  <a:schemeClr val="tx1"/>
                </a:solidFill>
                <a:effectLst/>
                <a:latin typeface="+mn-lt"/>
                <a:ea typeface="+mn-ea"/>
                <a:cs typeface="+mn-cs"/>
              </a:rPr>
              <a:t>tests</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22</a:t>
            </a:fld>
            <a:endParaRPr lang="en-US"/>
          </a:p>
        </p:txBody>
      </p:sp>
    </p:spTree>
    <p:extLst>
      <p:ext uri="{BB962C8B-B14F-4D97-AF65-F5344CB8AC3E}">
        <p14:creationId xmlns:p14="http://schemas.microsoft.com/office/powerpoint/2010/main" val="9480284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23</a:t>
            </a:fld>
            <a:endParaRPr lang="en-US"/>
          </a:p>
        </p:txBody>
      </p:sp>
    </p:spTree>
    <p:extLst>
      <p:ext uri="{BB962C8B-B14F-4D97-AF65-F5344CB8AC3E}">
        <p14:creationId xmlns:p14="http://schemas.microsoft.com/office/powerpoint/2010/main" val="15507812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Learning Objective: Write null and research hypotheses for the main effects and interaction </a:t>
            </a:r>
            <a:r>
              <a:rPr lang="en-US" sz="1200" i="1" kern="1200" dirty="0" smtClean="0">
                <a:solidFill>
                  <a:schemeClr val="tx1"/>
                </a:solidFill>
                <a:effectLst/>
                <a:latin typeface="+mn-lt"/>
                <a:ea typeface="+mn-ea"/>
                <a:cs typeface="+mn-cs"/>
              </a:rPr>
              <a:t>F </a:t>
            </a:r>
            <a:r>
              <a:rPr lang="en-US" sz="1200" kern="1200" dirty="0" smtClean="0">
                <a:solidFill>
                  <a:schemeClr val="tx1"/>
                </a:solidFill>
                <a:effectLst/>
                <a:latin typeface="+mn-lt"/>
                <a:ea typeface="+mn-ea"/>
                <a:cs typeface="+mn-cs"/>
              </a:rPr>
              <a:t>tests</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24</a:t>
            </a:fld>
            <a:endParaRPr lang="en-US"/>
          </a:p>
        </p:txBody>
      </p:sp>
    </p:spTree>
    <p:extLst>
      <p:ext uri="{BB962C8B-B14F-4D97-AF65-F5344CB8AC3E}">
        <p14:creationId xmlns:p14="http://schemas.microsoft.com/office/powerpoint/2010/main" val="2324865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25</a:t>
            </a:fld>
            <a:endParaRPr lang="en-US"/>
          </a:p>
        </p:txBody>
      </p:sp>
    </p:spTree>
    <p:extLst>
      <p:ext uri="{BB962C8B-B14F-4D97-AF65-F5344CB8AC3E}">
        <p14:creationId xmlns:p14="http://schemas.microsoft.com/office/powerpoint/2010/main" val="10762269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Identify which means are compared when computing each main effect and interaction </a:t>
            </a:r>
            <a:r>
              <a:rPr lang="en-US" sz="1200" i="1" kern="1200" dirty="0" smtClean="0">
                <a:solidFill>
                  <a:schemeClr val="tx1"/>
                </a:solidFill>
                <a:latin typeface="+mn-lt"/>
                <a:ea typeface="+mn-ea"/>
                <a:cs typeface="+mn-cs"/>
              </a:rPr>
              <a:t>F </a:t>
            </a:r>
            <a:r>
              <a:rPr lang="en-US" sz="1200" kern="1200" dirty="0" smtClean="0">
                <a:solidFill>
                  <a:schemeClr val="tx1"/>
                </a:solidFill>
                <a:latin typeface="+mn-lt"/>
                <a:ea typeface="+mn-ea"/>
                <a:cs typeface="+mn-cs"/>
              </a:rPr>
              <a:t>tests</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26</a:t>
            </a:fld>
            <a:endParaRPr lang="en-US"/>
          </a:p>
        </p:txBody>
      </p:sp>
    </p:spTree>
    <p:extLst>
      <p:ext uri="{BB962C8B-B14F-4D97-AF65-F5344CB8AC3E}">
        <p14:creationId xmlns:p14="http://schemas.microsoft.com/office/powerpoint/2010/main" val="36985239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27</a:t>
            </a:fld>
            <a:endParaRPr lang="en-US"/>
          </a:p>
        </p:txBody>
      </p:sp>
    </p:spTree>
    <p:extLst>
      <p:ext uri="{BB962C8B-B14F-4D97-AF65-F5344CB8AC3E}">
        <p14:creationId xmlns:p14="http://schemas.microsoft.com/office/powerpoint/2010/main" val="5560506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Learning Objective: Write null and research hypotheses for the main effects and interaction </a:t>
            </a:r>
            <a:r>
              <a:rPr lang="en-US" sz="1200" i="1" kern="1200" dirty="0" smtClean="0">
                <a:solidFill>
                  <a:schemeClr val="tx1"/>
                </a:solidFill>
                <a:effectLst/>
                <a:latin typeface="+mn-lt"/>
                <a:ea typeface="+mn-ea"/>
                <a:cs typeface="+mn-cs"/>
              </a:rPr>
              <a:t>F </a:t>
            </a:r>
            <a:r>
              <a:rPr lang="en-US" sz="1200" kern="1200" dirty="0" smtClean="0">
                <a:solidFill>
                  <a:schemeClr val="tx1"/>
                </a:solidFill>
                <a:effectLst/>
                <a:latin typeface="+mn-lt"/>
                <a:ea typeface="+mn-ea"/>
                <a:cs typeface="+mn-cs"/>
              </a:rPr>
              <a:t>tests</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28</a:t>
            </a:fld>
            <a:endParaRPr lang="en-US"/>
          </a:p>
        </p:txBody>
      </p:sp>
    </p:spTree>
    <p:extLst>
      <p:ext uri="{BB962C8B-B14F-4D97-AF65-F5344CB8AC3E}">
        <p14:creationId xmlns:p14="http://schemas.microsoft.com/office/powerpoint/2010/main" val="3504075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29</a:t>
            </a:fld>
            <a:endParaRPr lang="en-US"/>
          </a:p>
        </p:txBody>
      </p:sp>
    </p:spTree>
    <p:extLst>
      <p:ext uri="{BB962C8B-B14F-4D97-AF65-F5344CB8AC3E}">
        <p14:creationId xmlns:p14="http://schemas.microsoft.com/office/powerpoint/2010/main" val="6151824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Identify which means are compared when computing each main effect and interaction </a:t>
            </a:r>
            <a:r>
              <a:rPr lang="en-US" sz="1200" i="1" kern="1200" dirty="0" smtClean="0">
                <a:solidFill>
                  <a:schemeClr val="tx1"/>
                </a:solidFill>
                <a:latin typeface="+mn-lt"/>
                <a:ea typeface="+mn-ea"/>
                <a:cs typeface="+mn-cs"/>
              </a:rPr>
              <a:t>F </a:t>
            </a:r>
            <a:r>
              <a:rPr lang="en-US" sz="1200" kern="1200" dirty="0" smtClean="0">
                <a:solidFill>
                  <a:schemeClr val="tx1"/>
                </a:solidFill>
                <a:latin typeface="+mn-lt"/>
                <a:ea typeface="+mn-ea"/>
                <a:cs typeface="+mn-cs"/>
              </a:rPr>
              <a:t>tests</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30</a:t>
            </a:fld>
            <a:endParaRPr lang="en-US"/>
          </a:p>
        </p:txBody>
      </p:sp>
    </p:spTree>
    <p:extLst>
      <p:ext uri="{BB962C8B-B14F-4D97-AF65-F5344CB8AC3E}">
        <p14:creationId xmlns:p14="http://schemas.microsoft.com/office/powerpoint/2010/main" val="1186183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a:t>
            </a:fld>
            <a:endParaRPr lang="en-US"/>
          </a:p>
        </p:txBody>
      </p:sp>
    </p:spTree>
    <p:extLst>
      <p:ext uri="{BB962C8B-B14F-4D97-AF65-F5344CB8AC3E}">
        <p14:creationId xmlns:p14="http://schemas.microsoft.com/office/powerpoint/2010/main" val="5775086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31</a:t>
            </a:fld>
            <a:endParaRPr lang="en-US"/>
          </a:p>
        </p:txBody>
      </p:sp>
    </p:spTree>
    <p:extLst>
      <p:ext uri="{BB962C8B-B14F-4D97-AF65-F5344CB8AC3E}">
        <p14:creationId xmlns:p14="http://schemas.microsoft.com/office/powerpoint/2010/main" val="24939234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Define the critical region for each </a:t>
            </a:r>
            <a:r>
              <a:rPr lang="en-US" sz="1200" i="1" kern="1200" dirty="0" smtClean="0">
                <a:solidFill>
                  <a:schemeClr val="tx1"/>
                </a:solidFill>
                <a:latin typeface="+mn-lt"/>
                <a:ea typeface="+mn-ea"/>
                <a:cs typeface="+mn-cs"/>
              </a:rPr>
              <a:t>F </a:t>
            </a:r>
            <a:r>
              <a:rPr lang="en-US" sz="1200" kern="1200" dirty="0" smtClean="0">
                <a:solidFill>
                  <a:schemeClr val="tx1"/>
                </a:solidFill>
                <a:latin typeface="+mn-lt"/>
                <a:ea typeface="+mn-ea"/>
                <a:cs typeface="+mn-cs"/>
              </a:rPr>
              <a:t>test</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32</a:t>
            </a:fld>
            <a:endParaRPr lang="en-US"/>
          </a:p>
        </p:txBody>
      </p:sp>
    </p:spTree>
    <p:extLst>
      <p:ext uri="{BB962C8B-B14F-4D97-AF65-F5344CB8AC3E}">
        <p14:creationId xmlns:p14="http://schemas.microsoft.com/office/powerpoint/2010/main" val="27293697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Define the critical region for each </a:t>
            </a:r>
            <a:r>
              <a:rPr lang="en-US" sz="1200" i="1" kern="1200" dirty="0" smtClean="0">
                <a:solidFill>
                  <a:schemeClr val="tx1"/>
                </a:solidFill>
                <a:latin typeface="+mn-lt"/>
                <a:ea typeface="+mn-ea"/>
                <a:cs typeface="+mn-cs"/>
              </a:rPr>
              <a:t>F </a:t>
            </a:r>
            <a:r>
              <a:rPr lang="en-US" sz="1200" kern="1200" dirty="0" smtClean="0">
                <a:solidFill>
                  <a:schemeClr val="tx1"/>
                </a:solidFill>
                <a:latin typeface="+mn-lt"/>
                <a:ea typeface="+mn-ea"/>
                <a:cs typeface="+mn-cs"/>
              </a:rPr>
              <a:t>test</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33</a:t>
            </a:fld>
            <a:endParaRPr lang="en-US"/>
          </a:p>
        </p:txBody>
      </p:sp>
    </p:spTree>
    <p:extLst>
      <p:ext uri="{BB962C8B-B14F-4D97-AF65-F5344CB8AC3E}">
        <p14:creationId xmlns:p14="http://schemas.microsoft.com/office/powerpoint/2010/main" val="27293697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Define the critical region for each </a:t>
            </a:r>
            <a:r>
              <a:rPr lang="en-US" sz="1200" i="1" kern="1200" dirty="0" smtClean="0">
                <a:solidFill>
                  <a:schemeClr val="tx1"/>
                </a:solidFill>
                <a:latin typeface="+mn-lt"/>
                <a:ea typeface="+mn-ea"/>
                <a:cs typeface="+mn-cs"/>
              </a:rPr>
              <a:t>F </a:t>
            </a:r>
            <a:r>
              <a:rPr lang="en-US" sz="1200" kern="1200" dirty="0" smtClean="0">
                <a:solidFill>
                  <a:schemeClr val="tx1"/>
                </a:solidFill>
                <a:latin typeface="+mn-lt"/>
                <a:ea typeface="+mn-ea"/>
                <a:cs typeface="+mn-cs"/>
              </a:rPr>
              <a:t>test</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34</a:t>
            </a:fld>
            <a:endParaRPr lang="en-US"/>
          </a:p>
        </p:txBody>
      </p:sp>
    </p:spTree>
    <p:extLst>
      <p:ext uri="{BB962C8B-B14F-4D97-AF65-F5344CB8AC3E}">
        <p14:creationId xmlns:p14="http://schemas.microsoft.com/office/powerpoint/2010/main" val="27293697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Define the critical region for each </a:t>
            </a:r>
            <a:r>
              <a:rPr lang="en-US" sz="1200" i="1" kern="1200" dirty="0" smtClean="0">
                <a:solidFill>
                  <a:schemeClr val="tx1"/>
                </a:solidFill>
                <a:latin typeface="+mn-lt"/>
                <a:ea typeface="+mn-ea"/>
                <a:cs typeface="+mn-cs"/>
              </a:rPr>
              <a:t>F </a:t>
            </a:r>
            <a:r>
              <a:rPr lang="en-US" sz="1200" kern="1200" dirty="0" smtClean="0">
                <a:solidFill>
                  <a:schemeClr val="tx1"/>
                </a:solidFill>
                <a:latin typeface="+mn-lt"/>
                <a:ea typeface="+mn-ea"/>
                <a:cs typeface="+mn-cs"/>
              </a:rPr>
              <a:t>test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Notice</a:t>
            </a:r>
            <a:r>
              <a:rPr lang="en-US" sz="1200" kern="1200" baseline="0" dirty="0" smtClean="0">
                <a:solidFill>
                  <a:schemeClr val="tx1"/>
                </a:solidFill>
                <a:latin typeface="+mn-lt"/>
                <a:ea typeface="+mn-ea"/>
                <a:cs typeface="+mn-cs"/>
              </a:rPr>
              <a:t> this is the same as for the interaction.</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35</a:t>
            </a:fld>
            <a:endParaRPr lang="en-US"/>
          </a:p>
        </p:txBody>
      </p:sp>
    </p:spTree>
    <p:extLst>
      <p:ext uri="{BB962C8B-B14F-4D97-AF65-F5344CB8AC3E}">
        <p14:creationId xmlns:p14="http://schemas.microsoft.com/office/powerpoint/2010/main" val="27293697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Define the critical region for each </a:t>
            </a:r>
            <a:r>
              <a:rPr lang="en-US" sz="1200" i="1" kern="1200" dirty="0" smtClean="0">
                <a:solidFill>
                  <a:schemeClr val="tx1"/>
                </a:solidFill>
                <a:latin typeface="+mn-lt"/>
                <a:ea typeface="+mn-ea"/>
                <a:cs typeface="+mn-cs"/>
              </a:rPr>
              <a:t>F </a:t>
            </a:r>
            <a:r>
              <a:rPr lang="en-US" sz="1200" kern="1200" dirty="0" smtClean="0">
                <a:solidFill>
                  <a:schemeClr val="tx1"/>
                </a:solidFill>
                <a:latin typeface="+mn-lt"/>
                <a:ea typeface="+mn-ea"/>
                <a:cs typeface="+mn-cs"/>
              </a:rPr>
              <a:t>test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Notice</a:t>
            </a:r>
            <a:r>
              <a:rPr lang="en-US" sz="1200" kern="1200" baseline="0" dirty="0" smtClean="0">
                <a:solidFill>
                  <a:schemeClr val="tx1"/>
                </a:solidFill>
                <a:latin typeface="+mn-lt"/>
                <a:ea typeface="+mn-ea"/>
                <a:cs typeface="+mn-cs"/>
              </a:rPr>
              <a:t> this is the same as for the interaction and the main effect for Factor A.</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36</a:t>
            </a:fld>
            <a:endParaRPr lang="en-US"/>
          </a:p>
        </p:txBody>
      </p:sp>
    </p:spTree>
    <p:extLst>
      <p:ext uri="{BB962C8B-B14F-4D97-AF65-F5344CB8AC3E}">
        <p14:creationId xmlns:p14="http://schemas.microsoft.com/office/powerpoint/2010/main" val="27293697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37</a:t>
            </a:fld>
            <a:endParaRPr lang="en-US"/>
          </a:p>
        </p:txBody>
      </p:sp>
    </p:spTree>
    <p:extLst>
      <p:ext uri="{BB962C8B-B14F-4D97-AF65-F5344CB8AC3E}">
        <p14:creationId xmlns:p14="http://schemas.microsoft.com/office/powerpoint/2010/main" val="29453018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Use SPSS to perform a two-factor ANOVA and create a graph of the main effects and interaction</a:t>
            </a:r>
          </a:p>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38</a:t>
            </a:fld>
            <a:endParaRPr lang="en-US"/>
          </a:p>
        </p:txBody>
      </p:sp>
    </p:spTree>
    <p:extLst>
      <p:ext uri="{BB962C8B-B14F-4D97-AF65-F5344CB8AC3E}">
        <p14:creationId xmlns:p14="http://schemas.microsoft.com/office/powerpoint/2010/main" val="24939234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Use SPSS to perform a two-factor ANOVA and create a graph of the main effects and interaction</a:t>
            </a:r>
          </a:p>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39</a:t>
            </a:fld>
            <a:endParaRPr lang="en-US"/>
          </a:p>
        </p:txBody>
      </p:sp>
    </p:spTree>
    <p:extLst>
      <p:ext uri="{BB962C8B-B14F-4D97-AF65-F5344CB8AC3E}">
        <p14:creationId xmlns:p14="http://schemas.microsoft.com/office/powerpoint/2010/main" val="24939234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Learning Objective: Compute a single-sample </a:t>
            </a:r>
            <a:r>
              <a:rPr lang="en-US" sz="1200" i="1" kern="1200" dirty="0" smtClean="0">
                <a:solidFill>
                  <a:schemeClr val="tx1"/>
                </a:solidFill>
                <a:latin typeface="+mn-lt"/>
                <a:ea typeface="+mn-ea"/>
                <a:cs typeface="+mn-cs"/>
              </a:rPr>
              <a:t>t </a:t>
            </a:r>
            <a:r>
              <a:rPr lang="en-US" sz="1200" kern="1200" dirty="0" smtClean="0">
                <a:solidFill>
                  <a:schemeClr val="tx1"/>
                </a:solidFill>
                <a:latin typeface="+mn-lt"/>
                <a:ea typeface="+mn-ea"/>
                <a:cs typeface="+mn-cs"/>
              </a:rPr>
              <a:t>by hand and using SPSS</a:t>
            </a:r>
          </a:p>
          <a:p>
            <a:r>
              <a:rPr lang="en-US" smtClean="0"/>
              <a:t/>
            </a:r>
            <a:br>
              <a:rPr lang="en-US"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40</a:t>
            </a:fld>
            <a:endParaRPr lang="en-US"/>
          </a:p>
        </p:txBody>
      </p:sp>
    </p:spTree>
    <p:extLst>
      <p:ext uri="{BB962C8B-B14F-4D97-AF65-F5344CB8AC3E}">
        <p14:creationId xmlns:p14="http://schemas.microsoft.com/office/powerpoint/2010/main" val="1529599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5</a:t>
            </a:fld>
            <a:endParaRPr lang="en-US"/>
          </a:p>
        </p:txBody>
      </p:sp>
    </p:spTree>
    <p:extLst>
      <p:ext uri="{BB962C8B-B14F-4D97-AF65-F5344CB8AC3E}">
        <p14:creationId xmlns:p14="http://schemas.microsoft.com/office/powerpoint/2010/main" val="17540313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Determine whether you should reject each null hypothesis</a:t>
            </a:r>
          </a:p>
          <a:p>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41</a:t>
            </a:fld>
            <a:endParaRPr lang="en-US"/>
          </a:p>
        </p:txBody>
      </p:sp>
    </p:spTree>
    <p:extLst>
      <p:ext uri="{BB962C8B-B14F-4D97-AF65-F5344CB8AC3E}">
        <p14:creationId xmlns:p14="http://schemas.microsoft.com/office/powerpoint/2010/main" val="15295996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Learning Objective: Determine whether you should reject each null hypothesis</a:t>
            </a:r>
          </a:p>
          <a:p>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42</a:t>
            </a:fld>
            <a:endParaRPr lang="en-US"/>
          </a:p>
        </p:txBody>
      </p:sp>
    </p:spTree>
    <p:extLst>
      <p:ext uri="{BB962C8B-B14F-4D97-AF65-F5344CB8AC3E}">
        <p14:creationId xmlns:p14="http://schemas.microsoft.com/office/powerpoint/2010/main" val="15295996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Use SPSS to perform a two-factor ANOVA and create a graph of the main effects and interaction</a:t>
            </a:r>
          </a:p>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43</a:t>
            </a:fld>
            <a:endParaRPr lang="en-US"/>
          </a:p>
        </p:txBody>
      </p:sp>
    </p:spTree>
    <p:extLst>
      <p:ext uri="{BB962C8B-B14F-4D97-AF65-F5344CB8AC3E}">
        <p14:creationId xmlns:p14="http://schemas.microsoft.com/office/powerpoint/2010/main" val="24939234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Determine whether you should reject each null hypothesis</a:t>
            </a:r>
          </a:p>
          <a:p>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44</a:t>
            </a:fld>
            <a:endParaRPr lang="en-US"/>
          </a:p>
        </p:txBody>
      </p:sp>
    </p:spTree>
    <p:extLst>
      <p:ext uri="{BB962C8B-B14F-4D97-AF65-F5344CB8AC3E}">
        <p14:creationId xmlns:p14="http://schemas.microsoft.com/office/powerpoint/2010/main" val="15295996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Determine whether you should reject each null hypothesis</a:t>
            </a:r>
          </a:p>
          <a:p>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45</a:t>
            </a:fld>
            <a:endParaRPr lang="en-US"/>
          </a:p>
        </p:txBody>
      </p:sp>
    </p:spTree>
    <p:extLst>
      <p:ext uri="{BB962C8B-B14F-4D97-AF65-F5344CB8AC3E}">
        <p14:creationId xmlns:p14="http://schemas.microsoft.com/office/powerpoint/2010/main" val="15295996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Determine whether you should reject each null hypothesis</a:t>
            </a:r>
          </a:p>
          <a:p>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46</a:t>
            </a:fld>
            <a:endParaRPr lang="en-US"/>
          </a:p>
        </p:txBody>
      </p:sp>
    </p:spTree>
    <p:extLst>
      <p:ext uri="{BB962C8B-B14F-4D97-AF65-F5344CB8AC3E}">
        <p14:creationId xmlns:p14="http://schemas.microsoft.com/office/powerpoint/2010/main" val="15295996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Determine whether you should reject each null hypothesis</a:t>
            </a:r>
          </a:p>
          <a:p>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47</a:t>
            </a:fld>
            <a:endParaRPr lang="en-US"/>
          </a:p>
        </p:txBody>
      </p:sp>
    </p:spTree>
    <p:extLst>
      <p:ext uri="{BB962C8B-B14F-4D97-AF65-F5344CB8AC3E}">
        <p14:creationId xmlns:p14="http://schemas.microsoft.com/office/powerpoint/2010/main" val="15295996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48</a:t>
            </a:fld>
            <a:endParaRPr lang="en-US"/>
          </a:p>
        </p:txBody>
      </p:sp>
    </p:spTree>
    <p:extLst>
      <p:ext uri="{BB962C8B-B14F-4D97-AF65-F5344CB8AC3E}">
        <p14:creationId xmlns:p14="http://schemas.microsoft.com/office/powerpoint/2010/main" val="22481593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Use SPSS to perform a two-factor ANOVA and create a graph of the main effects and interaction</a:t>
            </a:r>
          </a:p>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49</a:t>
            </a:fld>
            <a:endParaRPr lang="en-US"/>
          </a:p>
        </p:txBody>
      </p:sp>
    </p:spTree>
    <p:extLst>
      <p:ext uri="{BB962C8B-B14F-4D97-AF65-F5344CB8AC3E}">
        <p14:creationId xmlns:p14="http://schemas.microsoft.com/office/powerpoint/2010/main" val="24939234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a:t>
            </a:r>
            <a:r>
              <a:rPr lang="en-US" sz="1200" kern="1200" dirty="0" smtClean="0">
                <a:solidFill>
                  <a:schemeClr val="tx1"/>
                </a:solidFill>
                <a:latin typeface="+mn-lt"/>
                <a:ea typeface="+mn-ea"/>
                <a:cs typeface="+mn-cs"/>
              </a:rPr>
              <a:t>earning Objective: Compute effect sizes for each main effect and the interaction, and describe each as small, medium, or large</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50</a:t>
            </a:fld>
            <a:endParaRPr lang="en-US"/>
          </a:p>
        </p:txBody>
      </p:sp>
    </p:spTree>
    <p:extLst>
      <p:ext uri="{BB962C8B-B14F-4D97-AF65-F5344CB8AC3E}">
        <p14:creationId xmlns:p14="http://schemas.microsoft.com/office/powerpoint/2010/main" val="2248159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6</a:t>
            </a:fld>
            <a:endParaRPr lang="en-US"/>
          </a:p>
        </p:txBody>
      </p:sp>
    </p:spTree>
    <p:extLst>
      <p:ext uri="{BB962C8B-B14F-4D97-AF65-F5344CB8AC3E}">
        <p14:creationId xmlns:p14="http://schemas.microsoft.com/office/powerpoint/2010/main" val="20676627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a:t>
            </a:r>
            <a:r>
              <a:rPr lang="en-US" sz="1200" kern="1200" dirty="0" smtClean="0">
                <a:solidFill>
                  <a:schemeClr val="tx1"/>
                </a:solidFill>
                <a:latin typeface="+mn-lt"/>
                <a:ea typeface="+mn-ea"/>
                <a:cs typeface="+mn-cs"/>
              </a:rPr>
              <a:t>earning Objective: Compute effect sizes for each main effect and the interaction, and describe each as small, medium, or large</a:t>
            </a:r>
          </a:p>
          <a:p>
            <a:endParaRPr lang="en-US" dirty="0" smtClean="0"/>
          </a:p>
          <a:p>
            <a:r>
              <a:rPr lang="en-US" i="1" dirty="0" err="1" smtClean="0"/>
              <a:t>SD</a:t>
            </a:r>
            <a:r>
              <a:rPr lang="en-US" baseline="-25000" dirty="0" err="1" smtClean="0"/>
              <a:t>p</a:t>
            </a:r>
            <a:r>
              <a:rPr lang="en-US" dirty="0" smtClean="0"/>
              <a:t> is the pooled standard deviation.</a:t>
            </a:r>
            <a:br>
              <a:rPr lang="en-US" dirty="0" smtClean="0"/>
            </a:br>
            <a:endParaRPr lang="en-US" dirty="0" smtClean="0"/>
          </a:p>
          <a:p>
            <a:r>
              <a:rPr lang="en-US" dirty="0" smtClean="0"/>
              <a:t>p. 455</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51</a:t>
            </a:fld>
            <a:endParaRPr lang="en-US"/>
          </a:p>
        </p:txBody>
      </p:sp>
    </p:spTree>
    <p:extLst>
      <p:ext uri="{BB962C8B-B14F-4D97-AF65-F5344CB8AC3E}">
        <p14:creationId xmlns:p14="http://schemas.microsoft.com/office/powerpoint/2010/main" val="22481593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a:t>
            </a:r>
            <a:r>
              <a:rPr lang="en-US" sz="1200" kern="1200" dirty="0" smtClean="0">
                <a:solidFill>
                  <a:schemeClr val="tx1"/>
                </a:solidFill>
                <a:latin typeface="+mn-lt"/>
                <a:ea typeface="+mn-ea"/>
                <a:cs typeface="+mn-cs"/>
              </a:rPr>
              <a:t>earning Objective: Compute effect sizes for each main effect and the interaction, and describe each as small, medium, or large</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52</a:t>
            </a:fld>
            <a:endParaRPr lang="en-US"/>
          </a:p>
        </p:txBody>
      </p:sp>
    </p:spTree>
    <p:extLst>
      <p:ext uri="{BB962C8B-B14F-4D97-AF65-F5344CB8AC3E}">
        <p14:creationId xmlns:p14="http://schemas.microsoft.com/office/powerpoint/2010/main" val="22481593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a:t>
            </a:r>
            <a:r>
              <a:rPr lang="en-US" sz="1200" kern="1200" dirty="0" smtClean="0">
                <a:solidFill>
                  <a:schemeClr val="tx1"/>
                </a:solidFill>
                <a:latin typeface="+mn-lt"/>
                <a:ea typeface="+mn-ea"/>
                <a:cs typeface="+mn-cs"/>
              </a:rPr>
              <a:t>earning Objective: Compute effect sizes for each main effect and the interaction, and describe each as small, medium, or large</a:t>
            </a:r>
          </a:p>
          <a:p>
            <a:endParaRPr lang="en-US" dirty="0" smtClean="0"/>
          </a:p>
          <a:p>
            <a:r>
              <a:rPr lang="en-US" dirty="0" smtClean="0"/>
              <a:t>p. 456</a:t>
            </a:r>
          </a:p>
          <a:p>
            <a:r>
              <a:rPr lang="en-US" dirty="0" smtClean="0"/>
              <a:t>“</a:t>
            </a:r>
            <a:r>
              <a:rPr lang="en-US" sz="1200" kern="1200" baseline="0" dirty="0" smtClean="0">
                <a:solidFill>
                  <a:schemeClr val="tx1"/>
                </a:solidFill>
                <a:latin typeface="+mn-lt"/>
                <a:ea typeface="+mn-ea"/>
                <a:cs typeface="+mn-cs"/>
              </a:rPr>
              <a:t>Note that the sign of the effect sizes indicates the direction of the effect. After a 5-minute delay (i.e., the first simple effect), the people who reread the material did better than those who tried to recall the material, yielding a positive effect size that is small to medium. After a 2-day delay (i.e., the second simple effect), you subtracted in the same direction (reread - recall), which yielded a negative effect that is large.</a:t>
            </a:r>
            <a:r>
              <a:rPr lang="en-US" dirty="0" smtClean="0"/>
              <a:t>”</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53</a:t>
            </a:fld>
            <a:endParaRPr lang="en-US"/>
          </a:p>
        </p:txBody>
      </p:sp>
    </p:spTree>
    <p:extLst>
      <p:ext uri="{BB962C8B-B14F-4D97-AF65-F5344CB8AC3E}">
        <p14:creationId xmlns:p14="http://schemas.microsoft.com/office/powerpoint/2010/main" val="22481593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a:t>
            </a:r>
            <a:r>
              <a:rPr lang="en-US" sz="1200" kern="1200" dirty="0" smtClean="0">
                <a:solidFill>
                  <a:schemeClr val="tx1"/>
                </a:solidFill>
                <a:latin typeface="+mn-lt"/>
                <a:ea typeface="+mn-ea"/>
                <a:cs typeface="+mn-cs"/>
              </a:rPr>
              <a:t>earning Objective: Compute effect sizes for each main effect and the interaction, and describe each as small, medium, or large</a:t>
            </a:r>
          </a:p>
          <a:p>
            <a:endParaRPr lang="en-US"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54</a:t>
            </a:fld>
            <a:endParaRPr lang="en-US"/>
          </a:p>
        </p:txBody>
      </p:sp>
    </p:spTree>
    <p:extLst>
      <p:ext uri="{BB962C8B-B14F-4D97-AF65-F5344CB8AC3E}">
        <p14:creationId xmlns:p14="http://schemas.microsoft.com/office/powerpoint/2010/main" val="22481593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a:t>
            </a:r>
            <a:r>
              <a:rPr lang="en-US" sz="1200" kern="1200" dirty="0" smtClean="0">
                <a:solidFill>
                  <a:schemeClr val="tx1"/>
                </a:solidFill>
                <a:latin typeface="+mn-lt"/>
                <a:ea typeface="+mn-ea"/>
                <a:cs typeface="+mn-cs"/>
              </a:rPr>
              <a:t>earning Objective: Compute effect sizes for each main effect and the interaction, and describe each as small, medium, or large</a:t>
            </a:r>
          </a:p>
          <a:p>
            <a:endParaRPr lang="en-US"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55</a:t>
            </a:fld>
            <a:endParaRPr lang="en-US"/>
          </a:p>
        </p:txBody>
      </p:sp>
    </p:spTree>
    <p:extLst>
      <p:ext uri="{BB962C8B-B14F-4D97-AF65-F5344CB8AC3E}">
        <p14:creationId xmlns:p14="http://schemas.microsoft.com/office/powerpoint/2010/main" val="22481593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a:t>
            </a:r>
            <a:r>
              <a:rPr lang="en-US" sz="1200" kern="1200" dirty="0" smtClean="0">
                <a:solidFill>
                  <a:schemeClr val="tx1"/>
                </a:solidFill>
                <a:latin typeface="+mn-lt"/>
                <a:ea typeface="+mn-ea"/>
                <a:cs typeface="+mn-cs"/>
              </a:rPr>
              <a:t>earning Objective: Compute effect sizes for each main effect and the interaction, and describe each as small, medium, or large</a:t>
            </a:r>
          </a:p>
          <a:p>
            <a:endParaRPr lang="en-US"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56</a:t>
            </a:fld>
            <a:endParaRPr lang="en-US"/>
          </a:p>
        </p:txBody>
      </p:sp>
    </p:spTree>
    <p:extLst>
      <p:ext uri="{BB962C8B-B14F-4D97-AF65-F5344CB8AC3E}">
        <p14:creationId xmlns:p14="http://schemas.microsoft.com/office/powerpoint/2010/main" val="22481593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a:t>
            </a:r>
            <a:r>
              <a:rPr lang="en-US" sz="1200" kern="1200" dirty="0" smtClean="0">
                <a:solidFill>
                  <a:schemeClr val="tx1"/>
                </a:solidFill>
                <a:latin typeface="+mn-lt"/>
                <a:ea typeface="+mn-ea"/>
                <a:cs typeface="+mn-cs"/>
              </a:rPr>
              <a:t>earning Objective: Compute effect sizes for each main effect and the interaction, and describe each as small, medium, or large</a:t>
            </a:r>
          </a:p>
          <a:p>
            <a:endParaRPr lang="en-US"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57</a:t>
            </a:fld>
            <a:endParaRPr lang="en-US"/>
          </a:p>
        </p:txBody>
      </p:sp>
    </p:spTree>
    <p:extLst>
      <p:ext uri="{BB962C8B-B14F-4D97-AF65-F5344CB8AC3E}">
        <p14:creationId xmlns:p14="http://schemas.microsoft.com/office/powerpoint/2010/main" val="22481593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t/>
            </a:r>
            <a:br>
              <a:rPr lang="en-US" i="0"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58</a:t>
            </a:fld>
            <a:endParaRPr lang="en-US"/>
          </a:p>
        </p:txBody>
      </p:sp>
    </p:spTree>
    <p:extLst>
      <p:ext uri="{BB962C8B-B14F-4D97-AF65-F5344CB8AC3E}">
        <p14:creationId xmlns:p14="http://schemas.microsoft.com/office/powerpoint/2010/main" val="10669349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t/>
            </a:r>
            <a:br>
              <a:rPr lang="en-US" i="0"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59</a:t>
            </a:fld>
            <a:endParaRPr lang="en-US"/>
          </a:p>
        </p:txBody>
      </p:sp>
    </p:spTree>
    <p:extLst>
      <p:ext uri="{BB962C8B-B14F-4D97-AF65-F5344CB8AC3E}">
        <p14:creationId xmlns:p14="http://schemas.microsoft.com/office/powerpoint/2010/main" val="106693495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t/>
            </a:r>
            <a:br>
              <a:rPr lang="en-US" i="0"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60</a:t>
            </a:fld>
            <a:endParaRPr lang="en-US"/>
          </a:p>
        </p:txBody>
      </p:sp>
    </p:spTree>
    <p:extLst>
      <p:ext uri="{BB962C8B-B14F-4D97-AF65-F5344CB8AC3E}">
        <p14:creationId xmlns:p14="http://schemas.microsoft.com/office/powerpoint/2010/main" val="1066934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Explain when to use a two-factor analysis of variance (ANOVA)</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7</a:t>
            </a:fld>
            <a:endParaRPr lang="en-US"/>
          </a:p>
        </p:txBody>
      </p:sp>
    </p:spTree>
    <p:extLst>
      <p:ext uri="{BB962C8B-B14F-4D97-AF65-F5344CB8AC3E}">
        <p14:creationId xmlns:p14="http://schemas.microsoft.com/office/powerpoint/2010/main" val="141103798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t/>
            </a:r>
            <a:br>
              <a:rPr lang="en-US" i="0"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61</a:t>
            </a:fld>
            <a:endParaRPr lang="en-US"/>
          </a:p>
        </p:txBody>
      </p:sp>
    </p:spTree>
    <p:extLst>
      <p:ext uri="{BB962C8B-B14F-4D97-AF65-F5344CB8AC3E}">
        <p14:creationId xmlns:p14="http://schemas.microsoft.com/office/powerpoint/2010/main" val="106693495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62</a:t>
            </a:fld>
            <a:endParaRPr lang="en-US"/>
          </a:p>
        </p:txBody>
      </p:sp>
    </p:spTree>
    <p:extLst>
      <p:ext uri="{BB962C8B-B14F-4D97-AF65-F5344CB8AC3E}">
        <p14:creationId xmlns:p14="http://schemas.microsoft.com/office/powerpoint/2010/main" val="274330934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Use SPSS to perform a two-factor ANOVA and create a graph of the main effects and interaction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63</a:t>
            </a:fld>
            <a:endParaRPr lang="en-US"/>
          </a:p>
        </p:txBody>
      </p:sp>
    </p:spTree>
    <p:extLst>
      <p:ext uri="{BB962C8B-B14F-4D97-AF65-F5344CB8AC3E}">
        <p14:creationId xmlns:p14="http://schemas.microsoft.com/office/powerpoint/2010/main" val="382879971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Use SPSS to perform a two-factor ANOVA and create a graph of the main effects and interaction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64</a:t>
            </a:fld>
            <a:endParaRPr lang="en-US"/>
          </a:p>
        </p:txBody>
      </p:sp>
    </p:spTree>
    <p:extLst>
      <p:ext uri="{BB962C8B-B14F-4D97-AF65-F5344CB8AC3E}">
        <p14:creationId xmlns:p14="http://schemas.microsoft.com/office/powerpoint/2010/main" val="252846646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Use SPSS to perform a two-factor ANOVA and create a graph of the main effects and interaction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65</a:t>
            </a:fld>
            <a:endParaRPr lang="en-US"/>
          </a:p>
        </p:txBody>
      </p:sp>
    </p:spTree>
    <p:extLst>
      <p:ext uri="{BB962C8B-B14F-4D97-AF65-F5344CB8AC3E}">
        <p14:creationId xmlns:p14="http://schemas.microsoft.com/office/powerpoint/2010/main" val="11237406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Use SPSS to perform a two-factor ANOVA and create a graph of the main effects and interaction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66</a:t>
            </a:fld>
            <a:endParaRPr lang="en-US"/>
          </a:p>
        </p:txBody>
      </p:sp>
    </p:spTree>
    <p:extLst>
      <p:ext uri="{BB962C8B-B14F-4D97-AF65-F5344CB8AC3E}">
        <p14:creationId xmlns:p14="http://schemas.microsoft.com/office/powerpoint/2010/main" val="38984901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67</a:t>
            </a:fld>
            <a:endParaRPr lang="en-US"/>
          </a:p>
        </p:txBody>
      </p:sp>
    </p:spTree>
    <p:extLst>
      <p:ext uri="{BB962C8B-B14F-4D97-AF65-F5344CB8AC3E}">
        <p14:creationId xmlns:p14="http://schemas.microsoft.com/office/powerpoint/2010/main" val="116743234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dirty="0" smtClean="0"/>
              <a:t>p. 459</a:t>
            </a:r>
            <a:br>
              <a:rPr lang="en-US" sz="1100" dirty="0" smtClean="0"/>
            </a:br>
            <a:r>
              <a:rPr lang="en-US" sz="1100" dirty="0" smtClean="0"/>
              <a:t/>
            </a:r>
            <a:br>
              <a:rPr lang="en-US" sz="1100" dirty="0" smtClean="0"/>
            </a:br>
            <a:r>
              <a:rPr lang="en-US" sz="1100" dirty="0" smtClean="0"/>
              <a:t>“</a:t>
            </a:r>
            <a:r>
              <a:rPr lang="en-US" sz="2400" dirty="0" smtClean="0"/>
              <a:t>We did not include the confidence interval output for this analysis below. The confidence intervals are interpreted just like those in previous chapters.</a:t>
            </a:r>
            <a:r>
              <a:rPr lang="en-US" sz="1100" dirty="0" smtClean="0"/>
              <a:t>”</a:t>
            </a:r>
          </a:p>
        </p:txBody>
      </p:sp>
      <p:sp>
        <p:nvSpPr>
          <p:cNvPr id="4" name="Slide Number Placeholder 3"/>
          <p:cNvSpPr>
            <a:spLocks noGrp="1"/>
          </p:cNvSpPr>
          <p:nvPr>
            <p:ph type="sldNum" sz="quarter" idx="10"/>
          </p:nvPr>
        </p:nvSpPr>
        <p:spPr/>
        <p:txBody>
          <a:bodyPr/>
          <a:lstStyle/>
          <a:p>
            <a:fld id="{4A99FBB7-4B6C-4B5C-AB82-AA7608E49EDC}" type="slidenum">
              <a:rPr lang="en-US" smtClean="0"/>
              <a:pPr/>
              <a:t>68</a:t>
            </a:fld>
            <a:endParaRPr lang="en-US"/>
          </a:p>
        </p:txBody>
      </p:sp>
    </p:spTree>
    <p:extLst>
      <p:ext uri="{BB962C8B-B14F-4D97-AF65-F5344CB8AC3E}">
        <p14:creationId xmlns:p14="http://schemas.microsoft.com/office/powerpoint/2010/main" val="298301681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Use SPSS to compute simple effect analyses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10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69</a:t>
            </a:fld>
            <a:endParaRPr lang="en-US"/>
          </a:p>
        </p:txBody>
      </p:sp>
    </p:spTree>
    <p:extLst>
      <p:ext uri="{BB962C8B-B14F-4D97-AF65-F5344CB8AC3E}">
        <p14:creationId xmlns:p14="http://schemas.microsoft.com/office/powerpoint/2010/main" val="191537116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Use SPSS to compute simple effect analyses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10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70</a:t>
            </a:fld>
            <a:endParaRPr lang="en-US"/>
          </a:p>
        </p:txBody>
      </p:sp>
    </p:spTree>
    <p:extLst>
      <p:ext uri="{BB962C8B-B14F-4D97-AF65-F5344CB8AC3E}">
        <p14:creationId xmlns:p14="http://schemas.microsoft.com/office/powerpoint/2010/main" val="1355078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Learning Objective: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Explain when to use a two-factor analysis of variance (ANOVA)</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8</a:t>
            </a:fld>
            <a:endParaRPr lang="en-US"/>
          </a:p>
        </p:txBody>
      </p:sp>
    </p:spTree>
    <p:extLst>
      <p:ext uri="{BB962C8B-B14F-4D97-AF65-F5344CB8AC3E}">
        <p14:creationId xmlns:p14="http://schemas.microsoft.com/office/powerpoint/2010/main" val="338976951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Use SPSS to compute simple effect analyses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10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71</a:t>
            </a:fld>
            <a:endParaRPr lang="en-US"/>
          </a:p>
        </p:txBody>
      </p:sp>
    </p:spTree>
    <p:extLst>
      <p:ext uri="{BB962C8B-B14F-4D97-AF65-F5344CB8AC3E}">
        <p14:creationId xmlns:p14="http://schemas.microsoft.com/office/powerpoint/2010/main" val="232463713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Use SPSS to compute simple effect analyses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100" dirty="0" smtClean="0"/>
          </a:p>
        </p:txBody>
      </p:sp>
      <p:sp>
        <p:nvSpPr>
          <p:cNvPr id="4" name="Slide Number Placeholder 3"/>
          <p:cNvSpPr>
            <a:spLocks noGrp="1"/>
          </p:cNvSpPr>
          <p:nvPr>
            <p:ph type="sldNum" sz="quarter" idx="10"/>
          </p:nvPr>
        </p:nvSpPr>
        <p:spPr/>
        <p:txBody>
          <a:bodyPr/>
          <a:lstStyle/>
          <a:p>
            <a:fld id="{4A99FBB7-4B6C-4B5C-AB82-AA7608E49EDC}" type="slidenum">
              <a:rPr lang="en-US" smtClean="0"/>
              <a:pPr/>
              <a:t>72</a:t>
            </a:fld>
            <a:endParaRPr lang="en-US"/>
          </a:p>
        </p:txBody>
      </p:sp>
    </p:spTree>
    <p:extLst>
      <p:ext uri="{BB962C8B-B14F-4D97-AF65-F5344CB8AC3E}">
        <p14:creationId xmlns:p14="http://schemas.microsoft.com/office/powerpoint/2010/main" val="230229945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Learning Objective: Use SPSS to compute simple effect analyses</a:t>
            </a:r>
          </a:p>
          <a:p>
            <a:endParaRPr lang="en-US" sz="1100" dirty="0" smtClean="0"/>
          </a:p>
          <a:p>
            <a:r>
              <a:rPr lang="en-US" sz="1100" dirty="0" smtClean="0"/>
              <a:t>p. 459</a:t>
            </a:r>
          </a:p>
          <a:p>
            <a:endParaRPr lang="en-US" sz="1100" dirty="0" smtClean="0"/>
          </a:p>
          <a:p>
            <a:r>
              <a:rPr lang="en-US" sz="1100" dirty="0" smtClean="0"/>
              <a:t>“</a:t>
            </a:r>
            <a:r>
              <a:rPr lang="en-US" sz="1200" kern="1200" baseline="0" dirty="0" smtClean="0">
                <a:solidFill>
                  <a:schemeClr val="tx1"/>
                </a:solidFill>
                <a:latin typeface="+mn-lt"/>
                <a:ea typeface="+mn-ea"/>
                <a:cs typeface="+mn-cs"/>
              </a:rPr>
              <a:t>After you run the analysis, much of the output will look like the output you obtained when doing the ANOVA. However, there is a new table that provides information about the simple effects. This table is titled “</a:t>
            </a:r>
            <a:r>
              <a:rPr lang="en-US" sz="1200" kern="1200" baseline="0" dirty="0" err="1" smtClean="0">
                <a:solidFill>
                  <a:schemeClr val="tx1"/>
                </a:solidFill>
                <a:latin typeface="+mn-lt"/>
                <a:ea typeface="+mn-ea"/>
                <a:cs typeface="+mn-cs"/>
              </a:rPr>
              <a:t>Pairwise</a:t>
            </a:r>
            <a:r>
              <a:rPr lang="en-US" sz="1200" kern="1200" baseline="0" dirty="0" smtClean="0">
                <a:solidFill>
                  <a:schemeClr val="tx1"/>
                </a:solidFill>
                <a:latin typeface="+mn-lt"/>
                <a:ea typeface="+mn-ea"/>
                <a:cs typeface="+mn-cs"/>
              </a:rPr>
              <a:t> comparisons” and is described at the end of the SPSS output.</a:t>
            </a:r>
            <a:r>
              <a:rPr lang="en-US" sz="1800" dirty="0" smtClean="0"/>
              <a:t>”</a:t>
            </a:r>
          </a:p>
        </p:txBody>
      </p:sp>
      <p:sp>
        <p:nvSpPr>
          <p:cNvPr id="4" name="Slide Number Placeholder 3"/>
          <p:cNvSpPr>
            <a:spLocks noGrp="1"/>
          </p:cNvSpPr>
          <p:nvPr>
            <p:ph type="sldNum" sz="quarter" idx="10"/>
          </p:nvPr>
        </p:nvSpPr>
        <p:spPr/>
        <p:txBody>
          <a:bodyPr/>
          <a:lstStyle/>
          <a:p>
            <a:fld id="{4A99FBB7-4B6C-4B5C-AB82-AA7608E49EDC}" type="slidenum">
              <a:rPr lang="en-US" smtClean="0"/>
              <a:pPr/>
              <a:t>73</a:t>
            </a:fld>
            <a:endParaRPr lang="en-US"/>
          </a:p>
        </p:txBody>
      </p:sp>
    </p:spTree>
    <p:extLst>
      <p:ext uri="{BB962C8B-B14F-4D97-AF65-F5344CB8AC3E}">
        <p14:creationId xmlns:p14="http://schemas.microsoft.com/office/powerpoint/2010/main" val="30105547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 460, no table or</a:t>
            </a:r>
            <a:r>
              <a:rPr lang="en-US" baseline="0" dirty="0" smtClean="0"/>
              <a:t> </a:t>
            </a:r>
            <a:r>
              <a:rPr lang="en-US" dirty="0" smtClean="0"/>
              <a:t>figure number</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74</a:t>
            </a:fld>
            <a:endParaRPr lang="en-US"/>
          </a:p>
        </p:txBody>
      </p:sp>
    </p:spTree>
    <p:extLst>
      <p:ext uri="{BB962C8B-B14F-4D97-AF65-F5344CB8AC3E}">
        <p14:creationId xmlns:p14="http://schemas.microsoft.com/office/powerpoint/2010/main" val="360135497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 461.</a:t>
            </a:r>
            <a:r>
              <a:rPr lang="en-US" baseline="0" dirty="0" smtClean="0"/>
              <a:t> no table or figure number</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75</a:t>
            </a:fld>
            <a:endParaRPr lang="en-US"/>
          </a:p>
        </p:txBody>
      </p:sp>
    </p:spTree>
    <p:extLst>
      <p:ext uri="{BB962C8B-B14F-4D97-AF65-F5344CB8AC3E}">
        <p14:creationId xmlns:p14="http://schemas.microsoft.com/office/powerpoint/2010/main" val="406730926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 462, no table or figure number</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76</a:t>
            </a:fld>
            <a:endParaRPr lang="en-US"/>
          </a:p>
        </p:txBody>
      </p:sp>
    </p:spTree>
    <p:extLst>
      <p:ext uri="{BB962C8B-B14F-4D97-AF65-F5344CB8AC3E}">
        <p14:creationId xmlns:p14="http://schemas.microsoft.com/office/powerpoint/2010/main" val="268818117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 463, no table number </a:t>
            </a:r>
            <a:r>
              <a:rPr lang="en-US" smtClean="0"/>
              <a:t>for text</a:t>
            </a:r>
            <a:endParaRPr lang="en-US"/>
          </a:p>
        </p:txBody>
      </p:sp>
      <p:sp>
        <p:nvSpPr>
          <p:cNvPr id="4" name="Slide Number Placeholder 3"/>
          <p:cNvSpPr>
            <a:spLocks noGrp="1"/>
          </p:cNvSpPr>
          <p:nvPr>
            <p:ph type="sldNum" sz="quarter" idx="10"/>
          </p:nvPr>
        </p:nvSpPr>
        <p:spPr/>
        <p:txBody>
          <a:bodyPr/>
          <a:lstStyle/>
          <a:p>
            <a:fld id="{4A99FBB7-4B6C-4B5C-AB82-AA7608E49EDC}" type="slidenum">
              <a:rPr lang="en-US" smtClean="0"/>
              <a:pPr/>
              <a:t>77</a:t>
            </a:fld>
            <a:endParaRPr lang="en-US"/>
          </a:p>
        </p:txBody>
      </p:sp>
    </p:spTree>
    <p:extLst>
      <p:ext uri="{BB962C8B-B14F-4D97-AF65-F5344CB8AC3E}">
        <p14:creationId xmlns:p14="http://schemas.microsoft.com/office/powerpoint/2010/main" val="344142077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 463, no table number for text</a:t>
            </a:r>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78</a:t>
            </a:fld>
            <a:endParaRPr lang="en-US"/>
          </a:p>
        </p:txBody>
      </p:sp>
    </p:spTree>
    <p:extLst>
      <p:ext uri="{BB962C8B-B14F-4D97-AF65-F5344CB8AC3E}">
        <p14:creationId xmlns:p14="http://schemas.microsoft.com/office/powerpoint/2010/main" val="57894475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79</a:t>
            </a:fld>
            <a:endParaRPr lang="en-US"/>
          </a:p>
        </p:txBody>
      </p:sp>
    </p:spTree>
    <p:extLst>
      <p:ext uri="{BB962C8B-B14F-4D97-AF65-F5344CB8AC3E}">
        <p14:creationId xmlns:p14="http://schemas.microsoft.com/office/powerpoint/2010/main" val="323593806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80</a:t>
            </a:fld>
            <a:endParaRPr lang="en-US"/>
          </a:p>
        </p:txBody>
      </p:sp>
    </p:spTree>
    <p:extLst>
      <p:ext uri="{BB962C8B-B14F-4D97-AF65-F5344CB8AC3E}">
        <p14:creationId xmlns:p14="http://schemas.microsoft.com/office/powerpoint/2010/main" val="3235938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Explain when to use a two-factor analysis of variance (ANOVA)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A99FBB7-4B6C-4B5C-AB82-AA7608E49EDC}" type="slidenum">
              <a:rPr lang="en-US" smtClean="0"/>
              <a:pPr/>
              <a:t>9</a:t>
            </a:fld>
            <a:endParaRPr lang="en-US"/>
          </a:p>
        </p:txBody>
      </p:sp>
    </p:spTree>
    <p:extLst>
      <p:ext uri="{BB962C8B-B14F-4D97-AF65-F5344CB8AC3E}">
        <p14:creationId xmlns:p14="http://schemas.microsoft.com/office/powerpoint/2010/main" val="38548638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81</a:t>
            </a:fld>
            <a:endParaRPr lang="en-US"/>
          </a:p>
        </p:txBody>
      </p:sp>
    </p:spTree>
    <p:extLst>
      <p:ext uri="{BB962C8B-B14F-4D97-AF65-F5344CB8AC3E}">
        <p14:creationId xmlns:p14="http://schemas.microsoft.com/office/powerpoint/2010/main" val="323593806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82</a:t>
            </a:fld>
            <a:endParaRPr lang="en-US"/>
          </a:p>
        </p:txBody>
      </p:sp>
    </p:spTree>
    <p:extLst>
      <p:ext uri="{BB962C8B-B14F-4D97-AF65-F5344CB8AC3E}">
        <p14:creationId xmlns:p14="http://schemas.microsoft.com/office/powerpoint/2010/main" val="3235938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mn-lt"/>
                <a:ea typeface="+mn-ea"/>
                <a:cs typeface="+mn-cs"/>
              </a:rPr>
              <a:t>Learning Objective: Describe the three </a:t>
            </a:r>
            <a:r>
              <a:rPr lang="en-US" sz="1200" i="1" kern="1200" dirty="0" smtClean="0">
                <a:solidFill>
                  <a:schemeClr val="tx1"/>
                </a:solidFill>
                <a:effectLst/>
                <a:latin typeface="+mn-lt"/>
                <a:ea typeface="+mn-ea"/>
                <a:cs typeface="+mn-cs"/>
              </a:rPr>
              <a:t>F </a:t>
            </a:r>
            <a:r>
              <a:rPr lang="en-US" sz="1200" kern="1200" dirty="0" smtClean="0">
                <a:solidFill>
                  <a:schemeClr val="tx1"/>
                </a:solidFill>
                <a:effectLst/>
                <a:latin typeface="+mn-lt"/>
                <a:ea typeface="+mn-ea"/>
                <a:cs typeface="+mn-cs"/>
              </a:rPr>
              <a:t>ratios generated by a two-factor ANOVA</a:t>
            </a:r>
          </a:p>
          <a:p>
            <a:endParaRPr lang="en-US" dirty="0"/>
          </a:p>
        </p:txBody>
      </p:sp>
      <p:sp>
        <p:nvSpPr>
          <p:cNvPr id="4" name="Slide Number Placeholder 3"/>
          <p:cNvSpPr>
            <a:spLocks noGrp="1"/>
          </p:cNvSpPr>
          <p:nvPr>
            <p:ph type="sldNum" sz="quarter" idx="10"/>
          </p:nvPr>
        </p:nvSpPr>
        <p:spPr/>
        <p:txBody>
          <a:bodyPr/>
          <a:lstStyle/>
          <a:p>
            <a:fld id="{4A99FBB7-4B6C-4B5C-AB82-AA7608E49EDC}" type="slidenum">
              <a:rPr lang="en-US" smtClean="0"/>
              <a:pPr/>
              <a:t>10</a:t>
            </a:fld>
            <a:endParaRPr lang="en-US"/>
          </a:p>
        </p:txBody>
      </p:sp>
    </p:spTree>
    <p:extLst>
      <p:ext uri="{BB962C8B-B14F-4D97-AF65-F5344CB8AC3E}">
        <p14:creationId xmlns:p14="http://schemas.microsoft.com/office/powerpoint/2010/main" val="759036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2999" y="2133600"/>
            <a:ext cx="7318829" cy="1466850"/>
          </a:xfrm>
        </p:spPr>
        <p:txBody>
          <a:bodyPr/>
          <a:lstStyle>
            <a:lvl1pPr>
              <a:defRPr>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645024" y="3886200"/>
            <a:ext cx="5898776" cy="1752600"/>
          </a:xfrm>
        </p:spPr>
        <p:txBody>
          <a:bodyPr/>
          <a:lstStyle>
            <a:lvl1pPr marL="0" indent="0" algn="ctr">
              <a:buNone/>
              <a:defRPr>
                <a:solidFill>
                  <a:srgbClr val="1F497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8"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21570313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2514600" cy="83820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962400" y="381000"/>
            <a:ext cx="4800600" cy="5745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3400" y="1676400"/>
            <a:ext cx="2514600" cy="3383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9"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266091434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8800" y="5334000"/>
            <a:ext cx="7543800" cy="457200"/>
          </a:xfrm>
        </p:spPr>
        <p:txBody>
          <a:bodyPr anchor="b"/>
          <a:lstStyle>
            <a:lvl1pPr algn="ctr">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558800" y="152400"/>
            <a:ext cx="7543800" cy="5181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8"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9"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29260337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8"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178157616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763000" cy="1143000"/>
          </a:xfrm>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47800"/>
            <a:ext cx="8229600" cy="4648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8"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15946507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3176587"/>
            <a:ext cx="6970713" cy="1362075"/>
          </a:xfrm>
        </p:spPr>
        <p:txBody>
          <a:bodyPr anchor="t"/>
          <a:lstStyle>
            <a:lvl1pPr algn="ctr">
              <a:defRPr sz="4000" b="1" cap="none">
                <a:solidFill>
                  <a:srgbClr val="1F497D"/>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14400" y="1676400"/>
            <a:ext cx="6970713" cy="1500187"/>
          </a:xfrm>
        </p:spPr>
        <p:txBody>
          <a:bodyPr anchor="b"/>
          <a:lstStyle>
            <a:lvl1pPr marL="0" indent="0" algn="ctr">
              <a:buNone/>
              <a:defRPr sz="2000">
                <a:solidFill>
                  <a:srgbClr val="F47B4E"/>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7"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8"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135324253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533400" y="1600200"/>
            <a:ext cx="3810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965700" y="1600200"/>
            <a:ext cx="3721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9"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351785083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85800" y="1535113"/>
            <a:ext cx="3733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85800" y="2174875"/>
            <a:ext cx="3733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5029200" y="1535113"/>
            <a:ext cx="3657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0"/>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11" name="Slide Number Placeholder 5"/>
          <p:cNvSpPr>
            <a:spLocks noGrp="1"/>
          </p:cNvSpPr>
          <p:nvPr>
            <p:ph type="sldNum" sz="quarter" idx="11"/>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336063108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6"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7"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232559650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6"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60977665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without Footer">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23308140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430963"/>
            <a:ext cx="9144000" cy="427037"/>
          </a:xfrm>
          <a:prstGeom prst="rect">
            <a:avLst/>
          </a:prstGeom>
          <a:solidFill>
            <a:srgbClr val="F47B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userDrawn="1"/>
        </p:nvSpPr>
        <p:spPr>
          <a:xfrm>
            <a:off x="0" y="0"/>
            <a:ext cx="9144000" cy="1295400"/>
          </a:xfrm>
          <a:prstGeom prst="rect">
            <a:avLst/>
          </a:prstGeom>
          <a:solidFill>
            <a:srgbClr val="F47B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Placeholder 1"/>
          <p:cNvSpPr>
            <a:spLocks noGrp="1"/>
          </p:cNvSpPr>
          <p:nvPr>
            <p:ph type="title"/>
          </p:nvPr>
        </p:nvSpPr>
        <p:spPr>
          <a:xfrm>
            <a:off x="76200" y="114300"/>
            <a:ext cx="8991600" cy="10668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33400" y="1600200"/>
            <a:ext cx="81534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914400" y="6465207"/>
            <a:ext cx="7162800" cy="365125"/>
          </a:xfrm>
          <a:prstGeom prst="rect">
            <a:avLst/>
          </a:prstGeom>
        </p:spPr>
        <p:txBody>
          <a:bodyPr vert="horz" lIns="91440" tIns="45720" rIns="91440" bIns="45720" rtlCol="0" anchor="ctr"/>
          <a:lstStyle>
            <a:lvl1pPr algn="ctr">
              <a:defRPr sz="1200">
                <a:solidFill>
                  <a:schemeClr val="bg1"/>
                </a:solidFill>
              </a:defRPr>
            </a:lvl1pPr>
          </a:lstStyle>
          <a:p>
            <a:r>
              <a:rPr lang="en-IN" dirty="0" smtClean="0"/>
              <a:t>Carlson and </a:t>
            </a:r>
            <a:r>
              <a:rPr lang="en-IN" dirty="0" err="1" smtClean="0"/>
              <a:t>Winquist</a:t>
            </a:r>
            <a:r>
              <a:rPr lang="en-IN" dirty="0" smtClean="0"/>
              <a:t>, An Introduction to Statistics: An Active Learning Approach, 4e, SAGE Publishing, 2018. </a:t>
            </a:r>
            <a:endParaRPr lang="en-US" dirty="0"/>
          </a:p>
        </p:txBody>
      </p:sp>
      <p:sp>
        <p:nvSpPr>
          <p:cNvPr id="6" name="Slide Number Placeholder 5"/>
          <p:cNvSpPr>
            <a:spLocks noGrp="1"/>
          </p:cNvSpPr>
          <p:nvPr>
            <p:ph type="sldNum" sz="quarter" idx="4"/>
          </p:nvPr>
        </p:nvSpPr>
        <p:spPr>
          <a:xfrm>
            <a:off x="8458200" y="6461918"/>
            <a:ext cx="609600" cy="365125"/>
          </a:xfrm>
          <a:prstGeom prst="rect">
            <a:avLst/>
          </a:prstGeom>
        </p:spPr>
        <p:txBody>
          <a:bodyPr vert="horz" lIns="91440" tIns="45720" rIns="91440" bIns="45720" rtlCol="0" anchor="ctr"/>
          <a:lstStyle>
            <a:lvl1pPr algn="r">
              <a:defRPr sz="1200" b="1">
                <a:solidFill>
                  <a:schemeClr val="bg1"/>
                </a:solidFill>
              </a:defRPr>
            </a:lvl1pPr>
          </a:lstStyle>
          <a:p>
            <a:fld id="{57791E2C-D482-4158-8F4A-4C0B35475140}" type="slidenum">
              <a:rPr lang="en-US" smtClean="0"/>
              <a:pPr/>
              <a:t>‹#›</a:t>
            </a:fld>
            <a:endParaRPr lang="en-US" dirty="0"/>
          </a:p>
        </p:txBody>
      </p:sp>
    </p:spTree>
    <p:extLst>
      <p:ext uri="{BB962C8B-B14F-4D97-AF65-F5344CB8AC3E}">
        <p14:creationId xmlns:p14="http://schemas.microsoft.com/office/powerpoint/2010/main" val="22741896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8.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64.xml"/><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3.xml"/><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4.xml"/><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5.xml"/><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0" y="6465888"/>
            <a:ext cx="7162800" cy="365125"/>
          </a:xfrm>
        </p:spPr>
        <p:txBody>
          <a:bodyPr/>
          <a:lstStyle/>
          <a:p>
            <a:r>
              <a:rPr lang="en-IN" smtClean="0"/>
              <a:t>Carlson and Winquist, An Introduction to Statistics: An Active Learning Approach, 4e, SAGE Publishing, 2018. </a:t>
            </a:r>
            <a:endParaRPr lang="en-US" dirty="0"/>
          </a:p>
        </p:txBody>
      </p:sp>
      <p:sp>
        <p:nvSpPr>
          <p:cNvPr id="5" name="Slide Number Placeholder 4"/>
          <p:cNvSpPr>
            <a:spLocks noGrp="1"/>
          </p:cNvSpPr>
          <p:nvPr>
            <p:ph type="sldNum" sz="quarter" idx="4294967295"/>
          </p:nvPr>
        </p:nvSpPr>
        <p:spPr>
          <a:xfrm>
            <a:off x="8534400" y="6461125"/>
            <a:ext cx="609600" cy="365125"/>
          </a:xfrm>
        </p:spPr>
        <p:txBody>
          <a:bodyPr/>
          <a:lstStyle/>
          <a:p>
            <a:fld id="{57791E2C-D482-4158-8F4A-4C0B35475140}" type="slidenum">
              <a:rPr lang="en-US" smtClean="0"/>
              <a:pPr/>
              <a:t>1</a:t>
            </a:fld>
            <a:endParaRPr lang="en-US" dirty="0"/>
          </a:p>
        </p:txBody>
      </p:sp>
    </p:spTree>
    <p:extLst>
      <p:ext uri="{BB962C8B-B14F-4D97-AF65-F5344CB8AC3E}">
        <p14:creationId xmlns:p14="http://schemas.microsoft.com/office/powerpoint/2010/main" val="4255914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Logic of the Two-Way ANOVA</a:t>
            </a:r>
            <a:endParaRPr lang="en-US" dirty="0"/>
          </a:p>
        </p:txBody>
      </p:sp>
      <p:sp>
        <p:nvSpPr>
          <p:cNvPr id="7" name="Content Placeholder 6"/>
          <p:cNvSpPr>
            <a:spLocks noGrp="1"/>
          </p:cNvSpPr>
          <p:nvPr>
            <p:ph idx="1"/>
          </p:nvPr>
        </p:nvSpPr>
        <p:spPr/>
        <p:txBody>
          <a:bodyPr/>
          <a:lstStyle/>
          <a:p>
            <a:r>
              <a:rPr lang="en-US" smtClean="0"/>
              <a:t>Two-way ANOVAs produce three different significance tests, each with its own null hypothesis.</a:t>
            </a:r>
          </a:p>
          <a:p>
            <a:pPr lvl="1"/>
            <a:r>
              <a:rPr lang="en-US" smtClean="0"/>
              <a:t>The main effect of Factor A.</a:t>
            </a:r>
          </a:p>
          <a:p>
            <a:pPr lvl="1"/>
            <a:r>
              <a:rPr lang="en-US" smtClean="0"/>
              <a:t>The main effect of Factor B.</a:t>
            </a:r>
          </a:p>
          <a:p>
            <a:pPr lvl="1"/>
            <a:r>
              <a:rPr lang="en-US" smtClean="0"/>
              <a:t>The interaction effect of Factor A and Factor B</a:t>
            </a:r>
          </a:p>
          <a:p>
            <a:pPr lvl="2"/>
            <a:r>
              <a:rPr lang="en-US" smtClean="0"/>
              <a:t>considered the most important of the three tests</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10</a:t>
            </a:fld>
            <a:endParaRPr lang="en-US"/>
          </a:p>
        </p:txBody>
      </p:sp>
    </p:spTree>
    <p:extLst>
      <p:ext uri="{BB962C8B-B14F-4D97-AF65-F5344CB8AC3E}">
        <p14:creationId xmlns:p14="http://schemas.microsoft.com/office/powerpoint/2010/main" val="28293510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Logic of the Two-Way ANOVA</a:t>
            </a:r>
            <a:endParaRPr lang="en-US" dirty="0"/>
          </a:p>
        </p:txBody>
      </p:sp>
      <p:sp>
        <p:nvSpPr>
          <p:cNvPr id="7" name="Content Placeholder 6"/>
          <p:cNvSpPr>
            <a:spLocks noGrp="1"/>
          </p:cNvSpPr>
          <p:nvPr>
            <p:ph idx="1"/>
          </p:nvPr>
        </p:nvSpPr>
        <p:spPr/>
        <p:txBody>
          <a:bodyPr/>
          <a:lstStyle/>
          <a:p>
            <a:r>
              <a:rPr lang="en-US" dirty="0" smtClean="0"/>
              <a:t>A test of a main effect compares the cell means to determine whether they are significantly different from each other.</a:t>
            </a:r>
          </a:p>
          <a:p>
            <a:r>
              <a:rPr lang="en-US" dirty="0" smtClean="0"/>
              <a:t>A test of an interaction compares the simple effects to determine whether they are significantly different from each other.</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11</a:t>
            </a:fld>
            <a:endParaRPr lang="en-US"/>
          </a:p>
        </p:txBody>
      </p:sp>
    </p:spTree>
    <p:extLst>
      <p:ext uri="{BB962C8B-B14F-4D97-AF65-F5344CB8AC3E}">
        <p14:creationId xmlns:p14="http://schemas.microsoft.com/office/powerpoint/2010/main" val="33276848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mtClean="0"/>
              <a:t>Table 12.2: 2 × 2 ANOVA With Cell Means and Marginal Means</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1026152" y="2055570"/>
            <a:ext cx="7309701" cy="2896212"/>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12</a:t>
            </a:fld>
            <a:endParaRPr lang="en-US"/>
          </a:p>
        </p:txBody>
      </p:sp>
    </p:spTree>
    <p:extLst>
      <p:ext uri="{BB962C8B-B14F-4D97-AF65-F5344CB8AC3E}">
        <p14:creationId xmlns:p14="http://schemas.microsoft.com/office/powerpoint/2010/main" val="1310104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Table 12.3: 2 × 2 Simple Effects for 2 × 2 ANOVA</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910119" y="2277284"/>
            <a:ext cx="7171362" cy="2458880"/>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13</a:t>
            </a:fld>
            <a:endParaRPr lang="en-US"/>
          </a:p>
        </p:txBody>
      </p:sp>
    </p:spTree>
    <p:extLst>
      <p:ext uri="{BB962C8B-B14F-4D97-AF65-F5344CB8AC3E}">
        <p14:creationId xmlns:p14="http://schemas.microsoft.com/office/powerpoint/2010/main" val="36383011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Two-Way ANOVA</a:t>
            </a:r>
          </a:p>
        </p:txBody>
      </p:sp>
      <p:sp>
        <p:nvSpPr>
          <p:cNvPr id="10" name="Text Placeholder 9"/>
          <p:cNvSpPr>
            <a:spLocks noGrp="1"/>
          </p:cNvSpPr>
          <p:nvPr>
            <p:ph type="body" idx="1"/>
          </p:nvPr>
        </p:nvSpPr>
        <p:spPr/>
        <p:txBody>
          <a:bodyPr/>
          <a:lstStyle/>
          <a:p>
            <a:endParaRPr lang="en-US"/>
          </a:p>
        </p:txBody>
      </p:sp>
      <p:sp>
        <p:nvSpPr>
          <p:cNvPr id="6" name="Footer Placeholder 5"/>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7" name="Slide Number Placeholder 6"/>
          <p:cNvSpPr>
            <a:spLocks noGrp="1"/>
          </p:cNvSpPr>
          <p:nvPr>
            <p:ph type="sldNum" sz="quarter" idx="4"/>
          </p:nvPr>
        </p:nvSpPr>
        <p:spPr/>
        <p:txBody>
          <a:bodyPr/>
          <a:lstStyle/>
          <a:p>
            <a:fld id="{57791E2C-D482-4158-8F4A-4C0B35475140}" type="slidenum">
              <a:rPr lang="en-US" smtClean="0"/>
              <a:pPr/>
              <a:t>14</a:t>
            </a:fld>
            <a:endParaRPr lang="en-US"/>
          </a:p>
        </p:txBody>
      </p:sp>
    </p:spTree>
    <p:extLst>
      <p:ext uri="{BB962C8B-B14F-4D97-AF65-F5344CB8AC3E}">
        <p14:creationId xmlns:p14="http://schemas.microsoft.com/office/powerpoint/2010/main" val="26148611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Example of a Two-Way ANOVA</a:t>
            </a:r>
            <a:endParaRPr lang="en-US" dirty="0" smtClean="0"/>
          </a:p>
        </p:txBody>
      </p:sp>
      <p:sp>
        <p:nvSpPr>
          <p:cNvPr id="7" name="Content Placeholder 6"/>
          <p:cNvSpPr>
            <a:spLocks noGrp="1"/>
          </p:cNvSpPr>
          <p:nvPr>
            <p:ph idx="1"/>
          </p:nvPr>
        </p:nvSpPr>
        <p:spPr/>
        <p:txBody>
          <a:bodyPr/>
          <a:lstStyle/>
          <a:p>
            <a:r>
              <a:rPr lang="en-US" smtClean="0"/>
              <a:t>Suppose you wanted to know the best way to study for college exams.</a:t>
            </a:r>
          </a:p>
          <a:p>
            <a:pPr lvl="1"/>
            <a:r>
              <a:rPr lang="en-US" smtClean="0"/>
              <a:t>IV1: Type of studying method and it has two levels</a:t>
            </a:r>
          </a:p>
          <a:p>
            <a:pPr lvl="2"/>
            <a:r>
              <a:rPr lang="en-US" smtClean="0"/>
              <a:t>rereading material</a:t>
            </a:r>
          </a:p>
          <a:p>
            <a:pPr lvl="2"/>
            <a:r>
              <a:rPr lang="en-US" smtClean="0"/>
              <a:t>trying to recall material</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15</a:t>
            </a:fld>
            <a:endParaRPr lang="en-US"/>
          </a:p>
        </p:txBody>
      </p:sp>
    </p:spTree>
    <p:extLst>
      <p:ext uri="{BB962C8B-B14F-4D97-AF65-F5344CB8AC3E}">
        <p14:creationId xmlns:p14="http://schemas.microsoft.com/office/powerpoint/2010/main" val="12697399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Example of a Two-Way ANOVA</a:t>
            </a:r>
            <a:endParaRPr lang="en-US" dirty="0" smtClean="0"/>
          </a:p>
        </p:txBody>
      </p:sp>
      <p:sp>
        <p:nvSpPr>
          <p:cNvPr id="7" name="Content Placeholder 6"/>
          <p:cNvSpPr>
            <a:spLocks noGrp="1"/>
          </p:cNvSpPr>
          <p:nvPr>
            <p:ph idx="1"/>
          </p:nvPr>
        </p:nvSpPr>
        <p:spPr/>
        <p:txBody>
          <a:bodyPr/>
          <a:lstStyle/>
          <a:p>
            <a:pPr lvl="1"/>
            <a:r>
              <a:rPr lang="en-US" dirty="0" smtClean="0"/>
              <a:t>IV2: Time delay and it has two levels</a:t>
            </a:r>
          </a:p>
          <a:p>
            <a:pPr lvl="2"/>
            <a:r>
              <a:rPr lang="en-US" dirty="0" smtClean="0"/>
              <a:t>5 min after studying</a:t>
            </a:r>
          </a:p>
          <a:p>
            <a:pPr lvl="2"/>
            <a:r>
              <a:rPr lang="en-US" dirty="0" smtClean="0"/>
              <a:t>2 days after studying</a:t>
            </a:r>
          </a:p>
          <a:p>
            <a:pPr lvl="1"/>
            <a:r>
              <a:rPr lang="en-US" dirty="0" smtClean="0"/>
              <a:t>DV: the number of correct answers on an exam</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16</a:t>
            </a:fld>
            <a:endParaRPr lang="en-US"/>
          </a:p>
        </p:txBody>
      </p:sp>
    </p:spTree>
    <p:extLst>
      <p:ext uri="{BB962C8B-B14F-4D97-AF65-F5344CB8AC3E}">
        <p14:creationId xmlns:p14="http://schemas.microsoft.com/office/powerpoint/2010/main" val="26635972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1: Examine the Statistical Assumptions</a:t>
            </a:r>
            <a:endParaRPr lang="en-US" dirty="0" smtClean="0"/>
          </a:p>
        </p:txBody>
      </p:sp>
      <p:sp>
        <p:nvSpPr>
          <p:cNvPr id="7" name="Content Placeholder 6"/>
          <p:cNvSpPr>
            <a:spLocks noGrp="1"/>
          </p:cNvSpPr>
          <p:nvPr>
            <p:ph idx="1"/>
          </p:nvPr>
        </p:nvSpPr>
        <p:spPr/>
        <p:txBody>
          <a:bodyPr/>
          <a:lstStyle/>
          <a:p>
            <a:r>
              <a:rPr lang="en-US" dirty="0" smtClean="0"/>
              <a:t>Data independence</a:t>
            </a:r>
          </a:p>
          <a:p>
            <a:pPr lvl="1"/>
            <a:r>
              <a:rPr lang="en-US" dirty="0" smtClean="0"/>
              <a:t>The responses within each condition must not be influenced by other responses within that same condition.</a:t>
            </a:r>
          </a:p>
          <a:p>
            <a:pPr lvl="2"/>
            <a:r>
              <a:rPr lang="en-US" dirty="0" smtClean="0"/>
              <a:t>The procedural controls used in this study seem likely to provide data independence.</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17</a:t>
            </a:fld>
            <a:endParaRPr lang="en-US"/>
          </a:p>
        </p:txBody>
      </p:sp>
    </p:spTree>
    <p:extLst>
      <p:ext uri="{BB962C8B-B14F-4D97-AF65-F5344CB8AC3E}">
        <p14:creationId xmlns:p14="http://schemas.microsoft.com/office/powerpoint/2010/main" val="21269265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1: Examine the Statistical Assumptions</a:t>
            </a:r>
            <a:endParaRPr lang="en-US" dirty="0" smtClean="0"/>
          </a:p>
        </p:txBody>
      </p:sp>
      <p:sp>
        <p:nvSpPr>
          <p:cNvPr id="7" name="Content Placeholder 6"/>
          <p:cNvSpPr>
            <a:spLocks noGrp="1"/>
          </p:cNvSpPr>
          <p:nvPr>
            <p:ph idx="1"/>
          </p:nvPr>
        </p:nvSpPr>
        <p:spPr/>
        <p:txBody>
          <a:bodyPr/>
          <a:lstStyle/>
          <a:p>
            <a:r>
              <a:rPr lang="en-US" dirty="0" smtClean="0"/>
              <a:t>Appropriate measurement of variables assumption</a:t>
            </a:r>
          </a:p>
          <a:p>
            <a:pPr lvl="1"/>
            <a:r>
              <a:rPr lang="en-US" dirty="0" smtClean="0"/>
              <a:t>2 or more “grouping” IVs</a:t>
            </a:r>
          </a:p>
          <a:p>
            <a:pPr lvl="1"/>
            <a:r>
              <a:rPr lang="en-US" dirty="0" smtClean="0"/>
              <a:t>1 interval/ratio DV</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18</a:t>
            </a:fld>
            <a:endParaRPr lang="en-US"/>
          </a:p>
        </p:txBody>
      </p:sp>
    </p:spTree>
    <p:extLst>
      <p:ext uri="{BB962C8B-B14F-4D97-AF65-F5344CB8AC3E}">
        <p14:creationId xmlns:p14="http://schemas.microsoft.com/office/powerpoint/2010/main" val="2530334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1: Examine the Statistical Assumptions</a:t>
            </a:r>
            <a:endParaRPr lang="en-US" dirty="0" smtClean="0"/>
          </a:p>
        </p:txBody>
      </p:sp>
      <p:sp>
        <p:nvSpPr>
          <p:cNvPr id="7" name="Content Placeholder 6"/>
          <p:cNvSpPr>
            <a:spLocks noGrp="1"/>
          </p:cNvSpPr>
          <p:nvPr>
            <p:ph idx="1"/>
          </p:nvPr>
        </p:nvSpPr>
        <p:spPr/>
        <p:txBody>
          <a:bodyPr/>
          <a:lstStyle/>
          <a:p>
            <a:r>
              <a:rPr lang="en-US" dirty="0" smtClean="0"/>
              <a:t>Normality assumption </a:t>
            </a:r>
          </a:p>
          <a:p>
            <a:pPr lvl="1"/>
            <a:r>
              <a:rPr lang="en-US" dirty="0" smtClean="0"/>
              <a:t>The distribution of sample means for each condition (cell) must have a normal </a:t>
            </a:r>
            <a:r>
              <a:rPr lang="en-US" dirty="0" smtClean="0"/>
              <a:t>shape.</a:t>
            </a:r>
            <a:endParaRPr lang="en-US" dirty="0" smtClean="0"/>
          </a:p>
          <a:p>
            <a:pPr lvl="1"/>
            <a:r>
              <a:rPr lang="en-US" dirty="0" smtClean="0"/>
              <a:t>This is met if the original populations are normal or if the sample size is large.</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19</a:t>
            </a:fld>
            <a:endParaRPr lang="en-US"/>
          </a:p>
        </p:txBody>
      </p:sp>
    </p:spTree>
    <p:extLst>
      <p:ext uri="{BB962C8B-B14F-4D97-AF65-F5344CB8AC3E}">
        <p14:creationId xmlns:p14="http://schemas.microsoft.com/office/powerpoint/2010/main" val="37531861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smtClean="0"/>
              <a:t>An Introduction to Statistics</a:t>
            </a:r>
            <a:br>
              <a:rPr lang="en-US" smtClean="0"/>
            </a:br>
            <a:r>
              <a:rPr lang="en-US" smtClean="0"/>
              <a:t>An Active Learning Approach</a:t>
            </a:r>
            <a:endParaRPr lang="en-US" dirty="0"/>
          </a:p>
        </p:txBody>
      </p:sp>
      <p:sp>
        <p:nvSpPr>
          <p:cNvPr id="7" name="Subtitle 6"/>
          <p:cNvSpPr>
            <a:spLocks noGrp="1"/>
          </p:cNvSpPr>
          <p:nvPr>
            <p:ph type="subTitle" idx="1"/>
          </p:nvPr>
        </p:nvSpPr>
        <p:spPr/>
        <p:txBody>
          <a:bodyPr/>
          <a:lstStyle/>
          <a:p>
            <a:r>
              <a:rPr lang="en-US" dirty="0" smtClean="0"/>
              <a:t>Chapter 12: Two-Factor ANOVA  or Two-Way ANOVA</a:t>
            </a:r>
            <a:endParaRPr lang="en-US" dirty="0"/>
          </a:p>
        </p:txBody>
      </p:sp>
      <p:sp>
        <p:nvSpPr>
          <p:cNvPr id="8" name="Footer Placeholder 7"/>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9" name="Slide Number Placeholder 8"/>
          <p:cNvSpPr>
            <a:spLocks noGrp="1"/>
          </p:cNvSpPr>
          <p:nvPr>
            <p:ph type="sldNum" sz="quarter" idx="4"/>
          </p:nvPr>
        </p:nvSpPr>
        <p:spPr/>
        <p:txBody>
          <a:bodyPr/>
          <a:lstStyle/>
          <a:p>
            <a:fld id="{57791E2C-D482-4158-8F4A-4C0B35475140}" type="slidenum">
              <a:rPr lang="en-US" smtClean="0"/>
              <a:pPr/>
              <a:t>2</a:t>
            </a:fld>
            <a:endParaRPr lang="en-US" dirty="0"/>
          </a:p>
        </p:txBody>
      </p:sp>
    </p:spTree>
    <p:extLst>
      <p:ext uri="{BB962C8B-B14F-4D97-AF65-F5344CB8AC3E}">
        <p14:creationId xmlns:p14="http://schemas.microsoft.com/office/powerpoint/2010/main" val="35554521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1: Examine the Statistical Assumptions</a:t>
            </a:r>
            <a:endParaRPr lang="en-US" dirty="0" smtClean="0"/>
          </a:p>
        </p:txBody>
      </p:sp>
      <p:sp>
        <p:nvSpPr>
          <p:cNvPr id="7" name="Content Placeholder 6"/>
          <p:cNvSpPr>
            <a:spLocks noGrp="1"/>
          </p:cNvSpPr>
          <p:nvPr>
            <p:ph idx="1"/>
          </p:nvPr>
        </p:nvSpPr>
        <p:spPr/>
        <p:txBody>
          <a:bodyPr/>
          <a:lstStyle/>
          <a:p>
            <a:r>
              <a:rPr lang="en-US" dirty="0" smtClean="0"/>
              <a:t>Homogeneity of variance assumption</a:t>
            </a:r>
          </a:p>
          <a:p>
            <a:pPr lvl="1"/>
            <a:r>
              <a:rPr lang="en-US" dirty="0" smtClean="0"/>
              <a:t>The variability within each cell should be similar.</a:t>
            </a:r>
          </a:p>
          <a:p>
            <a:pPr lvl="1"/>
            <a:r>
              <a:rPr lang="en-US" dirty="0" smtClean="0"/>
              <a:t>The homogeneity of variance assumption is satisfied because none of the conditions’ standard deviations is double the size of any other conditions.</a:t>
            </a:r>
          </a:p>
          <a:p>
            <a:pPr lvl="1"/>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20</a:t>
            </a:fld>
            <a:endParaRPr lang="en-US"/>
          </a:p>
        </p:txBody>
      </p:sp>
    </p:spTree>
    <p:extLst>
      <p:ext uri="{BB962C8B-B14F-4D97-AF65-F5344CB8AC3E}">
        <p14:creationId xmlns:p14="http://schemas.microsoft.com/office/powerpoint/2010/main" val="11987830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2: Set Up the Null and Research Hypotheses</a:t>
            </a:r>
            <a:endParaRPr lang="en-US" dirty="0" smtClean="0"/>
          </a:p>
        </p:txBody>
      </p:sp>
      <p:sp>
        <p:nvSpPr>
          <p:cNvPr id="7" name="Content Placeholder 6"/>
          <p:cNvSpPr>
            <a:spLocks noGrp="1"/>
          </p:cNvSpPr>
          <p:nvPr>
            <p:ph idx="1"/>
          </p:nvPr>
        </p:nvSpPr>
        <p:spPr/>
        <p:txBody>
          <a:bodyPr/>
          <a:lstStyle/>
          <a:p>
            <a:r>
              <a:rPr lang="en-US" dirty="0" smtClean="0"/>
              <a:t>This two-way ANOVA tests for three different effects. Specifically, it determines </a:t>
            </a:r>
          </a:p>
          <a:p>
            <a:pPr lvl="1"/>
            <a:r>
              <a:rPr lang="en-US" dirty="0" smtClean="0"/>
              <a:t>If studying method has an effect on exam scores.</a:t>
            </a:r>
          </a:p>
          <a:p>
            <a:pPr lvl="1"/>
            <a:r>
              <a:rPr lang="en-US" dirty="0" smtClean="0"/>
              <a:t>If time delay until the exam has an effect on exam scores. </a:t>
            </a:r>
          </a:p>
          <a:p>
            <a:pPr lvl="1"/>
            <a:r>
              <a:rPr lang="en-US" dirty="0" smtClean="0"/>
              <a:t>If studying method and time delay interact to jointly affect exam scores. </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21</a:t>
            </a:fld>
            <a:endParaRPr lang="en-US"/>
          </a:p>
        </p:txBody>
      </p:sp>
    </p:spTree>
    <p:extLst>
      <p:ext uri="{BB962C8B-B14F-4D97-AF65-F5344CB8AC3E}">
        <p14:creationId xmlns:p14="http://schemas.microsoft.com/office/powerpoint/2010/main" val="11916842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2a. Interaction Null and Research Hypotheses</a:t>
            </a:r>
            <a:endParaRPr lang="en-US" dirty="0" smtClean="0"/>
          </a:p>
        </p:txBody>
      </p:sp>
      <p:sp>
        <p:nvSpPr>
          <p:cNvPr id="7" name="Content Placeholder 6"/>
          <p:cNvSpPr>
            <a:spLocks noGrp="1"/>
          </p:cNvSpPr>
          <p:nvPr>
            <p:ph idx="1"/>
          </p:nvPr>
        </p:nvSpPr>
        <p:spPr/>
        <p:txBody>
          <a:bodyPr/>
          <a:lstStyle/>
          <a:p>
            <a:r>
              <a:rPr lang="en-US" smtClean="0"/>
              <a:t>The interaction null hypothesis is that the effect of studying method is the same no matter when the exam takes place.</a:t>
            </a:r>
          </a:p>
          <a:p>
            <a:r>
              <a:rPr lang="en-US" smtClean="0"/>
              <a:t>The interaction research hypothesis is that the effect of studying method is different for people with short time delays versus long time delays.</a:t>
            </a:r>
            <a:endParaRPr lang="en-US" dirty="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22</a:t>
            </a:fld>
            <a:endParaRPr lang="en-US"/>
          </a:p>
        </p:txBody>
      </p:sp>
    </p:spTree>
    <p:extLst>
      <p:ext uri="{BB962C8B-B14F-4D97-AF65-F5344CB8AC3E}">
        <p14:creationId xmlns:p14="http://schemas.microsoft.com/office/powerpoint/2010/main" val="33562704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mtClean="0"/>
              <a:t>Table 12.4: Verbal Representations of the Research and Null Hypotheses for the Study Method × Time Delay Interaction</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453361" y="1901924"/>
            <a:ext cx="8462831" cy="2945301"/>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23</a:t>
            </a:fld>
            <a:endParaRPr lang="en-US"/>
          </a:p>
        </p:txBody>
      </p:sp>
    </p:spTree>
    <p:extLst>
      <p:ext uri="{BB962C8B-B14F-4D97-AF65-F5344CB8AC3E}">
        <p14:creationId xmlns:p14="http://schemas.microsoft.com/office/powerpoint/2010/main" val="21403735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2b. Main Effect Null and Research Hypotheses</a:t>
            </a:r>
            <a:endParaRPr lang="en-US" dirty="0" smtClean="0"/>
          </a:p>
        </p:txBody>
      </p:sp>
      <p:sp>
        <p:nvSpPr>
          <p:cNvPr id="7" name="Content Placeholder 6"/>
          <p:cNvSpPr>
            <a:spLocks noGrp="1"/>
          </p:cNvSpPr>
          <p:nvPr>
            <p:ph idx="1"/>
          </p:nvPr>
        </p:nvSpPr>
        <p:spPr/>
        <p:txBody>
          <a:bodyPr/>
          <a:lstStyle/>
          <a:p>
            <a:r>
              <a:rPr lang="en-US" smtClean="0"/>
              <a:t>The null hypothesis for the main effect of studying method states that the different studying methods will produce similar exam scores.</a:t>
            </a:r>
          </a:p>
          <a:p>
            <a:r>
              <a:rPr lang="en-US" smtClean="0"/>
              <a:t>The research hypothesis for the main effect of studying method states that the different studying methods will produce different exam scores.</a:t>
            </a:r>
            <a:endParaRPr lang="en-US" dirty="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24</a:t>
            </a:fld>
            <a:endParaRPr lang="en-US"/>
          </a:p>
        </p:txBody>
      </p:sp>
    </p:spTree>
    <p:extLst>
      <p:ext uri="{BB962C8B-B14F-4D97-AF65-F5344CB8AC3E}">
        <p14:creationId xmlns:p14="http://schemas.microsoft.com/office/powerpoint/2010/main" val="34766769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mtClean="0"/>
              <a:t>Table 12.5: Symbolic and Verbal Representations of the Research and Null Hypotheses for the Main Effect of Study Method</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840156" y="2338818"/>
            <a:ext cx="7680096" cy="2070636"/>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25</a:t>
            </a:fld>
            <a:endParaRPr lang="en-US"/>
          </a:p>
        </p:txBody>
      </p:sp>
    </p:spTree>
    <p:extLst>
      <p:ext uri="{BB962C8B-B14F-4D97-AF65-F5344CB8AC3E}">
        <p14:creationId xmlns:p14="http://schemas.microsoft.com/office/powerpoint/2010/main" val="21435268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Marginal Means for Studying Method</a:t>
            </a:r>
            <a:endParaRPr lang="en-US" dirty="0"/>
          </a:p>
        </p:txBody>
      </p:sp>
      <p:sp>
        <p:nvSpPr>
          <p:cNvPr id="3" name="Content Placeholder 2"/>
          <p:cNvSpPr>
            <a:spLocks noGrp="1"/>
          </p:cNvSpPr>
          <p:nvPr>
            <p:ph idx="1"/>
          </p:nvPr>
        </p:nvSpPr>
        <p:spPr/>
        <p:txBody>
          <a:bodyPr/>
          <a:lstStyle/>
          <a:p>
            <a:r>
              <a:rPr lang="en-US" smtClean="0"/>
              <a:t>This main effect compares the mean for all participants who studied by rereading to the mean for all participants who studied by trying to recall.</a:t>
            </a:r>
            <a:endParaRPr lang="en-US" dirty="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a:p>
        </p:txBody>
      </p:sp>
      <p:sp>
        <p:nvSpPr>
          <p:cNvPr id="5" name="Slide Number Placeholder 4"/>
          <p:cNvSpPr>
            <a:spLocks noGrp="1"/>
          </p:cNvSpPr>
          <p:nvPr>
            <p:ph type="sldNum" sz="quarter" idx="4"/>
          </p:nvPr>
        </p:nvSpPr>
        <p:spPr/>
        <p:txBody>
          <a:bodyPr/>
          <a:lstStyle/>
          <a:p>
            <a:fld id="{57791E2C-D482-4158-8F4A-4C0B35475140}" type="slidenum">
              <a:rPr lang="en-US" smtClean="0"/>
              <a:pPr/>
              <a:t>26</a:t>
            </a:fld>
            <a:endParaRPr lang="en-US"/>
          </a:p>
        </p:txBody>
      </p:sp>
    </p:spTree>
    <p:extLst>
      <p:ext uri="{BB962C8B-B14F-4D97-AF65-F5344CB8AC3E}">
        <p14:creationId xmlns:p14="http://schemas.microsoft.com/office/powerpoint/2010/main" val="25189253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mtClean="0"/>
              <a:t>Table 12.6: Marginal Means for the Main Effect of Studying Method</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1952824" y="2063011"/>
            <a:ext cx="5534008" cy="2835610"/>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27</a:t>
            </a:fld>
            <a:endParaRPr lang="en-US"/>
          </a:p>
        </p:txBody>
      </p:sp>
    </p:spTree>
    <p:extLst>
      <p:ext uri="{BB962C8B-B14F-4D97-AF65-F5344CB8AC3E}">
        <p14:creationId xmlns:p14="http://schemas.microsoft.com/office/powerpoint/2010/main" val="19244885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2c. The Other Main Effect Null and Research Hypotheses</a:t>
            </a:r>
            <a:endParaRPr lang="en-US" dirty="0" smtClean="0"/>
          </a:p>
        </p:txBody>
      </p:sp>
      <p:sp>
        <p:nvSpPr>
          <p:cNvPr id="7" name="Content Placeholder 6"/>
          <p:cNvSpPr>
            <a:spLocks noGrp="1"/>
          </p:cNvSpPr>
          <p:nvPr>
            <p:ph idx="1"/>
          </p:nvPr>
        </p:nvSpPr>
        <p:spPr/>
        <p:txBody>
          <a:bodyPr>
            <a:normAutofit fontScale="92500" lnSpcReduction="10000"/>
          </a:bodyPr>
          <a:lstStyle/>
          <a:p>
            <a:r>
              <a:rPr lang="en-US" dirty="0" smtClean="0"/>
              <a:t>The null hypothesis for the main effect of time delay predicts that the mean number of correct answers for the 5-min delay group will be equal to the mean number of correct answers for the 2-day delay group.</a:t>
            </a:r>
          </a:p>
          <a:p>
            <a:r>
              <a:rPr lang="en-US" dirty="0" smtClean="0"/>
              <a:t>The research hypothesis for the main effect of time delay predicts that the mean number of correct answers for the 5-min group will be different from the mean number of correct answers for the 2-day delay group.</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28</a:t>
            </a:fld>
            <a:endParaRPr lang="en-US"/>
          </a:p>
        </p:txBody>
      </p:sp>
    </p:spTree>
    <p:extLst>
      <p:ext uri="{BB962C8B-B14F-4D97-AF65-F5344CB8AC3E}">
        <p14:creationId xmlns:p14="http://schemas.microsoft.com/office/powerpoint/2010/main" val="18654671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mtClean="0"/>
              <a:t>Table 12.7: Symbolic and Verbal Representations of the Research and Null Hypotheses for the Main Effect of Time Delay</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457082" y="1861458"/>
            <a:ext cx="8443196" cy="2950210"/>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29</a:t>
            </a:fld>
            <a:endParaRPr lang="en-US"/>
          </a:p>
        </p:txBody>
      </p:sp>
    </p:spTree>
    <p:extLst>
      <p:ext uri="{BB962C8B-B14F-4D97-AF65-F5344CB8AC3E}">
        <p14:creationId xmlns:p14="http://schemas.microsoft.com/office/powerpoint/2010/main" val="29565422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Topics to Cover</a:t>
            </a:r>
            <a:endParaRPr lang="en-US" dirty="0"/>
          </a:p>
        </p:txBody>
      </p:sp>
      <p:sp>
        <p:nvSpPr>
          <p:cNvPr id="7" name="Content Placeholder 6"/>
          <p:cNvSpPr>
            <a:spLocks noGrp="1"/>
          </p:cNvSpPr>
          <p:nvPr>
            <p:ph idx="1"/>
          </p:nvPr>
        </p:nvSpPr>
        <p:spPr/>
        <p:txBody>
          <a:bodyPr/>
          <a:lstStyle/>
          <a:p>
            <a:r>
              <a:rPr lang="en-US" dirty="0" smtClean="0"/>
              <a:t>Explain when to use a two-factor analysis of variance (ANOVA)</a:t>
            </a:r>
          </a:p>
          <a:p>
            <a:r>
              <a:rPr lang="en-US" dirty="0" smtClean="0"/>
              <a:t>Describe the three </a:t>
            </a:r>
            <a:r>
              <a:rPr lang="en-US" i="1" dirty="0" smtClean="0"/>
              <a:t>F</a:t>
            </a:r>
            <a:r>
              <a:rPr lang="en-US" dirty="0" smtClean="0"/>
              <a:t> ratios generated by a two-factor ANOVA</a:t>
            </a:r>
          </a:p>
          <a:p>
            <a:r>
              <a:rPr lang="en-US" dirty="0" smtClean="0"/>
              <a:t>Write null and research hypotheses for the main effects and interaction </a:t>
            </a:r>
            <a:r>
              <a:rPr lang="en-US" i="1" dirty="0" smtClean="0"/>
              <a:t>F</a:t>
            </a:r>
            <a:r>
              <a:rPr lang="en-US" dirty="0" smtClean="0"/>
              <a:t> tests</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a:t>
            </a:fld>
            <a:endParaRPr lang="en-US"/>
          </a:p>
        </p:txBody>
      </p:sp>
    </p:spTree>
    <p:extLst>
      <p:ext uri="{BB962C8B-B14F-4D97-AF65-F5344CB8AC3E}">
        <p14:creationId xmlns:p14="http://schemas.microsoft.com/office/powerpoint/2010/main" val="18862044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Marginal Means for Time Delay</a:t>
            </a:r>
            <a:endParaRPr lang="en-US" dirty="0"/>
          </a:p>
        </p:txBody>
      </p:sp>
      <p:sp>
        <p:nvSpPr>
          <p:cNvPr id="3" name="Content Placeholder 2"/>
          <p:cNvSpPr>
            <a:spLocks noGrp="1"/>
          </p:cNvSpPr>
          <p:nvPr>
            <p:ph idx="1"/>
          </p:nvPr>
        </p:nvSpPr>
        <p:spPr/>
        <p:txBody>
          <a:bodyPr/>
          <a:lstStyle/>
          <a:p>
            <a:r>
              <a:rPr lang="en-US" dirty="0" smtClean="0"/>
              <a:t>This main effect compares the mean exam score of all participants who had a 5-min delay to the mean of all participants who had a 2-day delay.</a:t>
            </a:r>
            <a:endParaRPr lang="en-US" dirty="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a:p>
        </p:txBody>
      </p:sp>
      <p:sp>
        <p:nvSpPr>
          <p:cNvPr id="5" name="Slide Number Placeholder 4"/>
          <p:cNvSpPr>
            <a:spLocks noGrp="1"/>
          </p:cNvSpPr>
          <p:nvPr>
            <p:ph type="sldNum" sz="quarter" idx="4"/>
          </p:nvPr>
        </p:nvSpPr>
        <p:spPr/>
        <p:txBody>
          <a:bodyPr/>
          <a:lstStyle/>
          <a:p>
            <a:fld id="{57791E2C-D482-4158-8F4A-4C0B35475140}" type="slidenum">
              <a:rPr lang="en-US" smtClean="0"/>
              <a:pPr/>
              <a:t>30</a:t>
            </a:fld>
            <a:endParaRPr lang="en-US"/>
          </a:p>
        </p:txBody>
      </p:sp>
    </p:spTree>
    <p:extLst>
      <p:ext uri="{BB962C8B-B14F-4D97-AF65-F5344CB8AC3E}">
        <p14:creationId xmlns:p14="http://schemas.microsoft.com/office/powerpoint/2010/main" val="10518591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Table 12.8: Marginal Means for the Main Effect of Time Delay</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2384241" y="2217928"/>
            <a:ext cx="4918062" cy="2470912"/>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31</a:t>
            </a:fld>
            <a:endParaRPr lang="en-US"/>
          </a:p>
        </p:txBody>
      </p:sp>
    </p:spTree>
    <p:extLst>
      <p:ext uri="{BB962C8B-B14F-4D97-AF65-F5344CB8AC3E}">
        <p14:creationId xmlns:p14="http://schemas.microsoft.com/office/powerpoint/2010/main" val="11422446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Step 3: Define the Critical Region</a:t>
            </a:r>
            <a:endParaRPr lang="en-US" dirty="0" smtClean="0"/>
          </a:p>
        </p:txBody>
      </p:sp>
      <p:sp>
        <p:nvSpPr>
          <p:cNvPr id="7" name="Content Placeholder 6"/>
          <p:cNvSpPr>
            <a:spLocks noGrp="1"/>
          </p:cNvSpPr>
          <p:nvPr>
            <p:ph idx="1"/>
          </p:nvPr>
        </p:nvSpPr>
        <p:spPr/>
        <p:txBody>
          <a:bodyPr>
            <a:normAutofit/>
          </a:bodyPr>
          <a:lstStyle/>
          <a:p>
            <a:r>
              <a:rPr lang="en-US" dirty="0" smtClean="0"/>
              <a:t>The two-way ANOVA produces three </a:t>
            </a:r>
            <a:r>
              <a:rPr lang="en-US" i="1" dirty="0" smtClean="0"/>
              <a:t>F</a:t>
            </a:r>
            <a:r>
              <a:rPr lang="en-US" dirty="0" smtClean="0"/>
              <a:t> tests. Each test has its own critical region. </a:t>
            </a:r>
          </a:p>
          <a:p>
            <a:r>
              <a:rPr lang="en-US" dirty="0" smtClean="0"/>
              <a:t>To determine the critical regions for each test, compute the degrees of freedom separately for each test. </a:t>
            </a:r>
          </a:p>
          <a:p>
            <a:r>
              <a:rPr lang="en-US" dirty="0" smtClean="0"/>
              <a:t>We will use an </a:t>
            </a:r>
            <a:r>
              <a:rPr lang="el-GR" dirty="0" smtClean="0">
                <a:latin typeface="Times New Roman" panose="02020603050405020304" pitchFamily="18" charset="0"/>
                <a:cs typeface="Times New Roman" panose="02020603050405020304" pitchFamily="18" charset="0"/>
              </a:rPr>
              <a:t>α</a:t>
            </a:r>
            <a:r>
              <a:rPr lang="en-US" dirty="0" smtClean="0"/>
              <a:t> of .05 for this problem.</a:t>
            </a:r>
          </a:p>
          <a:p>
            <a:r>
              <a:rPr lang="en-US" dirty="0" smtClean="0"/>
              <a:t>The </a:t>
            </a:r>
            <a:r>
              <a:rPr lang="en-US" i="1" dirty="0" smtClean="0"/>
              <a:t>F</a:t>
            </a:r>
            <a:r>
              <a:rPr lang="en-US" dirty="0" smtClean="0"/>
              <a:t> table for an </a:t>
            </a:r>
            <a:r>
              <a:rPr lang="el-GR" dirty="0" smtClean="0">
                <a:latin typeface="Times New Roman" panose="02020603050405020304" pitchFamily="18" charset="0"/>
                <a:cs typeface="Times New Roman" panose="02020603050405020304" pitchFamily="18" charset="0"/>
              </a:rPr>
              <a:t>α</a:t>
            </a:r>
            <a:r>
              <a:rPr lang="en-US" dirty="0" smtClean="0"/>
              <a:t> of .05 is located in Appendix C.</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32</a:t>
            </a:fld>
            <a:endParaRPr lang="en-US"/>
          </a:p>
        </p:txBody>
      </p:sp>
    </p:spTree>
    <p:extLst>
      <p:ext uri="{BB962C8B-B14F-4D97-AF65-F5344CB8AC3E}">
        <p14:creationId xmlns:p14="http://schemas.microsoft.com/office/powerpoint/2010/main" val="1146669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3a: Define the Critical Region for the Interaction Test</a:t>
            </a:r>
            <a:endParaRPr lang="en-US" dirty="0" smtClean="0"/>
          </a:p>
        </p:txBody>
      </p:sp>
      <p:sp>
        <p:nvSpPr>
          <p:cNvPr id="7" name="Content Placeholder 6"/>
          <p:cNvSpPr>
            <a:spLocks noGrp="1"/>
          </p:cNvSpPr>
          <p:nvPr>
            <p:ph idx="1"/>
          </p:nvPr>
        </p:nvSpPr>
        <p:spPr/>
        <p:txBody>
          <a:bodyPr/>
          <a:lstStyle/>
          <a:p>
            <a:pPr lvl="1"/>
            <a:r>
              <a:rPr lang="en-US" dirty="0" smtClean="0"/>
              <a:t>The numerator </a:t>
            </a:r>
            <a:r>
              <a:rPr lang="en-US" i="1" dirty="0" err="1" smtClean="0"/>
              <a:t>df</a:t>
            </a:r>
            <a:r>
              <a:rPr lang="en-US" dirty="0" smtClean="0"/>
              <a:t> for the interaction is computed as </a:t>
            </a:r>
            <a:r>
              <a:rPr lang="pt-BR" i="1" dirty="0" smtClean="0"/>
              <a:t>df</a:t>
            </a:r>
            <a:r>
              <a:rPr lang="pt-BR" baseline="-25000" dirty="0" smtClean="0"/>
              <a:t>A × B</a:t>
            </a:r>
            <a:r>
              <a:rPr lang="pt-BR" dirty="0" smtClean="0"/>
              <a:t> = (</a:t>
            </a:r>
            <a:r>
              <a:rPr lang="pt-BR" i="1" dirty="0" smtClean="0"/>
              <a:t>a</a:t>
            </a:r>
            <a:r>
              <a:rPr lang="pt-BR" dirty="0" smtClean="0"/>
              <a:t> − 1)(</a:t>
            </a:r>
            <a:r>
              <a:rPr lang="pt-BR" i="1" dirty="0" smtClean="0"/>
              <a:t>b</a:t>
            </a:r>
            <a:r>
              <a:rPr lang="pt-BR" dirty="0" smtClean="0"/>
              <a:t> − 1).</a:t>
            </a:r>
          </a:p>
          <a:p>
            <a:r>
              <a:rPr lang="en-US" dirty="0" smtClean="0"/>
              <a:t>The denominator </a:t>
            </a:r>
            <a:r>
              <a:rPr lang="en-US" i="1" dirty="0" err="1" smtClean="0"/>
              <a:t>df</a:t>
            </a:r>
            <a:r>
              <a:rPr lang="en-US" dirty="0" smtClean="0"/>
              <a:t> is computed as </a:t>
            </a:r>
            <a:r>
              <a:rPr lang="en-US" i="1" dirty="0" err="1" smtClean="0"/>
              <a:t>df</a:t>
            </a:r>
            <a:r>
              <a:rPr lang="en-US" baseline="-25000" dirty="0" err="1" smtClean="0"/>
              <a:t>within</a:t>
            </a:r>
            <a:r>
              <a:rPr lang="en-US" baseline="-25000" dirty="0" smtClean="0"/>
              <a:t>(error)</a:t>
            </a:r>
            <a:r>
              <a:rPr lang="en-US" dirty="0" smtClean="0"/>
              <a:t>= </a:t>
            </a:r>
            <a:r>
              <a:rPr lang="en-US" i="1" dirty="0" smtClean="0"/>
              <a:t>N</a:t>
            </a:r>
            <a:r>
              <a:rPr lang="en-US" dirty="0" smtClean="0"/>
              <a:t> − </a:t>
            </a:r>
            <a:r>
              <a:rPr lang="en-US" i="1" dirty="0" smtClean="0"/>
              <a:t>ab</a:t>
            </a:r>
            <a:r>
              <a:rPr lang="en-US" dirty="0" smtClean="0"/>
              <a:t>.</a:t>
            </a:r>
          </a:p>
          <a:p>
            <a:pPr lvl="1"/>
            <a:r>
              <a:rPr lang="en-US" i="1" dirty="0" smtClean="0"/>
              <a:t>a</a:t>
            </a:r>
            <a:r>
              <a:rPr lang="en-US" dirty="0" smtClean="0"/>
              <a:t> is the number of levels of Factor A (studying method)</a:t>
            </a:r>
          </a:p>
          <a:p>
            <a:pPr lvl="1"/>
            <a:r>
              <a:rPr lang="en-US" i="1" dirty="0" smtClean="0"/>
              <a:t>b</a:t>
            </a:r>
            <a:r>
              <a:rPr lang="en-US" dirty="0" smtClean="0"/>
              <a:t> is the number of levels of Factor B (time delay)</a:t>
            </a:r>
          </a:p>
          <a:p>
            <a:pPr lvl="1"/>
            <a:r>
              <a:rPr lang="en-US" i="1" dirty="0" smtClean="0"/>
              <a:t>N</a:t>
            </a:r>
            <a:r>
              <a:rPr lang="en-US" dirty="0" smtClean="0"/>
              <a:t> is the number of people in the study</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33</a:t>
            </a:fld>
            <a:endParaRPr lang="en-US"/>
          </a:p>
        </p:txBody>
      </p:sp>
    </p:spTree>
    <p:extLst>
      <p:ext uri="{BB962C8B-B14F-4D97-AF65-F5344CB8AC3E}">
        <p14:creationId xmlns:p14="http://schemas.microsoft.com/office/powerpoint/2010/main" val="1146669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3a: Define the Critical Region for the Interaction Test</a:t>
            </a:r>
            <a:endParaRPr lang="en-US" dirty="0" smtClean="0"/>
          </a:p>
        </p:txBody>
      </p:sp>
      <p:sp>
        <p:nvSpPr>
          <p:cNvPr id="7" name="Content Placeholder 6"/>
          <p:cNvSpPr>
            <a:spLocks noGrp="1"/>
          </p:cNvSpPr>
          <p:nvPr>
            <p:ph idx="1"/>
          </p:nvPr>
        </p:nvSpPr>
        <p:spPr/>
        <p:txBody>
          <a:bodyPr/>
          <a:lstStyle/>
          <a:p>
            <a:pPr lvl="1"/>
            <a:r>
              <a:rPr lang="en-US" dirty="0" smtClean="0"/>
              <a:t>numerator </a:t>
            </a:r>
            <a:r>
              <a:rPr lang="en-US" i="1" dirty="0" err="1" smtClean="0"/>
              <a:t>df</a:t>
            </a:r>
            <a:endParaRPr lang="en-US" i="1" dirty="0" smtClean="0"/>
          </a:p>
          <a:p>
            <a:pPr lvl="1"/>
            <a:r>
              <a:rPr lang="en-US" dirty="0" smtClean="0"/>
              <a:t>	 </a:t>
            </a:r>
            <a:r>
              <a:rPr lang="pt-BR" i="1" dirty="0" smtClean="0"/>
              <a:t>df</a:t>
            </a:r>
            <a:r>
              <a:rPr lang="pt-BR" i="1" baseline="-25000" dirty="0" smtClean="0"/>
              <a:t>A</a:t>
            </a:r>
            <a:r>
              <a:rPr lang="pt-BR" baseline="-25000" dirty="0" smtClean="0"/>
              <a:t> × B</a:t>
            </a:r>
            <a:r>
              <a:rPr lang="pt-BR" dirty="0" smtClean="0"/>
              <a:t> = (</a:t>
            </a:r>
            <a:r>
              <a:rPr lang="pt-BR" i="1" dirty="0" smtClean="0"/>
              <a:t>a</a:t>
            </a:r>
            <a:r>
              <a:rPr lang="pt-BR" dirty="0" smtClean="0"/>
              <a:t> − 1)(</a:t>
            </a:r>
            <a:r>
              <a:rPr lang="pt-BR" i="1" dirty="0" smtClean="0"/>
              <a:t>b</a:t>
            </a:r>
            <a:r>
              <a:rPr lang="pt-BR" dirty="0" smtClean="0"/>
              <a:t> − 1)</a:t>
            </a:r>
          </a:p>
          <a:p>
            <a:pPr lvl="1"/>
            <a:r>
              <a:rPr lang="pt-BR" dirty="0" smtClean="0"/>
              <a:t>	 </a:t>
            </a:r>
            <a:r>
              <a:rPr lang="pt-BR" i="1" dirty="0" smtClean="0"/>
              <a:t>df</a:t>
            </a:r>
            <a:r>
              <a:rPr lang="pt-BR" i="1" baseline="-25000" dirty="0" smtClean="0"/>
              <a:t>A</a:t>
            </a:r>
            <a:r>
              <a:rPr lang="pt-BR" baseline="-25000" dirty="0" smtClean="0"/>
              <a:t> × B</a:t>
            </a:r>
            <a:r>
              <a:rPr lang="pt-BR" dirty="0" smtClean="0"/>
              <a:t> = (2 − 1)(2 − 1)  = 1</a:t>
            </a:r>
          </a:p>
          <a:p>
            <a:pPr lvl="1"/>
            <a:r>
              <a:rPr lang="en-US" dirty="0" smtClean="0"/>
              <a:t>denominator </a:t>
            </a:r>
            <a:r>
              <a:rPr lang="en-US" i="1" dirty="0" err="1" smtClean="0"/>
              <a:t>df</a:t>
            </a:r>
            <a:r>
              <a:rPr lang="en-US" dirty="0" smtClean="0"/>
              <a:t> </a:t>
            </a:r>
          </a:p>
          <a:p>
            <a:pPr lvl="1"/>
            <a:r>
              <a:rPr lang="en-US" dirty="0" smtClean="0"/>
              <a:t>    </a:t>
            </a:r>
            <a:r>
              <a:rPr lang="en-US" i="1" dirty="0" err="1" smtClean="0"/>
              <a:t>df</a:t>
            </a:r>
            <a:r>
              <a:rPr lang="en-US" baseline="-25000" dirty="0" err="1" smtClean="0"/>
              <a:t>within</a:t>
            </a:r>
            <a:r>
              <a:rPr lang="en-US" baseline="-25000" dirty="0" smtClean="0"/>
              <a:t>(error)</a:t>
            </a:r>
            <a:r>
              <a:rPr lang="en-US" dirty="0" smtClean="0"/>
              <a:t> = </a:t>
            </a:r>
            <a:r>
              <a:rPr lang="en-US" i="1" dirty="0" smtClean="0"/>
              <a:t>N</a:t>
            </a:r>
            <a:r>
              <a:rPr lang="en-US" dirty="0" smtClean="0"/>
              <a:t> − </a:t>
            </a:r>
            <a:r>
              <a:rPr lang="en-US" i="1" dirty="0" smtClean="0"/>
              <a:t>ab</a:t>
            </a:r>
          </a:p>
          <a:p>
            <a:pPr lvl="1"/>
            <a:r>
              <a:rPr lang="en-US" dirty="0" smtClean="0"/>
              <a:t>    </a:t>
            </a:r>
            <a:r>
              <a:rPr lang="en-US" i="1" dirty="0" err="1" smtClean="0"/>
              <a:t>df</a:t>
            </a:r>
            <a:r>
              <a:rPr lang="en-US" baseline="-25000" dirty="0" err="1" smtClean="0"/>
              <a:t>within</a:t>
            </a:r>
            <a:r>
              <a:rPr lang="en-US" baseline="-25000" dirty="0" smtClean="0"/>
              <a:t>(error)</a:t>
            </a:r>
            <a:r>
              <a:rPr lang="en-US" dirty="0" smtClean="0"/>
              <a:t> = </a:t>
            </a:r>
            <a:r>
              <a:rPr lang="en-US" i="1" dirty="0" smtClean="0"/>
              <a:t>N</a:t>
            </a:r>
            <a:r>
              <a:rPr lang="en-US" dirty="0" smtClean="0"/>
              <a:t> − </a:t>
            </a:r>
            <a:r>
              <a:rPr lang="en-US" i="1" dirty="0" smtClean="0"/>
              <a:t>ab</a:t>
            </a:r>
            <a:r>
              <a:rPr lang="en-US" dirty="0" smtClean="0"/>
              <a:t> = 32 </a:t>
            </a:r>
            <a:r>
              <a:rPr lang="en-US" dirty="0" smtClean="0">
                <a:latin typeface="Times New Roman" panose="02020603050405020304" pitchFamily="18" charset="0"/>
                <a:cs typeface="Times New Roman" panose="02020603050405020304" pitchFamily="18" charset="0"/>
              </a:rPr>
              <a:t>−</a:t>
            </a:r>
            <a:r>
              <a:rPr lang="en-US" dirty="0" smtClean="0"/>
              <a:t> (2)(2) = 28</a:t>
            </a:r>
          </a:p>
          <a:p>
            <a:pPr lvl="1"/>
            <a:r>
              <a:rPr lang="en-US" dirty="0" smtClean="0"/>
              <a:t>The critical </a:t>
            </a:r>
            <a:r>
              <a:rPr lang="en-US" i="1" dirty="0" smtClean="0"/>
              <a:t>F</a:t>
            </a:r>
            <a:r>
              <a:rPr lang="en-US" dirty="0" smtClean="0"/>
              <a:t> value with 1 and 28 degrees of freedom is 4.20</a:t>
            </a:r>
          </a:p>
          <a:p>
            <a:pPr lvl="1"/>
            <a:endParaRPr lang="pt-BR" dirty="0" smtClean="0"/>
          </a:p>
          <a:p>
            <a:pPr lvl="1"/>
            <a:endParaRPr lang="pt-BR"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34</a:t>
            </a:fld>
            <a:endParaRPr lang="en-US"/>
          </a:p>
        </p:txBody>
      </p:sp>
    </p:spTree>
    <p:extLst>
      <p:ext uri="{BB962C8B-B14F-4D97-AF65-F5344CB8AC3E}">
        <p14:creationId xmlns:p14="http://schemas.microsoft.com/office/powerpoint/2010/main" val="1146669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3600" dirty="0" smtClean="0"/>
              <a:t>3b: Define the Critical Region for the First Main Effect Test (Factor A, Study Method)</a:t>
            </a:r>
          </a:p>
        </p:txBody>
      </p:sp>
      <p:sp>
        <p:nvSpPr>
          <p:cNvPr id="7" name="Content Placeholder 6"/>
          <p:cNvSpPr>
            <a:spLocks noGrp="1"/>
          </p:cNvSpPr>
          <p:nvPr>
            <p:ph idx="1"/>
          </p:nvPr>
        </p:nvSpPr>
        <p:spPr/>
        <p:txBody>
          <a:bodyPr>
            <a:normAutofit/>
          </a:bodyPr>
          <a:lstStyle/>
          <a:p>
            <a:pPr lvl="1"/>
            <a:r>
              <a:rPr lang="en-US" dirty="0" smtClean="0"/>
              <a:t>The numerator </a:t>
            </a:r>
            <a:r>
              <a:rPr lang="en-US" i="1" dirty="0" err="1" smtClean="0"/>
              <a:t>df</a:t>
            </a:r>
            <a:r>
              <a:rPr lang="en-US" dirty="0" smtClean="0"/>
              <a:t> for the main effect of study method is computed as </a:t>
            </a:r>
            <a:r>
              <a:rPr lang="pt-BR" i="1" dirty="0" smtClean="0"/>
              <a:t>df</a:t>
            </a:r>
            <a:r>
              <a:rPr lang="pt-BR" baseline="-25000" dirty="0" smtClean="0"/>
              <a:t>A</a:t>
            </a:r>
            <a:r>
              <a:rPr lang="pt-BR" dirty="0" smtClean="0"/>
              <a:t> = (</a:t>
            </a:r>
            <a:r>
              <a:rPr lang="pt-BR" i="1" dirty="0" smtClean="0"/>
              <a:t>a</a:t>
            </a:r>
            <a:r>
              <a:rPr lang="pt-BR" dirty="0" smtClean="0"/>
              <a:t> − 1)</a:t>
            </a:r>
          </a:p>
          <a:p>
            <a:pPr lvl="2"/>
            <a:r>
              <a:rPr lang="pt-BR" dirty="0" smtClean="0"/>
              <a:t>   </a:t>
            </a:r>
            <a:r>
              <a:rPr lang="pt-BR" i="1" dirty="0" smtClean="0"/>
              <a:t>df</a:t>
            </a:r>
            <a:r>
              <a:rPr lang="pt-BR" baseline="-25000" dirty="0" smtClean="0"/>
              <a:t>A</a:t>
            </a:r>
            <a:r>
              <a:rPr lang="pt-BR" dirty="0" smtClean="0"/>
              <a:t> = 2 – 1 = 1</a:t>
            </a:r>
          </a:p>
          <a:p>
            <a:r>
              <a:rPr lang="en-US" dirty="0" smtClean="0"/>
              <a:t>The denominator </a:t>
            </a:r>
            <a:r>
              <a:rPr lang="en-US" i="1" dirty="0" err="1" smtClean="0"/>
              <a:t>df</a:t>
            </a:r>
            <a:r>
              <a:rPr lang="en-US" dirty="0" smtClean="0"/>
              <a:t> is computed as </a:t>
            </a:r>
            <a:r>
              <a:rPr lang="en-US" i="1" dirty="0" err="1" smtClean="0"/>
              <a:t>df</a:t>
            </a:r>
            <a:r>
              <a:rPr lang="en-US" baseline="-25000" dirty="0" err="1" smtClean="0"/>
              <a:t>within</a:t>
            </a:r>
            <a:r>
              <a:rPr lang="en-US" baseline="-25000" dirty="0" smtClean="0"/>
              <a:t>(error)</a:t>
            </a:r>
            <a:r>
              <a:rPr lang="en-US" dirty="0" smtClean="0"/>
              <a:t>= </a:t>
            </a:r>
            <a:r>
              <a:rPr lang="en-US" i="1" dirty="0" smtClean="0"/>
              <a:t>N</a:t>
            </a:r>
            <a:r>
              <a:rPr lang="en-US" dirty="0" smtClean="0"/>
              <a:t> − </a:t>
            </a:r>
            <a:r>
              <a:rPr lang="en-US" i="1" dirty="0" smtClean="0"/>
              <a:t>ab</a:t>
            </a:r>
            <a:r>
              <a:rPr lang="en-US" dirty="0" smtClean="0"/>
              <a:t> and is the same as for the interaction</a:t>
            </a:r>
          </a:p>
          <a:p>
            <a:r>
              <a:rPr lang="en-US" dirty="0" smtClean="0"/>
              <a:t>       </a:t>
            </a:r>
            <a:r>
              <a:rPr lang="en-US" i="1" dirty="0" err="1" smtClean="0"/>
              <a:t>df</a:t>
            </a:r>
            <a:r>
              <a:rPr lang="en-US" baseline="-25000" dirty="0" err="1" smtClean="0"/>
              <a:t>within</a:t>
            </a:r>
            <a:r>
              <a:rPr lang="en-US" baseline="-25000" dirty="0" smtClean="0"/>
              <a:t>(error)</a:t>
            </a:r>
            <a:r>
              <a:rPr lang="en-US" dirty="0" smtClean="0"/>
              <a:t> = </a:t>
            </a:r>
            <a:r>
              <a:rPr lang="en-US" i="1" dirty="0" smtClean="0"/>
              <a:t>N</a:t>
            </a:r>
            <a:r>
              <a:rPr lang="en-US" dirty="0" smtClean="0"/>
              <a:t> − </a:t>
            </a:r>
            <a:r>
              <a:rPr lang="en-US" i="1" dirty="0" smtClean="0"/>
              <a:t>ab</a:t>
            </a:r>
            <a:r>
              <a:rPr lang="en-US" dirty="0" smtClean="0"/>
              <a:t> = 32 </a:t>
            </a:r>
            <a:r>
              <a:rPr lang="en-US" dirty="0" smtClean="0">
                <a:latin typeface="Times New Roman" panose="02020603050405020304" pitchFamily="18" charset="0"/>
                <a:cs typeface="Times New Roman" panose="02020603050405020304" pitchFamily="18" charset="0"/>
              </a:rPr>
              <a:t>−</a:t>
            </a:r>
            <a:r>
              <a:rPr lang="en-US" dirty="0" smtClean="0"/>
              <a:t> (2)(2) = 28</a:t>
            </a:r>
          </a:p>
          <a:p>
            <a:r>
              <a:rPr lang="en-US" dirty="0" smtClean="0"/>
              <a:t>The critical value for 1 and 28 </a:t>
            </a:r>
            <a:r>
              <a:rPr lang="en-US" i="1" dirty="0" err="1" smtClean="0"/>
              <a:t>df</a:t>
            </a:r>
            <a:r>
              <a:rPr lang="en-US" dirty="0" smtClean="0"/>
              <a:t> = 4.20.</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35</a:t>
            </a:fld>
            <a:endParaRPr lang="en-US"/>
          </a:p>
        </p:txBody>
      </p:sp>
    </p:spTree>
    <p:extLst>
      <p:ext uri="{BB962C8B-B14F-4D97-AF65-F5344CB8AC3E}">
        <p14:creationId xmlns:p14="http://schemas.microsoft.com/office/powerpoint/2010/main" val="1146669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3600" dirty="0" smtClean="0"/>
              <a:t>3c: Define the Critical Region for the First Main Effect Test (Factor B, Delay Time)</a:t>
            </a:r>
          </a:p>
        </p:txBody>
      </p:sp>
      <p:sp>
        <p:nvSpPr>
          <p:cNvPr id="7" name="Content Placeholder 6"/>
          <p:cNvSpPr>
            <a:spLocks noGrp="1"/>
          </p:cNvSpPr>
          <p:nvPr>
            <p:ph idx="1"/>
          </p:nvPr>
        </p:nvSpPr>
        <p:spPr/>
        <p:txBody>
          <a:bodyPr/>
          <a:lstStyle/>
          <a:p>
            <a:pPr lvl="1"/>
            <a:r>
              <a:rPr lang="en-US" dirty="0" smtClean="0"/>
              <a:t>The numerator </a:t>
            </a:r>
            <a:r>
              <a:rPr lang="en-US" i="1" dirty="0" err="1" smtClean="0"/>
              <a:t>df</a:t>
            </a:r>
            <a:r>
              <a:rPr lang="en-US" dirty="0" smtClean="0"/>
              <a:t> for the main effect of study method is computed as </a:t>
            </a:r>
            <a:r>
              <a:rPr lang="pt-BR" i="1" dirty="0" smtClean="0"/>
              <a:t>df</a:t>
            </a:r>
            <a:r>
              <a:rPr lang="pt-BR" baseline="-25000" dirty="0" smtClean="0"/>
              <a:t>B</a:t>
            </a:r>
            <a:r>
              <a:rPr lang="pt-BR" dirty="0" smtClean="0"/>
              <a:t> = (</a:t>
            </a:r>
            <a:r>
              <a:rPr lang="pt-BR" i="1" dirty="0" smtClean="0"/>
              <a:t>b</a:t>
            </a:r>
            <a:r>
              <a:rPr lang="pt-BR" dirty="0" smtClean="0"/>
              <a:t> − 1)</a:t>
            </a:r>
          </a:p>
          <a:p>
            <a:pPr lvl="2"/>
            <a:r>
              <a:rPr lang="pt-BR" dirty="0" smtClean="0"/>
              <a:t>   </a:t>
            </a:r>
            <a:r>
              <a:rPr lang="pt-BR" i="1" dirty="0" smtClean="0"/>
              <a:t>df</a:t>
            </a:r>
            <a:r>
              <a:rPr lang="pt-BR" baseline="-25000" dirty="0" smtClean="0"/>
              <a:t>B</a:t>
            </a:r>
            <a:r>
              <a:rPr lang="pt-BR" dirty="0" smtClean="0"/>
              <a:t> = 2 – 1 = 1</a:t>
            </a:r>
          </a:p>
          <a:p>
            <a:r>
              <a:rPr lang="en-US" dirty="0" smtClean="0"/>
              <a:t>The denominator </a:t>
            </a:r>
            <a:r>
              <a:rPr lang="en-US" i="1" dirty="0" err="1" smtClean="0"/>
              <a:t>df</a:t>
            </a:r>
            <a:r>
              <a:rPr lang="en-US" dirty="0" smtClean="0"/>
              <a:t> is computed as   </a:t>
            </a:r>
            <a:br>
              <a:rPr lang="en-US" dirty="0" smtClean="0"/>
            </a:br>
            <a:r>
              <a:rPr lang="en-US" dirty="0" smtClean="0"/>
              <a:t>   </a:t>
            </a:r>
            <a:r>
              <a:rPr lang="en-US" i="1" dirty="0" err="1" smtClean="0"/>
              <a:t>df</a:t>
            </a:r>
            <a:r>
              <a:rPr lang="en-US" baseline="-25000" dirty="0" err="1" smtClean="0"/>
              <a:t>within</a:t>
            </a:r>
            <a:r>
              <a:rPr lang="en-US" baseline="-25000" dirty="0" smtClean="0"/>
              <a:t>(error)</a:t>
            </a:r>
            <a:r>
              <a:rPr lang="en-US" dirty="0" smtClean="0"/>
              <a:t> = </a:t>
            </a:r>
            <a:r>
              <a:rPr lang="en-US" i="1" dirty="0" smtClean="0"/>
              <a:t>N</a:t>
            </a:r>
            <a:r>
              <a:rPr lang="en-US" dirty="0" smtClean="0"/>
              <a:t> − </a:t>
            </a:r>
            <a:r>
              <a:rPr lang="en-US" i="1" dirty="0" smtClean="0"/>
              <a:t>ab</a:t>
            </a:r>
          </a:p>
          <a:p>
            <a:r>
              <a:rPr lang="en-US" dirty="0" smtClean="0"/>
              <a:t>       </a:t>
            </a:r>
            <a:r>
              <a:rPr lang="en-US" i="1" dirty="0" err="1" smtClean="0"/>
              <a:t>df</a:t>
            </a:r>
            <a:r>
              <a:rPr lang="en-US" baseline="-25000" dirty="0" err="1" smtClean="0"/>
              <a:t>within</a:t>
            </a:r>
            <a:r>
              <a:rPr lang="en-US" baseline="-25000" dirty="0" smtClean="0"/>
              <a:t>(error)</a:t>
            </a:r>
            <a:r>
              <a:rPr lang="en-US" dirty="0" smtClean="0"/>
              <a:t> = </a:t>
            </a:r>
            <a:r>
              <a:rPr lang="en-US" i="1" dirty="0" smtClean="0"/>
              <a:t>N</a:t>
            </a:r>
            <a:r>
              <a:rPr lang="en-US" dirty="0" smtClean="0"/>
              <a:t> − </a:t>
            </a:r>
            <a:r>
              <a:rPr lang="en-US" i="1" dirty="0" smtClean="0"/>
              <a:t>ab</a:t>
            </a:r>
            <a:r>
              <a:rPr lang="en-US" dirty="0" smtClean="0"/>
              <a:t> = 32 </a:t>
            </a:r>
            <a:r>
              <a:rPr lang="en-US" dirty="0" smtClean="0">
                <a:latin typeface="Times New Roman" panose="02020603050405020304" pitchFamily="18" charset="0"/>
                <a:cs typeface="Times New Roman" panose="02020603050405020304" pitchFamily="18" charset="0"/>
              </a:rPr>
              <a:t>−</a:t>
            </a:r>
            <a:r>
              <a:rPr lang="en-US" dirty="0" smtClean="0"/>
              <a:t> (2)(2) = 28</a:t>
            </a:r>
          </a:p>
          <a:p>
            <a:r>
              <a:rPr lang="en-US" dirty="0" smtClean="0"/>
              <a:t>The critical value for 1 and 28 </a:t>
            </a:r>
            <a:r>
              <a:rPr lang="en-US" i="1" dirty="0" err="1" smtClean="0"/>
              <a:t>df</a:t>
            </a:r>
            <a:r>
              <a:rPr lang="en-US" dirty="0" smtClean="0"/>
              <a:t> = 4.20.</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36</a:t>
            </a:fld>
            <a:endParaRPr lang="en-US"/>
          </a:p>
        </p:txBody>
      </p:sp>
    </p:spTree>
    <p:extLst>
      <p:ext uri="{BB962C8B-B14F-4D97-AF65-F5344CB8AC3E}">
        <p14:creationId xmlns:p14="http://schemas.microsoft.com/office/powerpoint/2010/main" val="1146669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4: Compute the Test Statistic (Three F Tests)</a:t>
            </a:r>
            <a:endParaRPr lang="en-US" dirty="0" smtClean="0"/>
          </a:p>
        </p:txBody>
      </p:sp>
      <p:sp>
        <p:nvSpPr>
          <p:cNvPr id="7" name="Content Placeholder 6"/>
          <p:cNvSpPr>
            <a:spLocks noGrp="1"/>
          </p:cNvSpPr>
          <p:nvPr>
            <p:ph idx="1"/>
          </p:nvPr>
        </p:nvSpPr>
        <p:spPr/>
        <p:txBody>
          <a:bodyPr/>
          <a:lstStyle/>
          <a:p>
            <a:r>
              <a:rPr lang="en-US" dirty="0" smtClean="0"/>
              <a:t>4a. </a:t>
            </a:r>
            <a:r>
              <a:rPr lang="en-US" i="1" dirty="0" smtClean="0"/>
              <a:t>F</a:t>
            </a:r>
            <a:r>
              <a:rPr lang="en-US" dirty="0" smtClean="0"/>
              <a:t> Test for the Interaction Test</a:t>
            </a:r>
          </a:p>
          <a:p>
            <a:r>
              <a:rPr lang="en-US" dirty="0" smtClean="0"/>
              <a:t>4b. </a:t>
            </a:r>
            <a:r>
              <a:rPr lang="en-US" i="1" dirty="0" smtClean="0"/>
              <a:t>F</a:t>
            </a:r>
            <a:r>
              <a:rPr lang="en-US" dirty="0" smtClean="0"/>
              <a:t> Test for the First Main Effect (Study Method)</a:t>
            </a:r>
          </a:p>
          <a:p>
            <a:r>
              <a:rPr lang="en-US" dirty="0" smtClean="0"/>
              <a:t>4c. </a:t>
            </a:r>
            <a:r>
              <a:rPr lang="en-US" i="1" dirty="0" smtClean="0"/>
              <a:t>F</a:t>
            </a:r>
            <a:r>
              <a:rPr lang="en-US" dirty="0" smtClean="0"/>
              <a:t> Test for the Second Main Effect (Time Delay)</a:t>
            </a:r>
          </a:p>
          <a:p>
            <a:endParaRPr lang="en-US" dirty="0" smtClean="0"/>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37</a:t>
            </a:fld>
            <a:endParaRPr lang="en-US"/>
          </a:p>
        </p:txBody>
      </p:sp>
    </p:spTree>
    <p:extLst>
      <p:ext uri="{BB962C8B-B14F-4D97-AF65-F5344CB8AC3E}">
        <p14:creationId xmlns:p14="http://schemas.microsoft.com/office/powerpoint/2010/main" val="21083338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mtClean="0"/>
              <a:t>Table 12.9: ANOVA Source Table for a Two-Way Independent Samples ANOVA</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753257" y="2234327"/>
            <a:ext cx="7724721" cy="2249138"/>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38</a:t>
            </a:fld>
            <a:endParaRPr lang="en-US"/>
          </a:p>
        </p:txBody>
      </p:sp>
    </p:spTree>
    <p:extLst>
      <p:ext uri="{BB962C8B-B14F-4D97-AF65-F5344CB8AC3E}">
        <p14:creationId xmlns:p14="http://schemas.microsoft.com/office/powerpoint/2010/main" val="11422446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58800" y="5562600"/>
            <a:ext cx="7543800" cy="457200"/>
          </a:xfrm>
        </p:spPr>
        <p:txBody>
          <a:bodyPr>
            <a:normAutofit fontScale="90000"/>
          </a:bodyPr>
          <a:lstStyle/>
          <a:p>
            <a:r>
              <a:rPr lang="en-US" dirty="0" smtClean="0"/>
              <a:t>Table 12.10: Formulas for </a:t>
            </a:r>
            <a:r>
              <a:rPr lang="en-US" i="1" dirty="0" err="1" smtClean="0"/>
              <a:t>df</a:t>
            </a:r>
            <a:r>
              <a:rPr lang="en-US" dirty="0" smtClean="0"/>
              <a:t>, </a:t>
            </a:r>
            <a:r>
              <a:rPr lang="en-US" i="1" dirty="0" smtClean="0"/>
              <a:t>MS</a:t>
            </a:r>
            <a:r>
              <a:rPr lang="en-US" dirty="0" smtClean="0"/>
              <a:t>, and </a:t>
            </a:r>
            <a:r>
              <a:rPr lang="en-US" i="1" dirty="0" smtClean="0"/>
              <a:t>F</a:t>
            </a:r>
            <a:r>
              <a:rPr lang="en-US" dirty="0" smtClean="0"/>
              <a:t> for a Two-Way Independent Samples ANOVA</a:t>
            </a:r>
            <a:endParaRPr lang="en-US" dirty="0"/>
          </a:p>
        </p:txBody>
      </p:sp>
      <p:pic>
        <p:nvPicPr>
          <p:cNvPr id="2" name="Picture Placeholder 1"/>
          <p:cNvPicPr>
            <a:picLocks noGrp="1" noChangeAspect="1"/>
          </p:cNvPicPr>
          <p:nvPr>
            <p:ph type="pic" idx="1"/>
          </p:nvPr>
        </p:nvPicPr>
        <p:blipFill>
          <a:blip r:embed="rId3" cstate="print">
            <a:extLst>
              <a:ext uri="{28A0092B-C50C-407E-A947-70E740481C1C}">
                <a14:useLocalDpi xmlns:a14="http://schemas.microsoft.com/office/drawing/2010/main" val="0"/>
              </a:ext>
            </a:extLst>
          </a:blip>
          <a:stretch>
            <a:fillRect/>
          </a:stretch>
        </p:blipFill>
        <p:spPr>
          <a:xfrm>
            <a:off x="1197412" y="1494261"/>
            <a:ext cx="7005208" cy="3809638"/>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39</a:t>
            </a:fld>
            <a:endParaRPr lang="en-US"/>
          </a:p>
        </p:txBody>
      </p:sp>
    </p:spTree>
    <p:extLst>
      <p:ext uri="{BB962C8B-B14F-4D97-AF65-F5344CB8AC3E}">
        <p14:creationId xmlns:p14="http://schemas.microsoft.com/office/powerpoint/2010/main" val="11422446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Topics to Cover</a:t>
            </a:r>
            <a:endParaRPr lang="en-US" dirty="0"/>
          </a:p>
        </p:txBody>
      </p:sp>
      <p:sp>
        <p:nvSpPr>
          <p:cNvPr id="7" name="Content Placeholder 6"/>
          <p:cNvSpPr>
            <a:spLocks noGrp="1"/>
          </p:cNvSpPr>
          <p:nvPr>
            <p:ph idx="1"/>
          </p:nvPr>
        </p:nvSpPr>
        <p:spPr/>
        <p:txBody>
          <a:bodyPr/>
          <a:lstStyle/>
          <a:p>
            <a:r>
              <a:rPr lang="en-US" dirty="0" smtClean="0"/>
              <a:t>Identify which means are compared when computing each main effect and interaction </a:t>
            </a:r>
            <a:r>
              <a:rPr lang="en-US" i="1" dirty="0" smtClean="0"/>
              <a:t>F</a:t>
            </a:r>
            <a:r>
              <a:rPr lang="en-US" dirty="0" smtClean="0"/>
              <a:t> tests</a:t>
            </a:r>
          </a:p>
          <a:p>
            <a:r>
              <a:rPr lang="en-US" dirty="0" smtClean="0"/>
              <a:t>Complete an ANOVA summary table</a:t>
            </a:r>
          </a:p>
          <a:p>
            <a:r>
              <a:rPr lang="en-US" dirty="0" smtClean="0"/>
              <a:t>Define the critical region for each </a:t>
            </a:r>
            <a:r>
              <a:rPr lang="en-US" i="1" dirty="0" smtClean="0"/>
              <a:t>F</a:t>
            </a:r>
            <a:r>
              <a:rPr lang="en-US" dirty="0" smtClean="0"/>
              <a:t> test</a:t>
            </a:r>
          </a:p>
          <a:p>
            <a:r>
              <a:rPr lang="en-US" dirty="0" smtClean="0"/>
              <a:t>Determine whether you should reject each null hypothesis</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a:t>
            </a:fld>
            <a:endParaRPr lang="en-US"/>
          </a:p>
        </p:txBody>
      </p:sp>
    </p:spTree>
    <p:extLst>
      <p:ext uri="{BB962C8B-B14F-4D97-AF65-F5344CB8AC3E}">
        <p14:creationId xmlns:p14="http://schemas.microsoft.com/office/powerpoint/2010/main" val="18862044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4a. </a:t>
            </a:r>
            <a:r>
              <a:rPr lang="en-US" i="1" dirty="0" smtClean="0"/>
              <a:t>F</a:t>
            </a:r>
            <a:r>
              <a:rPr lang="en-US" dirty="0" smtClean="0"/>
              <a:t> Test for the Interaction</a:t>
            </a:r>
          </a:p>
        </p:txBody>
      </p:sp>
      <p:sp>
        <p:nvSpPr>
          <p:cNvPr id="7" name="Content Placeholder 6"/>
          <p:cNvSpPr>
            <a:spLocks noGrp="1"/>
          </p:cNvSpPr>
          <p:nvPr>
            <p:ph idx="1"/>
          </p:nvPr>
        </p:nvSpPr>
        <p:spPr/>
        <p:txBody>
          <a:bodyPr>
            <a:normAutofit fontScale="92500"/>
          </a:bodyPr>
          <a:lstStyle/>
          <a:p>
            <a:r>
              <a:rPr lang="en-US" dirty="0" smtClean="0"/>
              <a:t>The </a:t>
            </a:r>
            <a:r>
              <a:rPr lang="en-US" i="1" dirty="0" smtClean="0"/>
              <a:t>F</a:t>
            </a:r>
            <a:r>
              <a:rPr lang="en-US" dirty="0" smtClean="0"/>
              <a:t> value testing the interaction between studying method and time delay is 4.53. </a:t>
            </a:r>
          </a:p>
          <a:p>
            <a:r>
              <a:rPr lang="en-US" dirty="0" smtClean="0"/>
              <a:t>The obtained </a:t>
            </a:r>
            <a:r>
              <a:rPr lang="en-US" i="1" dirty="0" smtClean="0"/>
              <a:t>F</a:t>
            </a:r>
            <a:r>
              <a:rPr lang="en-US" dirty="0" smtClean="0"/>
              <a:t> value of 4.53 is larger than the critical </a:t>
            </a:r>
            <a:r>
              <a:rPr lang="en-US" i="1" dirty="0" smtClean="0"/>
              <a:t>F</a:t>
            </a:r>
            <a:r>
              <a:rPr lang="en-US" dirty="0" smtClean="0"/>
              <a:t> value, so you reject the interaction null hypothesis. </a:t>
            </a:r>
          </a:p>
          <a:p>
            <a:r>
              <a:rPr lang="en-US" dirty="0" smtClean="0"/>
              <a:t>This means that the different pattern of simple effects for 5-min and 2-day delays shown in Figure 12.1 are not likely to be due to sampling error.</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40</a:t>
            </a:fld>
            <a:endParaRPr lang="en-US"/>
          </a:p>
        </p:txBody>
      </p:sp>
    </p:spTree>
    <p:extLst>
      <p:ext uri="{BB962C8B-B14F-4D97-AF65-F5344CB8AC3E}">
        <p14:creationId xmlns:p14="http://schemas.microsoft.com/office/powerpoint/2010/main" val="13065844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4a. </a:t>
            </a:r>
            <a:r>
              <a:rPr lang="en-US" i="1" dirty="0" smtClean="0"/>
              <a:t>F</a:t>
            </a:r>
            <a:r>
              <a:rPr lang="en-US" dirty="0" smtClean="0"/>
              <a:t> Test for the Interaction</a:t>
            </a:r>
          </a:p>
        </p:txBody>
      </p:sp>
      <p:sp>
        <p:nvSpPr>
          <p:cNvPr id="7" name="Content Placeholder 6"/>
          <p:cNvSpPr>
            <a:spLocks noGrp="1"/>
          </p:cNvSpPr>
          <p:nvPr>
            <p:ph idx="1"/>
          </p:nvPr>
        </p:nvSpPr>
        <p:spPr/>
        <p:txBody>
          <a:bodyPr/>
          <a:lstStyle/>
          <a:p>
            <a:r>
              <a:rPr lang="en-US" dirty="0" smtClean="0"/>
              <a:t>Specifically, this means that the difference between the simple effect for 5-min delay, 8.00 </a:t>
            </a:r>
            <a:r>
              <a:rPr lang="en-US" dirty="0" smtClean="0">
                <a:latin typeface="Times New Roman" panose="02020603050405020304" pitchFamily="18" charset="0"/>
                <a:cs typeface="Times New Roman" panose="02020603050405020304" pitchFamily="18" charset="0"/>
              </a:rPr>
              <a:t>−</a:t>
            </a:r>
            <a:r>
              <a:rPr lang="en-US" dirty="0" smtClean="0"/>
              <a:t> 7.25 = .75, is significantly different from the difference between the simple effect for 2-day delay, 5.00 </a:t>
            </a:r>
            <a:r>
              <a:rPr lang="en-US" dirty="0" smtClean="0">
                <a:latin typeface="Times New Roman" panose="02020603050405020304" pitchFamily="18" charset="0"/>
                <a:cs typeface="Times New Roman" panose="02020603050405020304" pitchFamily="18" charset="0"/>
              </a:rPr>
              <a:t>−</a:t>
            </a:r>
            <a:r>
              <a:rPr lang="en-US" dirty="0" smtClean="0"/>
              <a:t> 7.00 = </a:t>
            </a:r>
            <a:r>
              <a:rPr lang="en-US" dirty="0" smtClean="0">
                <a:latin typeface="Times New Roman" panose="02020603050405020304" pitchFamily="18" charset="0"/>
                <a:cs typeface="Times New Roman" panose="02020603050405020304" pitchFamily="18" charset="0"/>
              </a:rPr>
              <a:t>−</a:t>
            </a:r>
            <a:r>
              <a:rPr lang="en-US" dirty="0" smtClean="0"/>
              <a:t>2.00.</a:t>
            </a:r>
          </a:p>
          <a:p>
            <a:r>
              <a:rPr lang="en-US" dirty="0" smtClean="0"/>
              <a:t>The difference between .75 and </a:t>
            </a:r>
            <a:r>
              <a:rPr lang="en-US" dirty="0" smtClean="0">
                <a:latin typeface="Times New Roman" panose="02020603050405020304" pitchFamily="18" charset="0"/>
                <a:cs typeface="Times New Roman" panose="02020603050405020304" pitchFamily="18" charset="0"/>
              </a:rPr>
              <a:t>−</a:t>
            </a:r>
            <a:r>
              <a:rPr lang="en-US" dirty="0" smtClean="0"/>
              <a:t>2.00 is unlikely to be created by sampling error.</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41</a:t>
            </a:fld>
            <a:endParaRPr lang="en-US"/>
          </a:p>
        </p:txBody>
      </p:sp>
    </p:spTree>
    <p:extLst>
      <p:ext uri="{BB962C8B-B14F-4D97-AF65-F5344CB8AC3E}">
        <p14:creationId xmlns:p14="http://schemas.microsoft.com/office/powerpoint/2010/main" val="13065844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4a. F Test for the Interaction</a:t>
            </a:r>
            <a:endParaRPr lang="en-US" dirty="0" smtClean="0"/>
          </a:p>
        </p:txBody>
      </p:sp>
      <p:sp>
        <p:nvSpPr>
          <p:cNvPr id="7" name="Content Placeholder 6"/>
          <p:cNvSpPr>
            <a:spLocks noGrp="1"/>
          </p:cNvSpPr>
          <p:nvPr>
            <p:ph idx="1"/>
          </p:nvPr>
        </p:nvSpPr>
        <p:spPr/>
        <p:txBody>
          <a:bodyPr/>
          <a:lstStyle/>
          <a:p>
            <a:r>
              <a:rPr lang="en-US" dirty="0" smtClean="0"/>
              <a:t>The simple effect for 5 min (.75) was not a significant difference and the simple effect for 2 days was a significant difference (</a:t>
            </a:r>
            <a:r>
              <a:rPr lang="en-US" dirty="0" smtClean="0">
                <a:latin typeface="Times New Roman" panose="02020603050405020304" pitchFamily="18" charset="0"/>
                <a:cs typeface="Times New Roman" panose="02020603050405020304" pitchFamily="18" charset="0"/>
              </a:rPr>
              <a:t>−</a:t>
            </a:r>
            <a:r>
              <a:rPr lang="en-US" dirty="0" smtClean="0"/>
              <a:t>2.00).</a:t>
            </a:r>
          </a:p>
          <a:p>
            <a:r>
              <a:rPr lang="en-US" dirty="0" smtClean="0"/>
              <a:t>We will show you how to make SPSS perform these simple effects analyses later in the chapter.</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42</a:t>
            </a:fld>
            <a:endParaRPr lang="en-US"/>
          </a:p>
        </p:txBody>
      </p:sp>
    </p:spTree>
    <p:extLst>
      <p:ext uri="{BB962C8B-B14F-4D97-AF65-F5344CB8AC3E}">
        <p14:creationId xmlns:p14="http://schemas.microsoft.com/office/powerpoint/2010/main" val="13065844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Figure 12.1: Simple Effects Tested by Interaction </a:t>
            </a:r>
            <a:r>
              <a:rPr lang="en-US" i="1" dirty="0" smtClean="0"/>
              <a:t>F</a:t>
            </a:r>
            <a:r>
              <a:rPr lang="en-US" dirty="0" smtClean="0"/>
              <a:t> Test</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885098" y="2277284"/>
            <a:ext cx="7421266" cy="2458880"/>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43</a:t>
            </a:fld>
            <a:endParaRPr lang="en-US"/>
          </a:p>
        </p:txBody>
      </p:sp>
    </p:spTree>
    <p:extLst>
      <p:ext uri="{BB962C8B-B14F-4D97-AF65-F5344CB8AC3E}">
        <p14:creationId xmlns:p14="http://schemas.microsoft.com/office/powerpoint/2010/main" val="11422446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4b. </a:t>
            </a:r>
            <a:r>
              <a:rPr lang="en-US" i="1" dirty="0" smtClean="0"/>
              <a:t>F</a:t>
            </a:r>
            <a:r>
              <a:rPr lang="en-US" dirty="0" smtClean="0"/>
              <a:t> Test for the First Main Effect (Study Method)</a:t>
            </a:r>
          </a:p>
        </p:txBody>
      </p:sp>
      <p:sp>
        <p:nvSpPr>
          <p:cNvPr id="7" name="Content Placeholder 6"/>
          <p:cNvSpPr>
            <a:spLocks noGrp="1"/>
          </p:cNvSpPr>
          <p:nvPr>
            <p:ph idx="1"/>
          </p:nvPr>
        </p:nvSpPr>
        <p:spPr/>
        <p:txBody>
          <a:bodyPr/>
          <a:lstStyle/>
          <a:p>
            <a:r>
              <a:rPr lang="en-US" dirty="0" smtClean="0"/>
              <a:t>The </a:t>
            </a:r>
            <a:r>
              <a:rPr lang="en-US" i="1" dirty="0" smtClean="0"/>
              <a:t>F</a:t>
            </a:r>
            <a:r>
              <a:rPr lang="en-US" dirty="0" smtClean="0"/>
              <a:t> value for the main effect of study method is 0.94. </a:t>
            </a:r>
          </a:p>
          <a:p>
            <a:r>
              <a:rPr lang="en-US" dirty="0" smtClean="0"/>
              <a:t>The critical value of </a:t>
            </a:r>
            <a:r>
              <a:rPr lang="en-US" i="1" dirty="0" smtClean="0"/>
              <a:t>F</a:t>
            </a:r>
            <a:r>
              <a:rPr lang="en-US" dirty="0" smtClean="0"/>
              <a:t> for this main effect is 4.20. </a:t>
            </a:r>
          </a:p>
          <a:p>
            <a:r>
              <a:rPr lang="en-US" dirty="0" smtClean="0"/>
              <a:t>The obtained </a:t>
            </a:r>
            <a:r>
              <a:rPr lang="en-US" i="1" dirty="0" smtClean="0"/>
              <a:t>F</a:t>
            </a:r>
            <a:r>
              <a:rPr lang="en-US" dirty="0" smtClean="0"/>
              <a:t> is not greater than the critical value, so you do not reject the studying method null hypothesis.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44</a:t>
            </a:fld>
            <a:endParaRPr lang="en-US"/>
          </a:p>
        </p:txBody>
      </p:sp>
    </p:spTree>
    <p:extLst>
      <p:ext uri="{BB962C8B-B14F-4D97-AF65-F5344CB8AC3E}">
        <p14:creationId xmlns:p14="http://schemas.microsoft.com/office/powerpoint/2010/main" val="13065844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4b. </a:t>
            </a:r>
            <a:r>
              <a:rPr lang="en-US" i="1" dirty="0" smtClean="0"/>
              <a:t>F</a:t>
            </a:r>
            <a:r>
              <a:rPr lang="en-US" dirty="0" smtClean="0"/>
              <a:t> Test for the First Main Effect (Study Method)</a:t>
            </a:r>
          </a:p>
        </p:txBody>
      </p:sp>
      <p:sp>
        <p:nvSpPr>
          <p:cNvPr id="7" name="Content Placeholder 6"/>
          <p:cNvSpPr>
            <a:spLocks noGrp="1"/>
          </p:cNvSpPr>
          <p:nvPr>
            <p:ph idx="1"/>
          </p:nvPr>
        </p:nvSpPr>
        <p:spPr/>
        <p:txBody>
          <a:bodyPr/>
          <a:lstStyle/>
          <a:p>
            <a:r>
              <a:rPr lang="en-US" dirty="0" smtClean="0"/>
              <a:t>You conclude that overall, the two studying methods lead to similar exam scores for those who reread (</a:t>
            </a:r>
            <a:r>
              <a:rPr lang="en-US" i="1" dirty="0" smtClean="0"/>
              <a:t>M</a:t>
            </a:r>
            <a:r>
              <a:rPr lang="en-US" dirty="0" smtClean="0"/>
              <a:t> = 6.50) and those who tried to recall (</a:t>
            </a:r>
            <a:r>
              <a:rPr lang="en-US" i="1" dirty="0" smtClean="0"/>
              <a:t>M</a:t>
            </a:r>
            <a:r>
              <a:rPr lang="en-US" dirty="0" smtClean="0"/>
              <a:t> = 7.13).</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45</a:t>
            </a:fld>
            <a:endParaRPr lang="en-US"/>
          </a:p>
        </p:txBody>
      </p:sp>
    </p:spTree>
    <p:extLst>
      <p:ext uri="{BB962C8B-B14F-4D97-AF65-F5344CB8AC3E}">
        <p14:creationId xmlns:p14="http://schemas.microsoft.com/office/powerpoint/2010/main" val="13065844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4c. </a:t>
            </a:r>
            <a:r>
              <a:rPr lang="en-US" i="1" dirty="0" smtClean="0"/>
              <a:t>F</a:t>
            </a:r>
            <a:r>
              <a:rPr lang="en-US" dirty="0" smtClean="0"/>
              <a:t> Test for the Second Main Effect (Study Method)</a:t>
            </a:r>
          </a:p>
        </p:txBody>
      </p:sp>
      <p:sp>
        <p:nvSpPr>
          <p:cNvPr id="7" name="Content Placeholder 6"/>
          <p:cNvSpPr>
            <a:spLocks noGrp="1"/>
          </p:cNvSpPr>
          <p:nvPr>
            <p:ph idx="1"/>
          </p:nvPr>
        </p:nvSpPr>
        <p:spPr/>
        <p:txBody>
          <a:bodyPr/>
          <a:lstStyle/>
          <a:p>
            <a:r>
              <a:rPr lang="en-US" dirty="0" smtClean="0"/>
              <a:t>The </a:t>
            </a:r>
            <a:r>
              <a:rPr lang="en-US" i="1" dirty="0" smtClean="0"/>
              <a:t>F</a:t>
            </a:r>
            <a:r>
              <a:rPr lang="en-US" dirty="0" smtClean="0"/>
              <a:t> value for the main effect of time delay is 4.529, and the critical value of </a:t>
            </a:r>
            <a:r>
              <a:rPr lang="en-US" i="1" dirty="0" smtClean="0"/>
              <a:t>F</a:t>
            </a:r>
            <a:r>
              <a:rPr lang="en-US" dirty="0" smtClean="0"/>
              <a:t> for this main effect is 4.20. </a:t>
            </a:r>
          </a:p>
          <a:p>
            <a:r>
              <a:rPr lang="en-US" dirty="0" smtClean="0"/>
              <a:t>The obtained </a:t>
            </a:r>
            <a:r>
              <a:rPr lang="en-US" i="1" dirty="0" smtClean="0"/>
              <a:t>F</a:t>
            </a:r>
            <a:r>
              <a:rPr lang="en-US" dirty="0" smtClean="0"/>
              <a:t> is greater than the critical value, so you reject the time delay null hypothesis.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46</a:t>
            </a:fld>
            <a:endParaRPr lang="en-US"/>
          </a:p>
        </p:txBody>
      </p:sp>
    </p:spTree>
    <p:extLst>
      <p:ext uri="{BB962C8B-B14F-4D97-AF65-F5344CB8AC3E}">
        <p14:creationId xmlns:p14="http://schemas.microsoft.com/office/powerpoint/2010/main" val="13065844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4c. </a:t>
            </a:r>
            <a:r>
              <a:rPr lang="en-US" i="1" dirty="0" smtClean="0"/>
              <a:t>F</a:t>
            </a:r>
            <a:r>
              <a:rPr lang="en-US" dirty="0" smtClean="0"/>
              <a:t> Test for the Second Main Effect (Study Method)</a:t>
            </a:r>
          </a:p>
        </p:txBody>
      </p:sp>
      <p:sp>
        <p:nvSpPr>
          <p:cNvPr id="7" name="Content Placeholder 6"/>
          <p:cNvSpPr>
            <a:spLocks noGrp="1"/>
          </p:cNvSpPr>
          <p:nvPr>
            <p:ph idx="1"/>
          </p:nvPr>
        </p:nvSpPr>
        <p:spPr/>
        <p:txBody>
          <a:bodyPr/>
          <a:lstStyle/>
          <a:p>
            <a:r>
              <a:rPr lang="en-US" dirty="0" smtClean="0"/>
              <a:t>Conclude that overall, the participants who experienced the longer time delay (</a:t>
            </a:r>
            <a:r>
              <a:rPr lang="en-US" i="1" dirty="0" smtClean="0"/>
              <a:t>M</a:t>
            </a:r>
            <a:r>
              <a:rPr lang="en-US" dirty="0" smtClean="0"/>
              <a:t> = 6.00) had significantly lower exam scores than those who took the exam 5 min after studying (</a:t>
            </a:r>
            <a:r>
              <a:rPr lang="en-US" i="1" dirty="0" smtClean="0"/>
              <a:t>M</a:t>
            </a:r>
            <a:r>
              <a:rPr lang="en-US" dirty="0" smtClean="0"/>
              <a:t> = 7.63).</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47</a:t>
            </a:fld>
            <a:endParaRPr lang="en-US"/>
          </a:p>
        </p:txBody>
      </p:sp>
    </p:spTree>
    <p:extLst>
      <p:ext uri="{BB962C8B-B14F-4D97-AF65-F5344CB8AC3E}">
        <p14:creationId xmlns:p14="http://schemas.microsoft.com/office/powerpoint/2010/main" val="13065844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5: Compute the Effect Sizes and Describe It</a:t>
            </a:r>
            <a:endParaRPr lang="en-US" dirty="0" smtClean="0"/>
          </a:p>
        </p:txBody>
      </p:sp>
      <p:sp>
        <p:nvSpPr>
          <p:cNvPr id="7" name="Content Placeholder 6"/>
          <p:cNvSpPr>
            <a:spLocks noGrp="1"/>
          </p:cNvSpPr>
          <p:nvPr>
            <p:ph idx="1"/>
          </p:nvPr>
        </p:nvSpPr>
        <p:spPr/>
        <p:txBody>
          <a:bodyPr/>
          <a:lstStyle/>
          <a:p>
            <a:r>
              <a:rPr lang="en-US" dirty="0" smtClean="0"/>
              <a:t>After determining if each null hypothesis is rejected, the next step is computing an effect size for each test and interpreting them.</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48</a:t>
            </a:fld>
            <a:endParaRPr lang="en-US"/>
          </a:p>
        </p:txBody>
      </p:sp>
    </p:spTree>
    <p:extLst>
      <p:ext uri="{BB962C8B-B14F-4D97-AF65-F5344CB8AC3E}">
        <p14:creationId xmlns:p14="http://schemas.microsoft.com/office/powerpoint/2010/main" val="18420897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Table 12.11: General Guidelines for Interpreting </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1927996" y="2120526"/>
            <a:ext cx="5586277" cy="2619997"/>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49</a:t>
            </a:fld>
            <a:endParaRPr lang="en-US"/>
          </a:p>
        </p:txBody>
      </p:sp>
      <p:pic>
        <p:nvPicPr>
          <p:cNvPr id="151555" name="Picture 3"/>
          <p:cNvPicPr>
            <a:picLocks noChangeAspect="1" noChangeArrowheads="1"/>
          </p:cNvPicPr>
          <p:nvPr/>
        </p:nvPicPr>
        <p:blipFill>
          <a:blip r:embed="rId4"/>
          <a:srcRect/>
          <a:stretch>
            <a:fillRect/>
          </a:stretch>
        </p:blipFill>
        <p:spPr bwMode="auto">
          <a:xfrm>
            <a:off x="7264399" y="5410200"/>
            <a:ext cx="304800" cy="385186"/>
          </a:xfrm>
          <a:prstGeom prst="rect">
            <a:avLst/>
          </a:prstGeom>
          <a:noFill/>
          <a:ln w="9525">
            <a:noFill/>
            <a:miter lim="800000"/>
            <a:headEnd/>
            <a:tailEnd/>
          </a:ln>
          <a:effectLst/>
        </p:spPr>
      </p:pic>
    </p:spTree>
    <p:extLst>
      <p:ext uri="{BB962C8B-B14F-4D97-AF65-F5344CB8AC3E}">
        <p14:creationId xmlns:p14="http://schemas.microsoft.com/office/powerpoint/2010/main" val="11422446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Topics to Cover</a:t>
            </a:r>
            <a:endParaRPr lang="en-US" dirty="0"/>
          </a:p>
        </p:txBody>
      </p:sp>
      <p:sp>
        <p:nvSpPr>
          <p:cNvPr id="7" name="Content Placeholder 6"/>
          <p:cNvSpPr>
            <a:spLocks noGrp="1"/>
          </p:cNvSpPr>
          <p:nvPr>
            <p:ph idx="1"/>
          </p:nvPr>
        </p:nvSpPr>
        <p:spPr/>
        <p:txBody>
          <a:bodyPr/>
          <a:lstStyle/>
          <a:p>
            <a:r>
              <a:rPr lang="en-US" dirty="0" smtClean="0"/>
              <a:t>Compute effect sizes for each main effect and the interaction and describe each as small, medium, or large</a:t>
            </a:r>
          </a:p>
          <a:p>
            <a:r>
              <a:rPr lang="en-US" dirty="0" smtClean="0"/>
              <a:t>Use SPSS to perform a two-factor ANOVA and create a graph of the main effects and interaction</a:t>
            </a:r>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a:t>
            </a:fld>
            <a:endParaRPr lang="en-US"/>
          </a:p>
        </p:txBody>
      </p:sp>
    </p:spTree>
    <p:extLst>
      <p:ext uri="{BB962C8B-B14F-4D97-AF65-F5344CB8AC3E}">
        <p14:creationId xmlns:p14="http://schemas.microsoft.com/office/powerpoint/2010/main" val="18862044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5a: Effect Size for the Interaction (Study Method by Time Delay)</a:t>
            </a:r>
            <a:endParaRPr lang="en-US" dirty="0" smtClean="0"/>
          </a:p>
        </p:txBody>
      </p:sp>
      <p:sp>
        <p:nvSpPr>
          <p:cNvPr id="7" name="Content Placeholder 6"/>
          <p:cNvSpPr>
            <a:spLocks noGrp="1"/>
          </p:cNvSpPr>
          <p:nvPr>
            <p:ph idx="1"/>
          </p:nvPr>
        </p:nvSpPr>
        <p:spPr/>
        <p:txBody>
          <a:bodyPr/>
          <a:lstStyle/>
          <a:p>
            <a:r>
              <a:rPr lang="en-US" smtClean="0"/>
              <a:t>The effect size for the interaction effect is .139, a large effect.</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50</a:t>
            </a:fld>
            <a:endParaRPr lang="en-US"/>
          </a:p>
        </p:txBody>
      </p:sp>
      <p:pic>
        <p:nvPicPr>
          <p:cNvPr id="152578" name="Picture 2"/>
          <p:cNvPicPr>
            <a:picLocks noChangeAspect="1" noChangeArrowheads="1"/>
          </p:cNvPicPr>
          <p:nvPr/>
        </p:nvPicPr>
        <p:blipFill>
          <a:blip r:embed="rId3"/>
          <a:srcRect/>
          <a:stretch>
            <a:fillRect/>
          </a:stretch>
        </p:blipFill>
        <p:spPr bwMode="auto">
          <a:xfrm>
            <a:off x="1371600" y="3505201"/>
            <a:ext cx="7486650" cy="1271486"/>
          </a:xfrm>
          <a:prstGeom prst="rect">
            <a:avLst/>
          </a:prstGeom>
          <a:noFill/>
          <a:ln w="9525">
            <a:noFill/>
            <a:miter lim="800000"/>
            <a:headEnd/>
            <a:tailEnd/>
          </a:ln>
          <a:effectLst/>
        </p:spPr>
      </p:pic>
    </p:spTree>
    <p:extLst>
      <p:ext uri="{BB962C8B-B14F-4D97-AF65-F5344CB8AC3E}">
        <p14:creationId xmlns:p14="http://schemas.microsoft.com/office/powerpoint/2010/main" val="18420897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5a: Effect Size for the Interaction (Study Method by Time Delay)</a:t>
            </a:r>
            <a:endParaRPr lang="en-US" dirty="0" smtClean="0"/>
          </a:p>
        </p:txBody>
      </p:sp>
      <p:sp>
        <p:nvSpPr>
          <p:cNvPr id="7" name="Content Placeholder 6"/>
          <p:cNvSpPr>
            <a:spLocks noGrp="1"/>
          </p:cNvSpPr>
          <p:nvPr>
            <p:ph idx="1"/>
          </p:nvPr>
        </p:nvSpPr>
        <p:spPr/>
        <p:txBody>
          <a:bodyPr/>
          <a:lstStyle/>
          <a:p>
            <a:r>
              <a:rPr lang="en-US" dirty="0" smtClean="0"/>
              <a:t>Compute the effect size for each simple </a:t>
            </a:r>
            <a:r>
              <a:rPr lang="en-US" dirty="0" smtClean="0"/>
              <a:t>effect.</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51</a:t>
            </a:fld>
            <a:endParaRPr lang="en-US"/>
          </a:p>
        </p:txBody>
      </p:sp>
      <p:pic>
        <p:nvPicPr>
          <p:cNvPr id="153602" name="Picture 2"/>
          <p:cNvPicPr>
            <a:picLocks noChangeAspect="1" noChangeArrowheads="1"/>
          </p:cNvPicPr>
          <p:nvPr/>
        </p:nvPicPr>
        <p:blipFill>
          <a:blip r:embed="rId3"/>
          <a:srcRect/>
          <a:stretch>
            <a:fillRect/>
          </a:stretch>
        </p:blipFill>
        <p:spPr bwMode="auto">
          <a:xfrm>
            <a:off x="2286000" y="3200400"/>
            <a:ext cx="5562600" cy="1340822"/>
          </a:xfrm>
          <a:prstGeom prst="rect">
            <a:avLst/>
          </a:prstGeom>
          <a:noFill/>
          <a:ln w="9525">
            <a:noFill/>
            <a:miter lim="800000"/>
            <a:headEnd/>
            <a:tailEnd/>
          </a:ln>
          <a:effectLst/>
        </p:spPr>
      </p:pic>
      <p:pic>
        <p:nvPicPr>
          <p:cNvPr id="153603" name="Picture 3"/>
          <p:cNvPicPr>
            <a:picLocks noChangeAspect="1" noChangeArrowheads="1"/>
          </p:cNvPicPr>
          <p:nvPr/>
        </p:nvPicPr>
        <p:blipFill>
          <a:blip r:embed="rId4"/>
          <a:srcRect/>
          <a:stretch>
            <a:fillRect/>
          </a:stretch>
        </p:blipFill>
        <p:spPr bwMode="auto">
          <a:xfrm>
            <a:off x="2667000" y="4572000"/>
            <a:ext cx="4724400" cy="1334805"/>
          </a:xfrm>
          <a:prstGeom prst="rect">
            <a:avLst/>
          </a:prstGeom>
          <a:noFill/>
          <a:ln w="9525">
            <a:noFill/>
            <a:miter lim="800000"/>
            <a:headEnd/>
            <a:tailEnd/>
          </a:ln>
          <a:effectLst/>
        </p:spPr>
      </p:pic>
    </p:spTree>
    <p:extLst>
      <p:ext uri="{BB962C8B-B14F-4D97-AF65-F5344CB8AC3E}">
        <p14:creationId xmlns:p14="http://schemas.microsoft.com/office/powerpoint/2010/main" val="18420897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5a: Effect Size for the Interaction (Study Method by Time Delay)</a:t>
            </a:r>
            <a:endParaRPr lang="en-US" dirty="0" smtClean="0"/>
          </a:p>
        </p:txBody>
      </p:sp>
      <p:sp>
        <p:nvSpPr>
          <p:cNvPr id="7" name="Content Placeholder 6"/>
          <p:cNvSpPr>
            <a:spLocks noGrp="1"/>
          </p:cNvSpPr>
          <p:nvPr>
            <p:ph idx="1"/>
          </p:nvPr>
        </p:nvSpPr>
        <p:spPr/>
        <p:txBody>
          <a:bodyPr/>
          <a:lstStyle/>
          <a:p>
            <a:r>
              <a:rPr lang="en-US" dirty="0" smtClean="0"/>
              <a:t>The effect size for the simple effect study method (reread vs. recall) after a 5-min time delay is </a:t>
            </a:r>
            <a:r>
              <a:rPr lang="en-US" i="1" dirty="0" smtClean="0"/>
              <a:t>d</a:t>
            </a:r>
            <a:r>
              <a:rPr lang="en-US" dirty="0" smtClean="0"/>
              <a:t> = .383, a small to medium effect.</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52</a:t>
            </a:fld>
            <a:endParaRPr lang="en-US"/>
          </a:p>
        </p:txBody>
      </p:sp>
      <p:pic>
        <p:nvPicPr>
          <p:cNvPr id="154626" name="Picture 2"/>
          <p:cNvPicPr>
            <a:picLocks noChangeAspect="1" noChangeArrowheads="1"/>
          </p:cNvPicPr>
          <p:nvPr/>
        </p:nvPicPr>
        <p:blipFill>
          <a:blip r:embed="rId3"/>
          <a:srcRect/>
          <a:stretch>
            <a:fillRect/>
          </a:stretch>
        </p:blipFill>
        <p:spPr bwMode="auto">
          <a:xfrm>
            <a:off x="1219200" y="3733800"/>
            <a:ext cx="7733944" cy="1143000"/>
          </a:xfrm>
          <a:prstGeom prst="rect">
            <a:avLst/>
          </a:prstGeom>
          <a:noFill/>
          <a:ln w="9525">
            <a:noFill/>
            <a:miter lim="800000"/>
            <a:headEnd/>
            <a:tailEnd/>
          </a:ln>
          <a:effectLst/>
        </p:spPr>
      </p:pic>
      <p:pic>
        <p:nvPicPr>
          <p:cNvPr id="154627" name="Picture 3"/>
          <p:cNvPicPr>
            <a:picLocks noChangeAspect="1" noChangeArrowheads="1"/>
          </p:cNvPicPr>
          <p:nvPr/>
        </p:nvPicPr>
        <p:blipFill>
          <a:blip r:embed="rId4"/>
          <a:srcRect/>
          <a:stretch>
            <a:fillRect/>
          </a:stretch>
        </p:blipFill>
        <p:spPr bwMode="auto">
          <a:xfrm>
            <a:off x="1648691" y="5029200"/>
            <a:ext cx="6885709" cy="1066800"/>
          </a:xfrm>
          <a:prstGeom prst="rect">
            <a:avLst/>
          </a:prstGeom>
          <a:noFill/>
          <a:ln w="9525">
            <a:noFill/>
            <a:miter lim="800000"/>
            <a:headEnd/>
            <a:tailEnd/>
          </a:ln>
          <a:effectLst/>
        </p:spPr>
      </p:pic>
    </p:spTree>
    <p:extLst>
      <p:ext uri="{BB962C8B-B14F-4D97-AF65-F5344CB8AC3E}">
        <p14:creationId xmlns:p14="http://schemas.microsoft.com/office/powerpoint/2010/main" val="18420897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5a: Effect Size for the Interaction (Study Method by Time Delay)</a:t>
            </a:r>
            <a:endParaRPr lang="en-US" dirty="0" smtClean="0"/>
          </a:p>
        </p:txBody>
      </p:sp>
      <p:sp>
        <p:nvSpPr>
          <p:cNvPr id="7" name="Content Placeholder 6"/>
          <p:cNvSpPr>
            <a:spLocks noGrp="1"/>
          </p:cNvSpPr>
          <p:nvPr>
            <p:ph idx="1"/>
          </p:nvPr>
        </p:nvSpPr>
        <p:spPr/>
        <p:txBody>
          <a:bodyPr/>
          <a:lstStyle/>
          <a:p>
            <a:r>
              <a:rPr lang="en-US" dirty="0" smtClean="0"/>
              <a:t>The effect size for the simple effect of study method (reread vs. recall) after a 2-day delay is </a:t>
            </a:r>
            <a:r>
              <a:rPr lang="en-US" i="1" dirty="0" smtClean="0"/>
              <a:t>d</a:t>
            </a:r>
            <a:r>
              <a:rPr lang="en-US" dirty="0" smtClean="0"/>
              <a:t> = </a:t>
            </a:r>
            <a:r>
              <a:rPr lang="en-US" dirty="0" smtClean="0">
                <a:latin typeface="Times New Roman" panose="02020603050405020304" pitchFamily="18" charset="0"/>
                <a:cs typeface="Times New Roman" panose="02020603050405020304" pitchFamily="18" charset="0"/>
              </a:rPr>
              <a:t>−</a:t>
            </a:r>
            <a:r>
              <a:rPr lang="en-US" dirty="0" smtClean="0"/>
              <a:t>1.18, a large effect.</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53</a:t>
            </a:fld>
            <a:endParaRPr lang="en-US"/>
          </a:p>
        </p:txBody>
      </p:sp>
      <p:pic>
        <p:nvPicPr>
          <p:cNvPr id="155650" name="Picture 2"/>
          <p:cNvPicPr>
            <a:picLocks noChangeAspect="1" noChangeArrowheads="1"/>
          </p:cNvPicPr>
          <p:nvPr/>
        </p:nvPicPr>
        <p:blipFill>
          <a:blip r:embed="rId3"/>
          <a:srcRect/>
          <a:stretch>
            <a:fillRect/>
          </a:stretch>
        </p:blipFill>
        <p:spPr bwMode="auto">
          <a:xfrm>
            <a:off x="1143000" y="3733800"/>
            <a:ext cx="7772400" cy="1032599"/>
          </a:xfrm>
          <a:prstGeom prst="rect">
            <a:avLst/>
          </a:prstGeom>
          <a:noFill/>
          <a:ln w="9525">
            <a:noFill/>
            <a:miter lim="800000"/>
            <a:headEnd/>
            <a:tailEnd/>
          </a:ln>
          <a:effectLst/>
        </p:spPr>
      </p:pic>
      <p:pic>
        <p:nvPicPr>
          <p:cNvPr id="155651" name="Picture 3"/>
          <p:cNvPicPr>
            <a:picLocks noChangeAspect="1" noChangeArrowheads="1"/>
          </p:cNvPicPr>
          <p:nvPr/>
        </p:nvPicPr>
        <p:blipFill>
          <a:blip r:embed="rId4"/>
          <a:srcRect/>
          <a:stretch>
            <a:fillRect/>
          </a:stretch>
        </p:blipFill>
        <p:spPr bwMode="auto">
          <a:xfrm>
            <a:off x="1219200" y="4876800"/>
            <a:ext cx="7657253" cy="1066800"/>
          </a:xfrm>
          <a:prstGeom prst="rect">
            <a:avLst/>
          </a:prstGeom>
          <a:noFill/>
          <a:ln w="9525">
            <a:noFill/>
            <a:miter lim="800000"/>
            <a:headEnd/>
            <a:tailEnd/>
          </a:ln>
          <a:effectLst/>
        </p:spPr>
      </p:pic>
    </p:spTree>
    <p:extLst>
      <p:ext uri="{BB962C8B-B14F-4D97-AF65-F5344CB8AC3E}">
        <p14:creationId xmlns:p14="http://schemas.microsoft.com/office/powerpoint/2010/main" val="18420897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5b: Effect Size for the First Main Effect (Study Method)</a:t>
            </a:r>
            <a:endParaRPr lang="en-US" dirty="0" smtClean="0"/>
          </a:p>
        </p:txBody>
      </p:sp>
      <p:sp>
        <p:nvSpPr>
          <p:cNvPr id="7" name="Content Placeholder 6"/>
          <p:cNvSpPr>
            <a:spLocks noGrp="1"/>
          </p:cNvSpPr>
          <p:nvPr>
            <p:ph idx="1"/>
          </p:nvPr>
        </p:nvSpPr>
        <p:spPr/>
        <p:txBody>
          <a:bodyPr/>
          <a:lstStyle/>
          <a:p>
            <a:r>
              <a:rPr lang="en-US" smtClean="0"/>
              <a:t>The effect size for Study Method is 0.032, which is a small to medium effect.</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54</a:t>
            </a:fld>
            <a:endParaRPr lang="en-US"/>
          </a:p>
        </p:txBody>
      </p:sp>
      <p:pic>
        <p:nvPicPr>
          <p:cNvPr id="156675" name="Picture 3"/>
          <p:cNvPicPr>
            <a:picLocks noChangeAspect="1" noChangeArrowheads="1"/>
          </p:cNvPicPr>
          <p:nvPr/>
        </p:nvPicPr>
        <p:blipFill>
          <a:blip r:embed="rId3"/>
          <a:srcRect/>
          <a:stretch>
            <a:fillRect/>
          </a:stretch>
        </p:blipFill>
        <p:spPr bwMode="auto">
          <a:xfrm>
            <a:off x="1181966" y="3657600"/>
            <a:ext cx="7885834" cy="1062037"/>
          </a:xfrm>
          <a:prstGeom prst="rect">
            <a:avLst/>
          </a:prstGeom>
          <a:noFill/>
          <a:ln w="9525">
            <a:noFill/>
            <a:miter lim="800000"/>
            <a:headEnd/>
            <a:tailEnd/>
          </a:ln>
          <a:effectLst/>
        </p:spPr>
      </p:pic>
    </p:spTree>
    <p:extLst>
      <p:ext uri="{BB962C8B-B14F-4D97-AF65-F5344CB8AC3E}">
        <p14:creationId xmlns:p14="http://schemas.microsoft.com/office/powerpoint/2010/main" val="18420897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5b: Effect Size for the First Main Effect (Study Method)</a:t>
            </a:r>
            <a:endParaRPr lang="en-US" dirty="0" smtClean="0"/>
          </a:p>
        </p:txBody>
      </p:sp>
      <p:sp>
        <p:nvSpPr>
          <p:cNvPr id="7" name="Content Placeholder 6"/>
          <p:cNvSpPr>
            <a:spLocks noGrp="1"/>
          </p:cNvSpPr>
          <p:nvPr>
            <p:ph idx="1"/>
          </p:nvPr>
        </p:nvSpPr>
        <p:spPr/>
        <p:txBody>
          <a:bodyPr/>
          <a:lstStyle/>
          <a:p>
            <a:r>
              <a:rPr lang="en-US" i="1" dirty="0" smtClean="0"/>
              <a:t>d</a:t>
            </a:r>
            <a:r>
              <a:rPr lang="en-US" dirty="0" smtClean="0"/>
              <a:t> for the main effect of studying method is </a:t>
            </a:r>
            <a:r>
              <a:rPr lang="en-US" dirty="0">
                <a:latin typeface="Times New Roman" panose="02020603050405020304" pitchFamily="18" charset="0"/>
                <a:cs typeface="Times New Roman" panose="02020603050405020304" pitchFamily="18" charset="0"/>
              </a:rPr>
              <a:t>−</a:t>
            </a:r>
            <a:r>
              <a:rPr lang="en-US" dirty="0" smtClean="0"/>
              <a:t>.302, a small to medium effect.</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55</a:t>
            </a:fld>
            <a:endParaRPr lang="en-US"/>
          </a:p>
        </p:txBody>
      </p:sp>
      <p:pic>
        <p:nvPicPr>
          <p:cNvPr id="157699" name="Picture 3"/>
          <p:cNvPicPr>
            <a:picLocks noChangeAspect="1" noChangeArrowheads="1"/>
          </p:cNvPicPr>
          <p:nvPr/>
        </p:nvPicPr>
        <p:blipFill>
          <a:blip r:embed="rId3"/>
          <a:srcRect/>
          <a:stretch>
            <a:fillRect/>
          </a:stretch>
        </p:blipFill>
        <p:spPr bwMode="auto">
          <a:xfrm>
            <a:off x="1447800" y="3581400"/>
            <a:ext cx="7509753" cy="914400"/>
          </a:xfrm>
          <a:prstGeom prst="rect">
            <a:avLst/>
          </a:prstGeom>
          <a:noFill/>
          <a:ln w="9525">
            <a:noFill/>
            <a:miter lim="800000"/>
            <a:headEnd/>
            <a:tailEnd/>
          </a:ln>
          <a:effectLst/>
        </p:spPr>
      </p:pic>
      <p:pic>
        <p:nvPicPr>
          <p:cNvPr id="157700" name="Picture 4"/>
          <p:cNvPicPr>
            <a:picLocks noChangeAspect="1" noChangeArrowheads="1"/>
          </p:cNvPicPr>
          <p:nvPr/>
        </p:nvPicPr>
        <p:blipFill>
          <a:blip r:embed="rId4"/>
          <a:srcRect/>
          <a:stretch>
            <a:fillRect/>
          </a:stretch>
        </p:blipFill>
        <p:spPr bwMode="auto">
          <a:xfrm>
            <a:off x="1752600" y="4953000"/>
            <a:ext cx="6871855" cy="838200"/>
          </a:xfrm>
          <a:prstGeom prst="rect">
            <a:avLst/>
          </a:prstGeom>
          <a:noFill/>
          <a:ln w="9525">
            <a:noFill/>
            <a:miter lim="800000"/>
            <a:headEnd/>
            <a:tailEnd/>
          </a:ln>
          <a:effectLst/>
        </p:spPr>
      </p:pic>
    </p:spTree>
    <p:extLst>
      <p:ext uri="{BB962C8B-B14F-4D97-AF65-F5344CB8AC3E}">
        <p14:creationId xmlns:p14="http://schemas.microsoft.com/office/powerpoint/2010/main" val="184208974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5c: Effect Size for the Second Main Effect (Time Delay)</a:t>
            </a:r>
            <a:endParaRPr lang="en-US" dirty="0" smtClean="0"/>
          </a:p>
        </p:txBody>
      </p:sp>
      <p:sp>
        <p:nvSpPr>
          <p:cNvPr id="7" name="Content Placeholder 6"/>
          <p:cNvSpPr>
            <a:spLocks noGrp="1"/>
          </p:cNvSpPr>
          <p:nvPr>
            <p:ph idx="1"/>
          </p:nvPr>
        </p:nvSpPr>
        <p:spPr/>
        <p:txBody>
          <a:bodyPr/>
          <a:lstStyle/>
          <a:p>
            <a:r>
              <a:rPr lang="en-US" smtClean="0"/>
              <a:t>The effect size for Time Delay is .184, which is a large effect.</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56</a:t>
            </a:fld>
            <a:endParaRPr lang="en-US"/>
          </a:p>
        </p:txBody>
      </p:sp>
      <p:pic>
        <p:nvPicPr>
          <p:cNvPr id="159746" name="Picture 2"/>
          <p:cNvPicPr>
            <a:picLocks noChangeAspect="1" noChangeArrowheads="1"/>
          </p:cNvPicPr>
          <p:nvPr/>
        </p:nvPicPr>
        <p:blipFill>
          <a:blip r:embed="rId3"/>
          <a:srcRect/>
          <a:stretch>
            <a:fillRect/>
          </a:stretch>
        </p:blipFill>
        <p:spPr bwMode="auto">
          <a:xfrm>
            <a:off x="1263805" y="3505200"/>
            <a:ext cx="7727795" cy="1066800"/>
          </a:xfrm>
          <a:prstGeom prst="rect">
            <a:avLst/>
          </a:prstGeom>
          <a:noFill/>
          <a:ln w="9525">
            <a:noFill/>
            <a:miter lim="800000"/>
            <a:headEnd/>
            <a:tailEnd/>
          </a:ln>
          <a:effectLst/>
        </p:spPr>
      </p:pic>
    </p:spTree>
    <p:extLst>
      <p:ext uri="{BB962C8B-B14F-4D97-AF65-F5344CB8AC3E}">
        <p14:creationId xmlns:p14="http://schemas.microsoft.com/office/powerpoint/2010/main" val="18420897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5c: Effect Size for the Second Main Effect (Time Delay)</a:t>
            </a:r>
            <a:endParaRPr lang="en-US" dirty="0" smtClean="0"/>
          </a:p>
        </p:txBody>
      </p:sp>
      <p:sp>
        <p:nvSpPr>
          <p:cNvPr id="7" name="Content Placeholder 6"/>
          <p:cNvSpPr>
            <a:spLocks noGrp="1"/>
          </p:cNvSpPr>
          <p:nvPr>
            <p:ph idx="1"/>
          </p:nvPr>
        </p:nvSpPr>
        <p:spPr/>
        <p:txBody>
          <a:bodyPr/>
          <a:lstStyle/>
          <a:p>
            <a:r>
              <a:rPr lang="en-US" i="1" dirty="0" smtClean="0"/>
              <a:t>d</a:t>
            </a:r>
            <a:r>
              <a:rPr lang="en-US" dirty="0" smtClean="0"/>
              <a:t> for the main effect of time delay is .845, which is a large effect.</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57</a:t>
            </a:fld>
            <a:endParaRPr lang="en-US"/>
          </a:p>
        </p:txBody>
      </p:sp>
      <p:pic>
        <p:nvPicPr>
          <p:cNvPr id="158722" name="Picture 2"/>
          <p:cNvPicPr>
            <a:picLocks noChangeAspect="1" noChangeArrowheads="1"/>
          </p:cNvPicPr>
          <p:nvPr/>
        </p:nvPicPr>
        <p:blipFill>
          <a:blip r:embed="rId3"/>
          <a:srcRect/>
          <a:stretch>
            <a:fillRect/>
          </a:stretch>
        </p:blipFill>
        <p:spPr bwMode="auto">
          <a:xfrm>
            <a:off x="1143000" y="3429000"/>
            <a:ext cx="7952509" cy="990600"/>
          </a:xfrm>
          <a:prstGeom prst="rect">
            <a:avLst/>
          </a:prstGeom>
          <a:noFill/>
          <a:ln w="9525">
            <a:noFill/>
            <a:miter lim="800000"/>
            <a:headEnd/>
            <a:tailEnd/>
          </a:ln>
          <a:effectLst/>
        </p:spPr>
      </p:pic>
      <p:pic>
        <p:nvPicPr>
          <p:cNvPr id="158723" name="Picture 3"/>
          <p:cNvPicPr>
            <a:picLocks noChangeAspect="1" noChangeArrowheads="1"/>
          </p:cNvPicPr>
          <p:nvPr/>
        </p:nvPicPr>
        <p:blipFill>
          <a:blip r:embed="rId4"/>
          <a:srcRect/>
          <a:stretch>
            <a:fillRect/>
          </a:stretch>
        </p:blipFill>
        <p:spPr bwMode="auto">
          <a:xfrm>
            <a:off x="1219201" y="4572000"/>
            <a:ext cx="7620000" cy="1061215"/>
          </a:xfrm>
          <a:prstGeom prst="rect">
            <a:avLst/>
          </a:prstGeom>
          <a:noFill/>
          <a:ln w="9525">
            <a:noFill/>
            <a:miter lim="800000"/>
            <a:headEnd/>
            <a:tailEnd/>
          </a:ln>
          <a:effectLst/>
        </p:spPr>
      </p:pic>
    </p:spTree>
    <p:extLst>
      <p:ext uri="{BB962C8B-B14F-4D97-AF65-F5344CB8AC3E}">
        <p14:creationId xmlns:p14="http://schemas.microsoft.com/office/powerpoint/2010/main" val="18420897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6: Writing Up the Results of a Two-Way ANOVA</a:t>
            </a:r>
            <a:endParaRPr lang="en-US" dirty="0" smtClean="0"/>
          </a:p>
        </p:txBody>
      </p:sp>
      <p:sp>
        <p:nvSpPr>
          <p:cNvPr id="7" name="Content Placeholder 6"/>
          <p:cNvSpPr>
            <a:spLocks noGrp="1"/>
          </p:cNvSpPr>
          <p:nvPr>
            <p:ph idx="1"/>
          </p:nvPr>
        </p:nvSpPr>
        <p:spPr/>
        <p:txBody>
          <a:bodyPr/>
          <a:lstStyle/>
          <a:p>
            <a:r>
              <a:rPr lang="en-US" smtClean="0"/>
              <a:t>Create a table to report the cell means and standard deviations as well as the marginal means and standard deviations. Once this information is in the table, you do not need to report the means and standard deviations in your write-up. Instead, refer the readers to the table.</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58</a:t>
            </a:fld>
            <a:endParaRPr lang="en-US"/>
          </a:p>
        </p:txBody>
      </p:sp>
    </p:spTree>
    <p:extLst>
      <p:ext uri="{BB962C8B-B14F-4D97-AF65-F5344CB8AC3E}">
        <p14:creationId xmlns:p14="http://schemas.microsoft.com/office/powerpoint/2010/main" val="3844416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6: Writing Up the Results of a Two-Way ANOVA</a:t>
            </a:r>
            <a:endParaRPr lang="en-US" dirty="0" smtClean="0"/>
          </a:p>
        </p:txBody>
      </p:sp>
      <p:sp>
        <p:nvSpPr>
          <p:cNvPr id="7" name="Content Placeholder 6"/>
          <p:cNvSpPr>
            <a:spLocks noGrp="1"/>
          </p:cNvSpPr>
          <p:nvPr>
            <p:ph idx="1"/>
          </p:nvPr>
        </p:nvSpPr>
        <p:spPr/>
        <p:txBody>
          <a:bodyPr/>
          <a:lstStyle/>
          <a:p>
            <a:r>
              <a:rPr lang="en-US" dirty="0" smtClean="0"/>
              <a:t>Tell whether or not the interaction was significant and report the statistical information in the correct format.</a:t>
            </a:r>
          </a:p>
          <a:p>
            <a:r>
              <a:rPr lang="en-US" dirty="0" smtClean="0"/>
              <a:t>If the interaction is significant, describe the interaction, using one sentence to describe each simple effect. Include the </a:t>
            </a:r>
            <a:r>
              <a:rPr lang="en-US" i="1" dirty="0" smtClean="0"/>
              <a:t>p</a:t>
            </a:r>
            <a:r>
              <a:rPr lang="en-US" dirty="0" smtClean="0"/>
              <a:t> value from the simple effect as well as the </a:t>
            </a:r>
            <a:r>
              <a:rPr lang="en-US" i="1" dirty="0" smtClean="0"/>
              <a:t>d</a:t>
            </a:r>
            <a:r>
              <a:rPr lang="en-US" dirty="0" smtClean="0"/>
              <a:t>.</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59</a:t>
            </a:fld>
            <a:endParaRPr lang="en-US"/>
          </a:p>
        </p:txBody>
      </p:sp>
    </p:spTree>
    <p:extLst>
      <p:ext uri="{BB962C8B-B14F-4D97-AF65-F5344CB8AC3E}">
        <p14:creationId xmlns:p14="http://schemas.microsoft.com/office/powerpoint/2010/main" val="384441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Topics to Cover</a:t>
            </a:r>
            <a:endParaRPr lang="en-US" dirty="0"/>
          </a:p>
        </p:txBody>
      </p:sp>
      <p:sp>
        <p:nvSpPr>
          <p:cNvPr id="7" name="Content Placeholder 6"/>
          <p:cNvSpPr>
            <a:spLocks noGrp="1"/>
          </p:cNvSpPr>
          <p:nvPr>
            <p:ph idx="1"/>
          </p:nvPr>
        </p:nvSpPr>
        <p:spPr/>
        <p:txBody>
          <a:bodyPr/>
          <a:lstStyle/>
          <a:p>
            <a:r>
              <a:rPr lang="en-US" smtClean="0"/>
              <a:t>Use SPSS to compute simple effect analyses</a:t>
            </a:r>
          </a:p>
          <a:p>
            <a:r>
              <a:rPr lang="en-US" smtClean="0"/>
              <a:t>Summarize the results of the ANOVA using American Psychological Association (APA) style</a:t>
            </a:r>
          </a:p>
          <a:p>
            <a:r>
              <a:rPr lang="en-US" smtClean="0"/>
              <a:t>Interpret the SPSS output for a two-factor ANOVA</a:t>
            </a:r>
          </a:p>
          <a:p>
            <a:endParaRPr lang="en-US" smtClean="0"/>
          </a:p>
          <a:p>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6</a:t>
            </a:fld>
            <a:endParaRPr lang="en-US"/>
          </a:p>
        </p:txBody>
      </p:sp>
    </p:spTree>
    <p:extLst>
      <p:ext uri="{BB962C8B-B14F-4D97-AF65-F5344CB8AC3E}">
        <p14:creationId xmlns:p14="http://schemas.microsoft.com/office/powerpoint/2010/main" val="42127487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6: Writing Up the Results of a Two-Way ANOVA</a:t>
            </a:r>
            <a:endParaRPr lang="en-US" dirty="0" smtClean="0"/>
          </a:p>
        </p:txBody>
      </p:sp>
      <p:sp>
        <p:nvSpPr>
          <p:cNvPr id="7" name="Content Placeholder 6"/>
          <p:cNvSpPr>
            <a:spLocks noGrp="1"/>
          </p:cNvSpPr>
          <p:nvPr>
            <p:ph idx="1"/>
          </p:nvPr>
        </p:nvSpPr>
        <p:spPr/>
        <p:txBody>
          <a:bodyPr/>
          <a:lstStyle/>
          <a:p>
            <a:r>
              <a:rPr lang="en-US" dirty="0" smtClean="0"/>
              <a:t>Tell whether or not the first main effect was significant and report the statistical information in the correct format.</a:t>
            </a:r>
          </a:p>
          <a:p>
            <a:r>
              <a:rPr lang="en-US" dirty="0" smtClean="0"/>
              <a:t>If the first main effect was significant, describe which marginal mean(s) was (were) significantly higher.</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60</a:t>
            </a:fld>
            <a:endParaRPr lang="en-US"/>
          </a:p>
        </p:txBody>
      </p:sp>
    </p:spTree>
    <p:extLst>
      <p:ext uri="{BB962C8B-B14F-4D97-AF65-F5344CB8AC3E}">
        <p14:creationId xmlns:p14="http://schemas.microsoft.com/office/powerpoint/2010/main" val="3844416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Step 6: Writing Up the Results of a Two-Way ANOVA</a:t>
            </a:r>
            <a:endParaRPr lang="en-US" dirty="0" smtClean="0"/>
          </a:p>
        </p:txBody>
      </p:sp>
      <p:sp>
        <p:nvSpPr>
          <p:cNvPr id="7" name="Content Placeholder 6"/>
          <p:cNvSpPr>
            <a:spLocks noGrp="1"/>
          </p:cNvSpPr>
          <p:nvPr>
            <p:ph idx="1"/>
          </p:nvPr>
        </p:nvSpPr>
        <p:spPr/>
        <p:txBody>
          <a:bodyPr/>
          <a:lstStyle/>
          <a:p>
            <a:r>
              <a:rPr lang="en-US" dirty="0" smtClean="0"/>
              <a:t>Tell whether or not the second main effect was significant and report the statistical information in the correct format.</a:t>
            </a:r>
          </a:p>
          <a:p>
            <a:r>
              <a:rPr lang="en-US" dirty="0" smtClean="0"/>
              <a:t>If the second main effect was significant, describe which marginal mean(s) was (were) significantly higher.</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61</a:t>
            </a:fld>
            <a:endParaRPr lang="en-US"/>
          </a:p>
        </p:txBody>
      </p:sp>
    </p:spTree>
    <p:extLst>
      <p:ext uri="{BB962C8B-B14F-4D97-AF65-F5344CB8AC3E}">
        <p14:creationId xmlns:p14="http://schemas.microsoft.com/office/powerpoint/2010/main" val="38444162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SPSS</a:t>
            </a:r>
            <a:endParaRPr lang="en-US" dirty="0" smtClean="0"/>
          </a:p>
        </p:txBody>
      </p:sp>
      <p:sp>
        <p:nvSpPr>
          <p:cNvPr id="10" name="Text Placeholder 9"/>
          <p:cNvSpPr>
            <a:spLocks noGrp="1"/>
          </p:cNvSpPr>
          <p:nvPr>
            <p:ph type="body" idx="1"/>
          </p:nvPr>
        </p:nvSpPr>
        <p:spPr/>
        <p:txBody>
          <a:bodyPr/>
          <a:lstStyle/>
          <a:p>
            <a:endParaRPr lang="en-US"/>
          </a:p>
        </p:txBody>
      </p:sp>
      <p:sp>
        <p:nvSpPr>
          <p:cNvPr id="6" name="Footer Placeholder 5"/>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7" name="Slide Number Placeholder 6"/>
          <p:cNvSpPr>
            <a:spLocks noGrp="1"/>
          </p:cNvSpPr>
          <p:nvPr>
            <p:ph type="sldNum" sz="quarter" idx="4"/>
          </p:nvPr>
        </p:nvSpPr>
        <p:spPr/>
        <p:txBody>
          <a:bodyPr/>
          <a:lstStyle/>
          <a:p>
            <a:fld id="{57791E2C-D482-4158-8F4A-4C0B35475140}" type="slidenum">
              <a:rPr lang="en-US" smtClean="0"/>
              <a:pPr/>
              <a:t>62</a:t>
            </a:fld>
            <a:endParaRPr lang="en-US"/>
          </a:p>
        </p:txBody>
      </p:sp>
    </p:spTree>
    <p:extLst>
      <p:ext uri="{BB962C8B-B14F-4D97-AF65-F5344CB8AC3E}">
        <p14:creationId xmlns:p14="http://schemas.microsoft.com/office/powerpoint/2010/main" val="103094664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Data File</a:t>
            </a:r>
            <a:endParaRPr lang="en-US" dirty="0" smtClean="0"/>
          </a:p>
        </p:txBody>
      </p:sp>
      <p:sp>
        <p:nvSpPr>
          <p:cNvPr id="7" name="Content Placeholder 6"/>
          <p:cNvSpPr>
            <a:spLocks noGrp="1"/>
          </p:cNvSpPr>
          <p:nvPr>
            <p:ph idx="1"/>
          </p:nvPr>
        </p:nvSpPr>
        <p:spPr/>
        <p:txBody>
          <a:bodyPr/>
          <a:lstStyle/>
          <a:p>
            <a:r>
              <a:rPr lang="en-US" dirty="0" smtClean="0"/>
              <a:t>The SPSS data file should have three columns: </a:t>
            </a:r>
          </a:p>
          <a:p>
            <a:pPr lvl="1"/>
            <a:r>
              <a:rPr lang="en-US" dirty="0" smtClean="0"/>
              <a:t>one for the first IV (studying method), </a:t>
            </a:r>
          </a:p>
          <a:p>
            <a:pPr lvl="1"/>
            <a:r>
              <a:rPr lang="en-US" dirty="0" smtClean="0"/>
              <a:t>one for the second IV (time delay), </a:t>
            </a:r>
          </a:p>
          <a:p>
            <a:pPr lvl="1"/>
            <a:r>
              <a:rPr lang="en-US" dirty="0" smtClean="0"/>
              <a:t>and one for the DV (exam score).</a:t>
            </a:r>
          </a:p>
          <a:p>
            <a:r>
              <a:rPr lang="en-US" dirty="0" smtClean="0"/>
              <a:t>Your file should have 32 rows, 1 row for each person.</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63</a:t>
            </a:fld>
            <a:endParaRPr lang="en-US"/>
          </a:p>
        </p:txBody>
      </p:sp>
    </p:spTree>
    <p:extLst>
      <p:ext uri="{BB962C8B-B14F-4D97-AF65-F5344CB8AC3E}">
        <p14:creationId xmlns:p14="http://schemas.microsoft.com/office/powerpoint/2010/main" val="100666298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Data File</a:t>
            </a:r>
            <a:endParaRPr lang="en-US" dirty="0" smtClean="0"/>
          </a:p>
        </p:txBody>
      </p:sp>
      <p:sp>
        <p:nvSpPr>
          <p:cNvPr id="7" name="Content Placeholder 6"/>
          <p:cNvSpPr>
            <a:spLocks noGrp="1"/>
          </p:cNvSpPr>
          <p:nvPr>
            <p:ph idx="1"/>
          </p:nvPr>
        </p:nvSpPr>
        <p:spPr/>
        <p:txBody>
          <a:bodyPr/>
          <a:lstStyle/>
          <a:p>
            <a:r>
              <a:rPr lang="en-US" dirty="0" smtClean="0"/>
              <a:t>Coding the IVs</a:t>
            </a:r>
          </a:p>
          <a:p>
            <a:pPr lvl="1"/>
            <a:r>
              <a:rPr lang="en-US" dirty="0" smtClean="0"/>
              <a:t>Studying method (</a:t>
            </a:r>
            <a:r>
              <a:rPr lang="en-US" dirty="0" err="1" smtClean="0"/>
              <a:t>Stidu_Method</a:t>
            </a:r>
            <a:r>
              <a:rPr lang="en-US" dirty="0" smtClean="0"/>
              <a:t>)</a:t>
            </a:r>
          </a:p>
          <a:p>
            <a:pPr lvl="2"/>
            <a:r>
              <a:rPr lang="en-US" dirty="0" smtClean="0"/>
              <a:t>1 = person reread</a:t>
            </a:r>
          </a:p>
          <a:p>
            <a:pPr lvl="2"/>
            <a:r>
              <a:rPr lang="en-US" dirty="0" smtClean="0"/>
              <a:t>2 = person recalled</a:t>
            </a:r>
          </a:p>
          <a:p>
            <a:pPr lvl="1"/>
            <a:r>
              <a:rPr lang="en-US" dirty="0" smtClean="0"/>
              <a:t>Time delay (</a:t>
            </a:r>
            <a:r>
              <a:rPr lang="en-US" dirty="0" err="1" smtClean="0"/>
              <a:t>Time_Delay</a:t>
            </a:r>
            <a:r>
              <a:rPr lang="en-US" dirty="0" smtClean="0"/>
              <a:t>)</a:t>
            </a:r>
          </a:p>
          <a:p>
            <a:pPr lvl="2"/>
            <a:r>
              <a:rPr lang="en-US" dirty="0" smtClean="0"/>
              <a:t>1 = the person took the exam 5 min later </a:t>
            </a:r>
          </a:p>
          <a:p>
            <a:pPr lvl="2"/>
            <a:r>
              <a:rPr lang="en-US" dirty="0" smtClean="0"/>
              <a:t>2 = the person took the exam 2 days later</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64</a:t>
            </a:fld>
            <a:endParaRPr lang="en-US"/>
          </a:p>
        </p:txBody>
      </p:sp>
    </p:spTree>
    <p:extLst>
      <p:ext uri="{BB962C8B-B14F-4D97-AF65-F5344CB8AC3E}">
        <p14:creationId xmlns:p14="http://schemas.microsoft.com/office/powerpoint/2010/main" val="22686364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58800" y="5785303"/>
            <a:ext cx="7543800" cy="457200"/>
          </a:xfrm>
        </p:spPr>
        <p:txBody>
          <a:bodyPr/>
          <a:lstStyle/>
          <a:p>
            <a:r>
              <a:rPr lang="en-US" smtClean="0"/>
              <a:t>Figure 12.2: SPSS Screenshot of Data Entry Screen</a:t>
            </a:r>
            <a:endParaRPr lang="en-US" dirty="0"/>
          </a:p>
        </p:txBody>
      </p:sp>
      <p:pic>
        <p:nvPicPr>
          <p:cNvPr id="2" name="Picture Placeholder 1"/>
          <p:cNvPicPr>
            <a:picLocks noGrp="1" noChangeAspect="1"/>
          </p:cNvPicPr>
          <p:nvPr>
            <p:ph type="pic" idx="1"/>
          </p:nvPr>
        </p:nvPicPr>
        <p:blipFill>
          <a:blip r:embed="rId3" cstate="print">
            <a:extLst>
              <a:ext uri="{28A0092B-C50C-407E-A947-70E740481C1C}">
                <a14:useLocalDpi xmlns:a14="http://schemas.microsoft.com/office/drawing/2010/main" val="0"/>
              </a:ext>
            </a:extLst>
          </a:blip>
          <a:stretch>
            <a:fillRect/>
          </a:stretch>
        </p:blipFill>
        <p:spPr>
          <a:xfrm>
            <a:off x="2322068" y="1494678"/>
            <a:ext cx="4017264" cy="4227576"/>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65</a:t>
            </a:fld>
            <a:endParaRPr lang="en-US"/>
          </a:p>
        </p:txBody>
      </p:sp>
    </p:spTree>
    <p:extLst>
      <p:ext uri="{BB962C8B-B14F-4D97-AF65-F5344CB8AC3E}">
        <p14:creationId xmlns:p14="http://schemas.microsoft.com/office/powerpoint/2010/main" val="3169454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Computing a Two-Way ANOVA</a:t>
            </a:r>
            <a:endParaRPr lang="en-US" dirty="0" smtClean="0"/>
          </a:p>
        </p:txBody>
      </p:sp>
      <p:sp>
        <p:nvSpPr>
          <p:cNvPr id="7" name="Content Placeholder 6"/>
          <p:cNvSpPr>
            <a:spLocks noGrp="1"/>
          </p:cNvSpPr>
          <p:nvPr>
            <p:ph idx="1"/>
          </p:nvPr>
        </p:nvSpPr>
        <p:spPr/>
        <p:txBody>
          <a:bodyPr/>
          <a:lstStyle/>
          <a:p>
            <a:r>
              <a:rPr lang="en-US" smtClean="0"/>
              <a:t>Click on the Analyze menu. Choose General Linear Model, and then select Univariate.</a:t>
            </a:r>
          </a:p>
          <a:p>
            <a:r>
              <a:rPr lang="en-US" smtClean="0"/>
              <a:t>Move the DV into the Dependent Variable box.</a:t>
            </a:r>
          </a:p>
          <a:p>
            <a:r>
              <a:rPr lang="en-US" smtClean="0"/>
              <a:t>Move both IVs to the Fixed Factors box.</a:t>
            </a:r>
          </a:p>
          <a:p>
            <a:r>
              <a:rPr lang="en-US" smtClean="0"/>
              <a:t>Click on Options, and then Descriptive Statistics and Estimates of Effect Size.</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66</a:t>
            </a:fld>
            <a:endParaRPr lang="en-US"/>
          </a:p>
        </p:txBody>
      </p:sp>
    </p:spTree>
    <p:extLst>
      <p:ext uri="{BB962C8B-B14F-4D97-AF65-F5344CB8AC3E}">
        <p14:creationId xmlns:p14="http://schemas.microsoft.com/office/powerpoint/2010/main" val="36060911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Computing a Two-Way ANOVA</a:t>
            </a:r>
            <a:endParaRPr lang="en-US" dirty="0" smtClean="0"/>
          </a:p>
        </p:txBody>
      </p:sp>
      <p:sp>
        <p:nvSpPr>
          <p:cNvPr id="7" name="Content Placeholder 6"/>
          <p:cNvSpPr>
            <a:spLocks noGrp="1"/>
          </p:cNvSpPr>
          <p:nvPr>
            <p:ph idx="1"/>
          </p:nvPr>
        </p:nvSpPr>
        <p:spPr/>
        <p:txBody>
          <a:bodyPr/>
          <a:lstStyle/>
          <a:p>
            <a:r>
              <a:rPr lang="en-US" smtClean="0"/>
              <a:t>You can create graphs by clicking on the Plots button.</a:t>
            </a:r>
          </a:p>
          <a:p>
            <a:pPr lvl="1"/>
            <a:r>
              <a:rPr lang="en-US" smtClean="0"/>
              <a:t>To graph the interaction, choose one IV (i.e., grouping variable) to put on the horizontal axis and one IV to make separate lines. Click Add and then Continue. In this case, we put time delay on the horizontal axis and made separate lines for studying method.</a:t>
            </a:r>
            <a:endParaRPr lang="en-US" dirty="0" smtClean="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67</a:t>
            </a:fld>
            <a:endParaRPr lang="en-US"/>
          </a:p>
        </p:txBody>
      </p:sp>
    </p:spTree>
    <p:extLst>
      <p:ext uri="{BB962C8B-B14F-4D97-AF65-F5344CB8AC3E}">
        <p14:creationId xmlns:p14="http://schemas.microsoft.com/office/powerpoint/2010/main" val="362230394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Computing a Two-Way ANOVA</a:t>
            </a:r>
            <a:endParaRPr lang="en-US" dirty="0" smtClean="0"/>
          </a:p>
        </p:txBody>
      </p:sp>
      <p:sp>
        <p:nvSpPr>
          <p:cNvPr id="7" name="Content Placeholder 6"/>
          <p:cNvSpPr>
            <a:spLocks noGrp="1"/>
          </p:cNvSpPr>
          <p:nvPr>
            <p:ph idx="1"/>
          </p:nvPr>
        </p:nvSpPr>
        <p:spPr/>
        <p:txBody>
          <a:bodyPr/>
          <a:lstStyle/>
          <a:p>
            <a:r>
              <a:rPr lang="en-US" dirty="0" smtClean="0"/>
              <a:t>To obtain confidence intervals:</a:t>
            </a:r>
          </a:p>
          <a:p>
            <a:pPr lvl="1"/>
            <a:r>
              <a:rPr lang="en-US" dirty="0" smtClean="0"/>
              <a:t> Move everything that is in the Factor(s) and Factor interactions into the Display Means for box.</a:t>
            </a:r>
          </a:p>
          <a:p>
            <a:pPr lvl="1"/>
            <a:r>
              <a:rPr lang="en-US" dirty="0" smtClean="0"/>
              <a:t>Click on Compare Main effects.</a:t>
            </a:r>
          </a:p>
          <a:p>
            <a:pPr lvl="1"/>
            <a:r>
              <a:rPr lang="en-US" dirty="0" smtClean="0"/>
              <a:t>Select LSD(none) from the Confidence Interval Adjustment drop-down box.</a:t>
            </a:r>
          </a:p>
          <a:p>
            <a:pPr lvl="1"/>
            <a:r>
              <a:rPr lang="en-US" dirty="0" smtClean="0"/>
              <a:t>Click on Continue and then OK.</a:t>
            </a:r>
            <a:endParaRPr lang="en-US" dirty="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68</a:t>
            </a:fld>
            <a:endParaRPr lang="en-US"/>
          </a:p>
        </p:txBody>
      </p:sp>
    </p:spTree>
    <p:extLst>
      <p:ext uri="{BB962C8B-B14F-4D97-AF65-F5344CB8AC3E}">
        <p14:creationId xmlns:p14="http://schemas.microsoft.com/office/powerpoint/2010/main" val="407494689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Computing a Two-Way ANOVA</a:t>
            </a:r>
            <a:endParaRPr lang="en-US" dirty="0" smtClean="0"/>
          </a:p>
        </p:txBody>
      </p:sp>
      <p:sp>
        <p:nvSpPr>
          <p:cNvPr id="7" name="Content Placeholder 6"/>
          <p:cNvSpPr>
            <a:spLocks noGrp="1"/>
          </p:cNvSpPr>
          <p:nvPr>
            <p:ph idx="1"/>
          </p:nvPr>
        </p:nvSpPr>
        <p:spPr/>
        <p:txBody>
          <a:bodyPr/>
          <a:lstStyle/>
          <a:p>
            <a:r>
              <a:rPr lang="en-US" smtClean="0"/>
              <a:t>To compute simple effects analysis for a two-factor ANOVA:</a:t>
            </a:r>
          </a:p>
          <a:p>
            <a:pPr lvl="1"/>
            <a:r>
              <a:rPr lang="en-US" smtClean="0"/>
              <a:t>If you have a significant interaction, you need to rerun the ANOVA to obtain the simple effects analyses. Unfortunately, you cannot obtain simple effects tests through the point-and-click method, so you will need to learn a new procedure.</a:t>
            </a:r>
            <a:endParaRPr lang="en-US" dirty="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69</a:t>
            </a:fld>
            <a:endParaRPr lang="en-US"/>
          </a:p>
        </p:txBody>
      </p:sp>
    </p:spTree>
    <p:extLst>
      <p:ext uri="{BB962C8B-B14F-4D97-AF65-F5344CB8AC3E}">
        <p14:creationId xmlns:p14="http://schemas.microsoft.com/office/powerpoint/2010/main" val="34450158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Purpose of Two-Way ANOVA</a:t>
            </a:r>
            <a:endParaRPr lang="en-US" dirty="0"/>
          </a:p>
        </p:txBody>
      </p:sp>
      <p:sp>
        <p:nvSpPr>
          <p:cNvPr id="7" name="Content Placeholder 6"/>
          <p:cNvSpPr>
            <a:spLocks noGrp="1"/>
          </p:cNvSpPr>
          <p:nvPr>
            <p:ph idx="1"/>
          </p:nvPr>
        </p:nvSpPr>
        <p:spPr/>
        <p:txBody>
          <a:bodyPr>
            <a:normAutofit lnSpcReduction="10000"/>
          </a:bodyPr>
          <a:lstStyle/>
          <a:p>
            <a:r>
              <a:rPr lang="en-US" dirty="0" smtClean="0"/>
              <a:t>Two-way ANOVAs are used frequently in the behavioral sciences because they can test for the effects of two IVs (factors) at the same time. </a:t>
            </a:r>
          </a:p>
          <a:p>
            <a:r>
              <a:rPr lang="en-US" dirty="0" smtClean="0"/>
              <a:t>Two-way ANOVAs allow you to determine whether the two IVs interact to affect the DV.</a:t>
            </a:r>
          </a:p>
          <a:p>
            <a:pPr lvl="1"/>
            <a:r>
              <a:rPr lang="en-US" dirty="0" smtClean="0"/>
              <a:t>This is what makes the two-way ANOVA such a useful research tool.</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7</a:t>
            </a:fld>
            <a:endParaRPr lang="en-US"/>
          </a:p>
        </p:txBody>
      </p:sp>
    </p:spTree>
    <p:extLst>
      <p:ext uri="{BB962C8B-B14F-4D97-AF65-F5344CB8AC3E}">
        <p14:creationId xmlns:p14="http://schemas.microsoft.com/office/powerpoint/2010/main" val="19096566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Computing a Two-Way ANOVA</a:t>
            </a:r>
            <a:endParaRPr lang="en-US" dirty="0" smtClean="0"/>
          </a:p>
        </p:txBody>
      </p:sp>
      <p:sp>
        <p:nvSpPr>
          <p:cNvPr id="7" name="Content Placeholder 6"/>
          <p:cNvSpPr>
            <a:spLocks noGrp="1"/>
          </p:cNvSpPr>
          <p:nvPr>
            <p:ph idx="1"/>
          </p:nvPr>
        </p:nvSpPr>
        <p:spPr/>
        <p:txBody>
          <a:bodyPr/>
          <a:lstStyle/>
          <a:p>
            <a:pPr lvl="1"/>
            <a:r>
              <a:rPr lang="en-US" dirty="0" smtClean="0"/>
              <a:t>Begin the same way as when you conducted the ANOVA. Click on the Analyze </a:t>
            </a:r>
            <a:r>
              <a:rPr lang="en-US" dirty="0" smtClean="0"/>
              <a:t>menu.</a:t>
            </a:r>
          </a:p>
          <a:p>
            <a:pPr lvl="1"/>
            <a:r>
              <a:rPr lang="en-US" dirty="0" smtClean="0"/>
              <a:t>Choose General </a:t>
            </a:r>
            <a:r>
              <a:rPr lang="en-US" dirty="0" smtClean="0"/>
              <a:t>Linear Model and then select Univariate.</a:t>
            </a:r>
          </a:p>
          <a:p>
            <a:pPr lvl="1"/>
            <a:r>
              <a:rPr lang="en-US" dirty="0" smtClean="0"/>
              <a:t>Move the DV into the Dependent Variable box.</a:t>
            </a:r>
          </a:p>
          <a:p>
            <a:pPr lvl="1"/>
            <a:r>
              <a:rPr lang="en-US" dirty="0" smtClean="0"/>
              <a:t>Move both IVs (in this case, study method and time delay) to the Fixed Factors box.</a:t>
            </a:r>
            <a:endParaRPr lang="en-US" dirty="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70</a:t>
            </a:fld>
            <a:endParaRPr lang="en-US"/>
          </a:p>
        </p:txBody>
      </p:sp>
    </p:spTree>
    <p:extLst>
      <p:ext uri="{BB962C8B-B14F-4D97-AF65-F5344CB8AC3E}">
        <p14:creationId xmlns:p14="http://schemas.microsoft.com/office/powerpoint/2010/main" val="260780443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Computing a Two-Way ANOVA</a:t>
            </a:r>
            <a:endParaRPr lang="en-US" dirty="0" smtClean="0"/>
          </a:p>
        </p:txBody>
      </p:sp>
      <p:sp>
        <p:nvSpPr>
          <p:cNvPr id="7" name="Content Placeholder 6"/>
          <p:cNvSpPr>
            <a:spLocks noGrp="1"/>
          </p:cNvSpPr>
          <p:nvPr>
            <p:ph idx="1"/>
          </p:nvPr>
        </p:nvSpPr>
        <p:spPr/>
        <p:txBody>
          <a:bodyPr/>
          <a:lstStyle/>
          <a:p>
            <a:r>
              <a:rPr lang="en-US" smtClean="0"/>
              <a:t>Click on Options and then</a:t>
            </a:r>
          </a:p>
          <a:p>
            <a:pPr lvl="1"/>
            <a:r>
              <a:rPr lang="en-US" smtClean="0"/>
              <a:t>Move one IV (in this case, study method) into the Display Means for box</a:t>
            </a:r>
          </a:p>
          <a:p>
            <a:pPr lvl="1"/>
            <a:r>
              <a:rPr lang="en-US" smtClean="0"/>
              <a:t>Click on Compare Main effects</a:t>
            </a:r>
          </a:p>
          <a:p>
            <a:pPr lvl="1"/>
            <a:r>
              <a:rPr lang="en-US" smtClean="0"/>
              <a:t>Select Bonferroni from the Confidence Interval Adjustment drop-down box</a:t>
            </a:r>
          </a:p>
          <a:p>
            <a:pPr lvl="1"/>
            <a:r>
              <a:rPr lang="en-US" smtClean="0"/>
              <a:t> Click on Continue</a:t>
            </a:r>
            <a:endParaRPr lang="en-US" dirty="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71</a:t>
            </a:fld>
            <a:endParaRPr lang="en-US"/>
          </a:p>
        </p:txBody>
      </p:sp>
    </p:spTree>
    <p:extLst>
      <p:ext uri="{BB962C8B-B14F-4D97-AF65-F5344CB8AC3E}">
        <p14:creationId xmlns:p14="http://schemas.microsoft.com/office/powerpoint/2010/main" val="383769527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Computing a Two-Way ANOVA</a:t>
            </a:r>
            <a:endParaRPr lang="en-US" dirty="0" smtClean="0"/>
          </a:p>
        </p:txBody>
      </p:sp>
      <p:sp>
        <p:nvSpPr>
          <p:cNvPr id="7" name="Content Placeholder 6"/>
          <p:cNvSpPr>
            <a:spLocks noGrp="1"/>
          </p:cNvSpPr>
          <p:nvPr>
            <p:ph idx="1"/>
          </p:nvPr>
        </p:nvSpPr>
        <p:spPr/>
        <p:txBody>
          <a:bodyPr/>
          <a:lstStyle/>
          <a:p>
            <a:r>
              <a:rPr lang="en-US" smtClean="0"/>
              <a:t>Click the Paste button. This will open a syntax window. You need to change one line of syntax to get SPSS to run the simple effects analyses.</a:t>
            </a:r>
          </a:p>
          <a:p>
            <a:endParaRPr lang="en-US" dirty="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72</a:t>
            </a:fld>
            <a:endParaRPr lang="en-US"/>
          </a:p>
        </p:txBody>
      </p:sp>
    </p:spTree>
    <p:extLst>
      <p:ext uri="{BB962C8B-B14F-4D97-AF65-F5344CB8AC3E}">
        <p14:creationId xmlns:p14="http://schemas.microsoft.com/office/powerpoint/2010/main" val="303375334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Computing a Two-Way ANOVA</a:t>
            </a:r>
            <a:endParaRPr lang="en-US" dirty="0" smtClean="0"/>
          </a:p>
        </p:txBody>
      </p:sp>
      <p:sp>
        <p:nvSpPr>
          <p:cNvPr id="7" name="Content Placeholder 6"/>
          <p:cNvSpPr>
            <a:spLocks noGrp="1"/>
          </p:cNvSpPr>
          <p:nvPr>
            <p:ph idx="1"/>
          </p:nvPr>
        </p:nvSpPr>
        <p:spPr/>
        <p:txBody>
          <a:bodyPr>
            <a:normAutofit fontScale="92500" lnSpcReduction="10000"/>
          </a:bodyPr>
          <a:lstStyle/>
          <a:p>
            <a:r>
              <a:rPr lang="en-US" smtClean="0"/>
              <a:t>In the syntax file, you will see something like the following:</a:t>
            </a:r>
          </a:p>
          <a:p>
            <a:pPr lvl="1"/>
            <a:r>
              <a:rPr lang="en-US" smtClean="0"/>
              <a:t>/EMMEANS = TABLES(Study_Method) COMPARE ADJ(BONFERRONI)</a:t>
            </a:r>
          </a:p>
          <a:p>
            <a:pPr lvl="1"/>
            <a:r>
              <a:rPr lang="en-US" smtClean="0"/>
              <a:t>This syntax needs to be edited so that it includes both IVs: /EMMEANS = TABLES(Study_Method*Time_Delay) COMPARE (Time_Delay) ADJ(BONFERRONI)</a:t>
            </a:r>
          </a:p>
          <a:p>
            <a:r>
              <a:rPr lang="en-US" smtClean="0"/>
              <a:t>After you have edited this line, click on Run</a:t>
            </a:r>
            <a:r>
              <a:rPr lang="en-US" smtClean="0">
                <a:sym typeface="Wingdings" panose="05000000000000000000" pitchFamily="2" charset="2"/>
              </a:rPr>
              <a:t></a:t>
            </a:r>
            <a:r>
              <a:rPr lang="en-US" smtClean="0"/>
              <a:t>All.</a:t>
            </a:r>
            <a:endParaRPr lang="en-US" dirty="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73</a:t>
            </a:fld>
            <a:endParaRPr lang="en-US"/>
          </a:p>
        </p:txBody>
      </p:sp>
    </p:spTree>
    <p:extLst>
      <p:ext uri="{BB962C8B-B14F-4D97-AF65-F5344CB8AC3E}">
        <p14:creationId xmlns:p14="http://schemas.microsoft.com/office/powerpoint/2010/main" val="329057652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endParaRPr lang="en-US"/>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a:p>
        </p:txBody>
      </p:sp>
      <p:sp>
        <p:nvSpPr>
          <p:cNvPr id="5" name="Slide Number Placeholder 4"/>
          <p:cNvSpPr>
            <a:spLocks noGrp="1"/>
          </p:cNvSpPr>
          <p:nvPr>
            <p:ph type="sldNum" sz="quarter" idx="4"/>
          </p:nvPr>
        </p:nvSpPr>
        <p:spPr/>
        <p:txBody>
          <a:bodyPr/>
          <a:lstStyle/>
          <a:p>
            <a:fld id="{57791E2C-D482-4158-8F4A-4C0B35475140}" type="slidenum">
              <a:rPr lang="en-US" smtClean="0"/>
              <a:pPr/>
              <a:t>74</a:t>
            </a:fld>
            <a:endParaRPr lang="en-US"/>
          </a:p>
        </p:txBody>
      </p:sp>
      <p:pic>
        <p:nvPicPr>
          <p:cNvPr id="16" name="Picture Placeholder 9"/>
          <p:cNvPicPr>
            <a:picLocks noGrp="1" noChangeAspect="1"/>
          </p:cNvPicPr>
          <p:nvPr>
            <p:ph type="pic" idx="1"/>
          </p:nvPr>
        </p:nvPicPr>
        <p:blipFill>
          <a:blip r:embed="rId3"/>
          <a:stretch>
            <a:fillRect/>
          </a:stretch>
        </p:blipFill>
        <p:spPr>
          <a:xfrm>
            <a:off x="2327109" y="1393186"/>
            <a:ext cx="3699206" cy="4940898"/>
          </a:xfrm>
        </p:spPr>
      </p:pic>
    </p:spTree>
    <p:extLst>
      <p:ext uri="{BB962C8B-B14F-4D97-AF65-F5344CB8AC3E}">
        <p14:creationId xmlns:p14="http://schemas.microsoft.com/office/powerpoint/2010/main" val="334809383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endParaRPr lang="en-US"/>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a:p>
        </p:txBody>
      </p:sp>
      <p:sp>
        <p:nvSpPr>
          <p:cNvPr id="5" name="Slide Number Placeholder 4"/>
          <p:cNvSpPr>
            <a:spLocks noGrp="1"/>
          </p:cNvSpPr>
          <p:nvPr>
            <p:ph type="sldNum" sz="quarter" idx="4"/>
          </p:nvPr>
        </p:nvSpPr>
        <p:spPr/>
        <p:txBody>
          <a:bodyPr/>
          <a:lstStyle/>
          <a:p>
            <a:fld id="{57791E2C-D482-4158-8F4A-4C0B35475140}" type="slidenum">
              <a:rPr lang="en-US" smtClean="0"/>
              <a:pPr/>
              <a:t>75</a:t>
            </a:fld>
            <a:endParaRPr lang="en-US"/>
          </a:p>
        </p:txBody>
      </p:sp>
      <p:pic>
        <p:nvPicPr>
          <p:cNvPr id="16" name="Picture Placeholder 9"/>
          <p:cNvPicPr>
            <a:picLocks noGrp="1" noChangeAspect="1"/>
          </p:cNvPicPr>
          <p:nvPr>
            <p:ph type="pic" idx="1"/>
          </p:nvPr>
        </p:nvPicPr>
        <p:blipFill>
          <a:blip r:embed="rId3"/>
          <a:stretch>
            <a:fillRect/>
          </a:stretch>
        </p:blipFill>
        <p:spPr>
          <a:xfrm>
            <a:off x="2301912" y="1350974"/>
            <a:ext cx="4057574" cy="5003324"/>
          </a:xfrm>
        </p:spPr>
      </p:pic>
    </p:spTree>
    <p:extLst>
      <p:ext uri="{BB962C8B-B14F-4D97-AF65-F5344CB8AC3E}">
        <p14:creationId xmlns:p14="http://schemas.microsoft.com/office/powerpoint/2010/main" val="182465320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endParaRPr lang="en-US"/>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a:p>
        </p:txBody>
      </p:sp>
      <p:sp>
        <p:nvSpPr>
          <p:cNvPr id="5" name="Slide Number Placeholder 4"/>
          <p:cNvSpPr>
            <a:spLocks noGrp="1"/>
          </p:cNvSpPr>
          <p:nvPr>
            <p:ph type="sldNum" sz="quarter" idx="4"/>
          </p:nvPr>
        </p:nvSpPr>
        <p:spPr/>
        <p:txBody>
          <a:bodyPr/>
          <a:lstStyle/>
          <a:p>
            <a:fld id="{57791E2C-D482-4158-8F4A-4C0B35475140}" type="slidenum">
              <a:rPr lang="en-US" smtClean="0"/>
              <a:pPr/>
              <a:t>76</a:t>
            </a:fld>
            <a:endParaRPr lang="en-US"/>
          </a:p>
        </p:txBody>
      </p:sp>
      <p:pic>
        <p:nvPicPr>
          <p:cNvPr id="19" name="Picture Placeholder 11"/>
          <p:cNvPicPr>
            <a:picLocks noGrp="1" noChangeAspect="1"/>
          </p:cNvPicPr>
          <p:nvPr>
            <p:ph type="pic" idx="1"/>
          </p:nvPr>
        </p:nvPicPr>
        <p:blipFill>
          <a:blip r:embed="rId3"/>
          <a:stretch>
            <a:fillRect/>
          </a:stretch>
        </p:blipFill>
        <p:spPr>
          <a:xfrm>
            <a:off x="1627120" y="1354500"/>
            <a:ext cx="6080261" cy="4866998"/>
          </a:xfrm>
        </p:spPr>
      </p:pic>
    </p:spTree>
    <p:extLst>
      <p:ext uri="{BB962C8B-B14F-4D97-AF65-F5344CB8AC3E}">
        <p14:creationId xmlns:p14="http://schemas.microsoft.com/office/powerpoint/2010/main" val="71952721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APA Style Summary</a:t>
            </a:r>
            <a:endParaRPr lang="en-US" dirty="0"/>
          </a:p>
        </p:txBody>
      </p:sp>
      <p:sp>
        <p:nvSpPr>
          <p:cNvPr id="3" name="Content Placeholder 2"/>
          <p:cNvSpPr>
            <a:spLocks noGrp="1"/>
          </p:cNvSpPr>
          <p:nvPr>
            <p:ph idx="1"/>
          </p:nvPr>
        </p:nvSpPr>
        <p:spPr/>
        <p:txBody>
          <a:bodyPr/>
          <a:lstStyle/>
          <a:p>
            <a:r>
              <a:rPr lang="en-US" dirty="0" smtClean="0"/>
              <a:t>A 2 (Studying Method: Rereading or Trying to Recall) × 2 (Time Delay: 5 Minutes or 2 Days) factorial ANOVA revealed a significant interaction between studying method and time delay on exam score, </a:t>
            </a:r>
            <a:r>
              <a:rPr lang="en-US" i="1" dirty="0" smtClean="0"/>
              <a:t>F</a:t>
            </a:r>
            <a:r>
              <a:rPr lang="en-US" dirty="0" smtClean="0"/>
              <a:t>(1, 28) = 4.53, </a:t>
            </a:r>
            <a:r>
              <a:rPr lang="en-US" i="1" dirty="0" smtClean="0"/>
              <a:t>p</a:t>
            </a:r>
            <a:r>
              <a:rPr lang="en-US" dirty="0" smtClean="0"/>
              <a:t> = .04, MSE = 3.34,     = .14 (see Table 1 for means and standard deviations). </a:t>
            </a:r>
            <a:endParaRPr lang="en-US" dirty="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a:p>
        </p:txBody>
      </p:sp>
      <p:sp>
        <p:nvSpPr>
          <p:cNvPr id="5" name="Slide Number Placeholder 4"/>
          <p:cNvSpPr>
            <a:spLocks noGrp="1"/>
          </p:cNvSpPr>
          <p:nvPr>
            <p:ph type="sldNum" sz="quarter" idx="4"/>
          </p:nvPr>
        </p:nvSpPr>
        <p:spPr/>
        <p:txBody>
          <a:bodyPr/>
          <a:lstStyle/>
          <a:p>
            <a:fld id="{57791E2C-D482-4158-8F4A-4C0B35475140}" type="slidenum">
              <a:rPr lang="en-US" smtClean="0"/>
              <a:pPr/>
              <a:t>77</a:t>
            </a:fld>
            <a:endParaRPr lang="en-US"/>
          </a:p>
        </p:txBody>
      </p:sp>
      <p:pic>
        <p:nvPicPr>
          <p:cNvPr id="1027" name="Picture 3"/>
          <p:cNvPicPr>
            <a:picLocks noChangeAspect="1" noChangeArrowheads="1"/>
          </p:cNvPicPr>
          <p:nvPr/>
        </p:nvPicPr>
        <p:blipFill>
          <a:blip r:embed="rId3" cstate="print"/>
          <a:srcRect/>
          <a:stretch>
            <a:fillRect/>
          </a:stretch>
        </p:blipFill>
        <p:spPr bwMode="auto">
          <a:xfrm>
            <a:off x="1981200" y="4648200"/>
            <a:ext cx="381000" cy="530087"/>
          </a:xfrm>
          <a:prstGeom prst="rect">
            <a:avLst/>
          </a:prstGeom>
          <a:noFill/>
          <a:ln w="9525">
            <a:noFill/>
            <a:miter lim="800000"/>
            <a:headEnd/>
            <a:tailEnd/>
          </a:ln>
          <a:effectLst/>
        </p:spPr>
      </p:pic>
    </p:spTree>
    <p:extLst>
      <p:ext uri="{BB962C8B-B14F-4D97-AF65-F5344CB8AC3E}">
        <p14:creationId xmlns:p14="http://schemas.microsoft.com/office/powerpoint/2010/main" val="243224551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APA Style Summary</a:t>
            </a:r>
            <a:endParaRPr lang="en-US" dirty="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a:p>
        </p:txBody>
      </p:sp>
      <p:sp>
        <p:nvSpPr>
          <p:cNvPr id="5" name="Slide Number Placeholder 4"/>
          <p:cNvSpPr>
            <a:spLocks noGrp="1"/>
          </p:cNvSpPr>
          <p:nvPr>
            <p:ph type="sldNum" sz="quarter" idx="4"/>
          </p:nvPr>
        </p:nvSpPr>
        <p:spPr/>
        <p:txBody>
          <a:bodyPr/>
          <a:lstStyle/>
          <a:p>
            <a:fld id="{57791E2C-D482-4158-8F4A-4C0B35475140}" type="slidenum">
              <a:rPr lang="en-US" smtClean="0"/>
              <a:pPr/>
              <a:t>78</a:t>
            </a:fld>
            <a:endParaRPr lang="en-US"/>
          </a:p>
        </p:txBody>
      </p:sp>
      <p:pic>
        <p:nvPicPr>
          <p:cNvPr id="13" name="Content Placeholder 12"/>
          <p:cNvPicPr>
            <a:picLocks noGrp="1" noChangeAspect="1"/>
          </p:cNvPicPr>
          <p:nvPr>
            <p:ph idx="1"/>
          </p:nvPr>
        </p:nvPicPr>
        <p:blipFill>
          <a:blip r:embed="rId3"/>
          <a:stretch>
            <a:fillRect/>
          </a:stretch>
        </p:blipFill>
        <p:spPr>
          <a:xfrm>
            <a:off x="533400" y="2525514"/>
            <a:ext cx="8153400" cy="2675334"/>
          </a:xfrm>
          <a:prstGeom prst="rect">
            <a:avLst/>
          </a:prstGeom>
        </p:spPr>
      </p:pic>
    </p:spTree>
    <p:extLst>
      <p:ext uri="{BB962C8B-B14F-4D97-AF65-F5344CB8AC3E}">
        <p14:creationId xmlns:p14="http://schemas.microsoft.com/office/powerpoint/2010/main" val="285367123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APA Style 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The results indicate that when taking an exam 5 min after studying, participants who studied by rereading versus recalling did not have meaningfully different exam scores, </a:t>
            </a:r>
            <a:r>
              <a:rPr lang="en-US" i="1" dirty="0" smtClean="0"/>
              <a:t>p</a:t>
            </a:r>
            <a:r>
              <a:rPr lang="en-US" dirty="0" smtClean="0"/>
              <a:t> = .42, </a:t>
            </a:r>
            <a:r>
              <a:rPr lang="en-US" i="1" dirty="0" smtClean="0"/>
              <a:t>d</a:t>
            </a:r>
            <a:r>
              <a:rPr lang="en-US" dirty="0" smtClean="0"/>
              <a:t> = 0.37. However, when taking an exam 2 days after studying, participants who studied by trying to recall material scored substantially higher than those who studied by rereading, </a:t>
            </a:r>
            <a:r>
              <a:rPr lang="en-US" i="1" dirty="0" smtClean="0"/>
              <a:t>p</a:t>
            </a:r>
            <a:r>
              <a:rPr lang="en-US" dirty="0" smtClean="0"/>
              <a:t> = .04, </a:t>
            </a:r>
            <a:r>
              <a:rPr lang="en-US" i="1" dirty="0" smtClean="0"/>
              <a:t>d</a:t>
            </a:r>
            <a:r>
              <a:rPr lang="en-US" dirty="0" smtClean="0"/>
              <a:t> = 1.18.</a:t>
            </a:r>
            <a:endParaRPr lang="en-US" dirty="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a:p>
        </p:txBody>
      </p:sp>
      <p:sp>
        <p:nvSpPr>
          <p:cNvPr id="5" name="Slide Number Placeholder 4"/>
          <p:cNvSpPr>
            <a:spLocks noGrp="1"/>
          </p:cNvSpPr>
          <p:nvPr>
            <p:ph type="sldNum" sz="quarter" idx="4"/>
          </p:nvPr>
        </p:nvSpPr>
        <p:spPr/>
        <p:txBody>
          <a:bodyPr/>
          <a:lstStyle/>
          <a:p>
            <a:fld id="{57791E2C-D482-4158-8F4A-4C0B35475140}" type="slidenum">
              <a:rPr lang="en-US" smtClean="0"/>
              <a:pPr/>
              <a:t>79</a:t>
            </a:fld>
            <a:endParaRPr lang="en-US"/>
          </a:p>
        </p:txBody>
      </p:sp>
    </p:spTree>
    <p:extLst>
      <p:ext uri="{BB962C8B-B14F-4D97-AF65-F5344CB8AC3E}">
        <p14:creationId xmlns:p14="http://schemas.microsoft.com/office/powerpoint/2010/main" val="2815597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Describing Factorial Designs</a:t>
            </a:r>
            <a:endParaRPr lang="en-US" dirty="0"/>
          </a:p>
        </p:txBody>
      </p:sp>
      <p:sp>
        <p:nvSpPr>
          <p:cNvPr id="7" name="Content Placeholder 6"/>
          <p:cNvSpPr>
            <a:spLocks noGrp="1"/>
          </p:cNvSpPr>
          <p:nvPr>
            <p:ph idx="1"/>
          </p:nvPr>
        </p:nvSpPr>
        <p:spPr/>
        <p:txBody>
          <a:bodyPr/>
          <a:lstStyle/>
          <a:p>
            <a:r>
              <a:rPr lang="en-US" dirty="0" smtClean="0"/>
              <a:t>When you describe a two-way factorial design, you will need two numbers, each reflecting the number of levels one of the IVs has in that design.</a:t>
            </a:r>
          </a:p>
          <a:p>
            <a:pPr lvl="1"/>
            <a:r>
              <a:rPr lang="en-US" dirty="0" smtClean="0"/>
              <a:t>For example, a 2 × 2 between-group factorial design has one IV with two levels and a second IV with two levels.</a:t>
            </a:r>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8</a:t>
            </a:fld>
            <a:endParaRPr lang="en-US"/>
          </a:p>
        </p:txBody>
      </p:sp>
    </p:spTree>
    <p:extLst>
      <p:ext uri="{BB962C8B-B14F-4D97-AF65-F5344CB8AC3E}">
        <p14:creationId xmlns:p14="http://schemas.microsoft.com/office/powerpoint/2010/main" val="41658024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APA Style Summary</a:t>
            </a:r>
            <a:endParaRPr lang="en-US" dirty="0"/>
          </a:p>
        </p:txBody>
      </p:sp>
      <p:sp>
        <p:nvSpPr>
          <p:cNvPr id="3" name="Content Placeholder 2"/>
          <p:cNvSpPr>
            <a:spLocks noGrp="1"/>
          </p:cNvSpPr>
          <p:nvPr>
            <p:ph idx="1"/>
          </p:nvPr>
        </p:nvSpPr>
        <p:spPr/>
        <p:txBody>
          <a:bodyPr/>
          <a:lstStyle/>
          <a:p>
            <a:r>
              <a:rPr lang="en-US" dirty="0" smtClean="0"/>
              <a:t>There was also a significant main effect of time delay: </a:t>
            </a:r>
            <a:r>
              <a:rPr lang="en-US" i="1" dirty="0" smtClean="0"/>
              <a:t>F</a:t>
            </a:r>
            <a:r>
              <a:rPr lang="en-US" dirty="0" smtClean="0"/>
              <a:t>(1, 28) = 6.33, </a:t>
            </a:r>
            <a:r>
              <a:rPr lang="en-US" i="1" dirty="0" smtClean="0"/>
              <a:t>p</a:t>
            </a:r>
            <a:r>
              <a:rPr lang="en-US" dirty="0" smtClean="0"/>
              <a:t> = .02,     = .18. Overall, participants who took the exam 5 min after studying scored significantly higher than those who took the exam 2 days later, </a:t>
            </a:r>
            <a:r>
              <a:rPr lang="en-US" i="1" dirty="0" smtClean="0"/>
              <a:t>d</a:t>
            </a:r>
            <a:r>
              <a:rPr lang="en-US" dirty="0" smtClean="0"/>
              <a:t> = .84. Finally, the main effect of studying method was not significant, </a:t>
            </a:r>
            <a:r>
              <a:rPr lang="en-US" i="1" dirty="0" smtClean="0"/>
              <a:t>F</a:t>
            </a:r>
            <a:r>
              <a:rPr lang="en-US" dirty="0" smtClean="0"/>
              <a:t>(1, 28) = 0.94, </a:t>
            </a:r>
            <a:r>
              <a:rPr lang="en-US" i="1" dirty="0" smtClean="0"/>
              <a:t>p</a:t>
            </a:r>
            <a:r>
              <a:rPr lang="en-US" dirty="0" smtClean="0"/>
              <a:t> = .34,    = .03.</a:t>
            </a:r>
            <a:endParaRPr lang="en-US" dirty="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a:p>
        </p:txBody>
      </p:sp>
      <p:sp>
        <p:nvSpPr>
          <p:cNvPr id="5" name="Slide Number Placeholder 4"/>
          <p:cNvSpPr>
            <a:spLocks noGrp="1"/>
          </p:cNvSpPr>
          <p:nvPr>
            <p:ph type="sldNum" sz="quarter" idx="4"/>
          </p:nvPr>
        </p:nvSpPr>
        <p:spPr/>
        <p:txBody>
          <a:bodyPr/>
          <a:lstStyle/>
          <a:p>
            <a:fld id="{57791E2C-D482-4158-8F4A-4C0B35475140}" type="slidenum">
              <a:rPr lang="en-US" smtClean="0"/>
              <a:pPr/>
              <a:t>80</a:t>
            </a:fld>
            <a:endParaRPr lang="en-US"/>
          </a:p>
        </p:txBody>
      </p:sp>
      <p:pic>
        <p:nvPicPr>
          <p:cNvPr id="7" name="Picture 3"/>
          <p:cNvPicPr>
            <a:picLocks noChangeAspect="1" noChangeArrowheads="1"/>
          </p:cNvPicPr>
          <p:nvPr/>
        </p:nvPicPr>
        <p:blipFill>
          <a:blip r:embed="rId3" cstate="print"/>
          <a:srcRect/>
          <a:stretch>
            <a:fillRect/>
          </a:stretch>
        </p:blipFill>
        <p:spPr bwMode="auto">
          <a:xfrm>
            <a:off x="7391400" y="2133600"/>
            <a:ext cx="381000" cy="530087"/>
          </a:xfrm>
          <a:prstGeom prst="rect">
            <a:avLst/>
          </a:prstGeom>
          <a:noFill/>
          <a:ln w="9525">
            <a:noFill/>
            <a:miter lim="800000"/>
            <a:headEnd/>
            <a:tailEnd/>
          </a:ln>
          <a:effectLst/>
        </p:spPr>
      </p:pic>
      <p:pic>
        <p:nvPicPr>
          <p:cNvPr id="8" name="Picture 3"/>
          <p:cNvPicPr>
            <a:picLocks noChangeAspect="1" noChangeArrowheads="1"/>
          </p:cNvPicPr>
          <p:nvPr/>
        </p:nvPicPr>
        <p:blipFill>
          <a:blip r:embed="rId3" cstate="print"/>
          <a:srcRect/>
          <a:stretch>
            <a:fillRect/>
          </a:stretch>
        </p:blipFill>
        <p:spPr bwMode="auto">
          <a:xfrm>
            <a:off x="7344156" y="5029200"/>
            <a:ext cx="381000" cy="530087"/>
          </a:xfrm>
          <a:prstGeom prst="rect">
            <a:avLst/>
          </a:prstGeom>
          <a:noFill/>
          <a:ln w="9525">
            <a:noFill/>
            <a:miter lim="800000"/>
            <a:headEnd/>
            <a:tailEnd/>
          </a:ln>
          <a:effectLst/>
        </p:spPr>
      </p:pic>
    </p:spTree>
    <p:extLst>
      <p:ext uri="{BB962C8B-B14F-4D97-AF65-F5344CB8AC3E}">
        <p14:creationId xmlns:p14="http://schemas.microsoft.com/office/powerpoint/2010/main" val="28155979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APA Style Summary</a:t>
            </a:r>
            <a:endParaRPr lang="en-US" dirty="0"/>
          </a:p>
        </p:txBody>
      </p:sp>
      <p:sp>
        <p:nvSpPr>
          <p:cNvPr id="3" name="Content Placeholder 2"/>
          <p:cNvSpPr>
            <a:spLocks noGrp="1"/>
          </p:cNvSpPr>
          <p:nvPr>
            <p:ph idx="1"/>
          </p:nvPr>
        </p:nvSpPr>
        <p:spPr/>
        <p:txBody>
          <a:bodyPr/>
          <a:lstStyle/>
          <a:p>
            <a:r>
              <a:rPr lang="en-US" dirty="0" smtClean="0"/>
              <a:t>When the results were averaged across time delay conditions, the participants who tried to recall the information did not receive significantly higher scores than the participants who reread the information (</a:t>
            </a:r>
            <a:r>
              <a:rPr lang="en-US" i="1" dirty="0" smtClean="0"/>
              <a:t>d</a:t>
            </a:r>
            <a:r>
              <a:rPr lang="en-US" dirty="0" smtClean="0"/>
              <a:t> = </a:t>
            </a:r>
            <a:r>
              <a:rPr lang="en-US" dirty="0" smtClean="0">
                <a:latin typeface="Times New Roman" panose="02020603050405020304" pitchFamily="18" charset="0"/>
                <a:cs typeface="Times New Roman" panose="02020603050405020304" pitchFamily="18" charset="0"/>
              </a:rPr>
              <a:t>−</a:t>
            </a:r>
            <a:r>
              <a:rPr lang="en-US" dirty="0" smtClean="0"/>
              <a:t>.31). This main effect suggests that, overall, the studying methods were equally effective, but this main effect is misleading.</a:t>
            </a:r>
            <a:endParaRPr lang="en-US" dirty="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a:p>
        </p:txBody>
      </p:sp>
      <p:sp>
        <p:nvSpPr>
          <p:cNvPr id="5" name="Slide Number Placeholder 4"/>
          <p:cNvSpPr>
            <a:spLocks noGrp="1"/>
          </p:cNvSpPr>
          <p:nvPr>
            <p:ph type="sldNum" sz="quarter" idx="4"/>
          </p:nvPr>
        </p:nvSpPr>
        <p:spPr/>
        <p:txBody>
          <a:bodyPr/>
          <a:lstStyle/>
          <a:p>
            <a:fld id="{57791E2C-D482-4158-8F4A-4C0B35475140}" type="slidenum">
              <a:rPr lang="en-US" smtClean="0"/>
              <a:pPr/>
              <a:t>81</a:t>
            </a:fld>
            <a:endParaRPr lang="en-US"/>
          </a:p>
        </p:txBody>
      </p:sp>
    </p:spTree>
    <p:extLst>
      <p:ext uri="{BB962C8B-B14F-4D97-AF65-F5344CB8AC3E}">
        <p14:creationId xmlns:p14="http://schemas.microsoft.com/office/powerpoint/2010/main" val="28155979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APA Style Summary</a:t>
            </a:r>
            <a:endParaRPr lang="en-US" dirty="0"/>
          </a:p>
        </p:txBody>
      </p:sp>
      <p:sp>
        <p:nvSpPr>
          <p:cNvPr id="3" name="Content Placeholder 2"/>
          <p:cNvSpPr>
            <a:spLocks noGrp="1"/>
          </p:cNvSpPr>
          <p:nvPr>
            <p:ph idx="1"/>
          </p:nvPr>
        </p:nvSpPr>
        <p:spPr/>
        <p:txBody>
          <a:bodyPr/>
          <a:lstStyle/>
          <a:p>
            <a:r>
              <a:rPr lang="en-US" smtClean="0"/>
              <a:t>The significant interaction suggests that when students are studying immediately before an exam, rereading and trying to recall are equally effective studying methods, but when studying for a more distant exam, trying to recall material is a far superior studying strategy.</a:t>
            </a:r>
            <a:endParaRPr lang="en-US" dirty="0"/>
          </a:p>
        </p:txBody>
      </p:sp>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a:p>
        </p:txBody>
      </p:sp>
      <p:sp>
        <p:nvSpPr>
          <p:cNvPr id="5" name="Slide Number Placeholder 4"/>
          <p:cNvSpPr>
            <a:spLocks noGrp="1"/>
          </p:cNvSpPr>
          <p:nvPr>
            <p:ph type="sldNum" sz="quarter" idx="4"/>
          </p:nvPr>
        </p:nvSpPr>
        <p:spPr/>
        <p:txBody>
          <a:bodyPr/>
          <a:lstStyle/>
          <a:p>
            <a:fld id="{57791E2C-D482-4158-8F4A-4C0B35475140}" type="slidenum">
              <a:rPr lang="en-US" smtClean="0"/>
              <a:pPr/>
              <a:t>82</a:t>
            </a:fld>
            <a:endParaRPr lang="en-US"/>
          </a:p>
        </p:txBody>
      </p:sp>
    </p:spTree>
    <p:extLst>
      <p:ext uri="{BB962C8B-B14F-4D97-AF65-F5344CB8AC3E}">
        <p14:creationId xmlns:p14="http://schemas.microsoft.com/office/powerpoint/2010/main" val="2815597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Table 12.1: Design of Two-Factor Study</a:t>
            </a:r>
            <a:endParaRPr lang="en-US" dirty="0"/>
          </a:p>
        </p:txBody>
      </p:sp>
      <p:pic>
        <p:nvPicPr>
          <p:cNvPr id="2" name="Picture Placeholder 1"/>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883345" y="2997408"/>
            <a:ext cx="7224911" cy="1280760"/>
          </a:xfrm>
        </p:spPr>
      </p:pic>
      <p:sp>
        <p:nvSpPr>
          <p:cNvPr id="4" name="Footer Placeholder 3"/>
          <p:cNvSpPr>
            <a:spLocks noGrp="1"/>
          </p:cNvSpPr>
          <p:nvPr>
            <p:ph type="ftr" sz="quarter" idx="3"/>
          </p:nvPr>
        </p:nvSpPr>
        <p:spPr/>
        <p:txBody>
          <a:bodyPr/>
          <a:lstStyle/>
          <a:p>
            <a:r>
              <a:rPr lang="en-US" smtClean="0"/>
              <a:t>Carlson and Winquist, An Introduction to Statistics: An Active Learning Approach, 2e, SAGE Publishing, 2018. </a:t>
            </a:r>
            <a:endParaRPr lang="en-US" dirty="0"/>
          </a:p>
        </p:txBody>
      </p:sp>
      <p:sp>
        <p:nvSpPr>
          <p:cNvPr id="5" name="Slide Number Placeholder 4"/>
          <p:cNvSpPr>
            <a:spLocks noGrp="1"/>
          </p:cNvSpPr>
          <p:nvPr>
            <p:ph type="sldNum" sz="quarter" idx="4"/>
          </p:nvPr>
        </p:nvSpPr>
        <p:spPr/>
        <p:txBody>
          <a:bodyPr/>
          <a:lstStyle/>
          <a:p>
            <a:fld id="{57791E2C-D482-4158-8F4A-4C0B35475140}" type="slidenum">
              <a:rPr lang="en-US" smtClean="0"/>
              <a:pPr/>
              <a:t>9</a:t>
            </a:fld>
            <a:endParaRPr lang="en-US"/>
          </a:p>
        </p:txBody>
      </p:sp>
    </p:spTree>
    <p:extLst>
      <p:ext uri="{BB962C8B-B14F-4D97-AF65-F5344CB8AC3E}">
        <p14:creationId xmlns:p14="http://schemas.microsoft.com/office/powerpoint/2010/main" val="1055112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9AE4E978CEFA94B8DA9D30DFCF1B51B" ma:contentTypeVersion="0" ma:contentTypeDescription="Create a new document." ma:contentTypeScope="" ma:versionID="9718d60a61096b6abcfb64ec4f1820a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2791F70-A4E6-4713-BB9C-D7F0E1FA2A53}">
  <ds:schemaRefs>
    <ds:schemaRef ds:uri="http://schemas.microsoft.com/sharepoint/v3/contenttype/forms"/>
  </ds:schemaRefs>
</ds:datastoreItem>
</file>

<file path=customXml/itemProps2.xml><?xml version="1.0" encoding="utf-8"?>
<ds:datastoreItem xmlns:ds="http://schemas.openxmlformats.org/officeDocument/2006/customXml" ds:itemID="{1F75BBF0-9C10-45CF-9C59-66B254DA9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F256CBF6-5C47-44CD-B9A5-0B6F605893D6}">
  <ds:schemaRefs>
    <ds:schemaRef ds:uri="http://schemas.microsoft.com/office/2006/metadata/properties"/>
    <ds:schemaRef ds:uri="http://purl.org/dc/elements/1.1/"/>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3198</TotalTime>
  <Words>6094</Words>
  <Application>Microsoft Office PowerPoint</Application>
  <PresentationFormat>On-screen Show (4:3)</PresentationFormat>
  <Paragraphs>563</Paragraphs>
  <Slides>82</Slides>
  <Notes>81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82</vt:i4>
      </vt:variant>
    </vt:vector>
  </HeadingPairs>
  <TitlesOfParts>
    <vt:vector size="87" baseType="lpstr">
      <vt:lpstr>Arial</vt:lpstr>
      <vt:lpstr>Calibri</vt:lpstr>
      <vt:lpstr>Times New Roman</vt:lpstr>
      <vt:lpstr>Wingdings</vt:lpstr>
      <vt:lpstr>1_Office Theme</vt:lpstr>
      <vt:lpstr>PowerPoint Presentation</vt:lpstr>
      <vt:lpstr>An Introduction to Statistics An Active Learning Approach</vt:lpstr>
      <vt:lpstr>Topics to Cover</vt:lpstr>
      <vt:lpstr>Topics to Cover</vt:lpstr>
      <vt:lpstr>Topics to Cover</vt:lpstr>
      <vt:lpstr>Topics to Cover</vt:lpstr>
      <vt:lpstr>Purpose of Two-Way ANOVA</vt:lpstr>
      <vt:lpstr>Describing Factorial Designs</vt:lpstr>
      <vt:lpstr>Table 12.1: Design of Two-Factor Study</vt:lpstr>
      <vt:lpstr>Logic of the Two-Way ANOVA</vt:lpstr>
      <vt:lpstr>Logic of the Two-Way ANOVA</vt:lpstr>
      <vt:lpstr>Table 12.2: 2 × 2 ANOVA With Cell Means and Marginal Means</vt:lpstr>
      <vt:lpstr>Table 12.3: 2 × 2 Simple Effects for 2 × 2 ANOVA</vt:lpstr>
      <vt:lpstr>Example of a Two-Way ANOVA</vt:lpstr>
      <vt:lpstr>Example of a Two-Way ANOVA</vt:lpstr>
      <vt:lpstr>Example of a Two-Way ANOVA</vt:lpstr>
      <vt:lpstr>Step 1: Examine the Statistical Assumptions</vt:lpstr>
      <vt:lpstr>Step 1: Examine the Statistical Assumptions</vt:lpstr>
      <vt:lpstr>Step 1: Examine the Statistical Assumptions</vt:lpstr>
      <vt:lpstr>Step 1: Examine the Statistical Assumptions</vt:lpstr>
      <vt:lpstr>Step 2: Set Up the Null and Research Hypotheses</vt:lpstr>
      <vt:lpstr>2a. Interaction Null and Research Hypotheses</vt:lpstr>
      <vt:lpstr>Table 12.4: Verbal Representations of the Research and Null Hypotheses for the Study Method × Time Delay Interaction</vt:lpstr>
      <vt:lpstr>2b. Main Effect Null and Research Hypotheses</vt:lpstr>
      <vt:lpstr>Table 12.5: Symbolic and Verbal Representations of the Research and Null Hypotheses for the Main Effect of Study Method</vt:lpstr>
      <vt:lpstr>Marginal Means for Studying Method</vt:lpstr>
      <vt:lpstr>Table 12.6: Marginal Means for the Main Effect of Studying Method</vt:lpstr>
      <vt:lpstr>2c. The Other Main Effect Null and Research Hypotheses</vt:lpstr>
      <vt:lpstr>Table 12.7: Symbolic and Verbal Representations of the Research and Null Hypotheses for the Main Effect of Time Delay</vt:lpstr>
      <vt:lpstr>Marginal Means for Time Delay</vt:lpstr>
      <vt:lpstr>Table 12.8: Marginal Means for the Main Effect of Time Delay</vt:lpstr>
      <vt:lpstr>Step 3: Define the Critical Region</vt:lpstr>
      <vt:lpstr>3a: Define the Critical Region for the Interaction Test</vt:lpstr>
      <vt:lpstr>3a: Define the Critical Region for the Interaction Test</vt:lpstr>
      <vt:lpstr>3b: Define the Critical Region for the First Main Effect Test (Factor A, Study Method)</vt:lpstr>
      <vt:lpstr>3c: Define the Critical Region for the First Main Effect Test (Factor B, Delay Time)</vt:lpstr>
      <vt:lpstr>Step 4: Compute the Test Statistic (Three F Tests)</vt:lpstr>
      <vt:lpstr>Table 12.9: ANOVA Source Table for a Two-Way Independent Samples ANOVA</vt:lpstr>
      <vt:lpstr>Table 12.10: Formulas for df, MS, and F for a Two-Way Independent Samples ANOVA</vt:lpstr>
      <vt:lpstr>4a. F Test for the Interaction</vt:lpstr>
      <vt:lpstr>4a. F Test for the Interaction</vt:lpstr>
      <vt:lpstr>4a. F Test for the Interaction</vt:lpstr>
      <vt:lpstr>Figure 12.1: Simple Effects Tested by Interaction F Test</vt:lpstr>
      <vt:lpstr>4b. F Test for the First Main Effect (Study Method)</vt:lpstr>
      <vt:lpstr>4b. F Test for the First Main Effect (Study Method)</vt:lpstr>
      <vt:lpstr>4c. F Test for the Second Main Effect (Study Method)</vt:lpstr>
      <vt:lpstr>4c. F Test for the Second Main Effect (Study Method)</vt:lpstr>
      <vt:lpstr>Step 5: Compute the Effect Sizes and Describe It</vt:lpstr>
      <vt:lpstr>Table 12.11: General Guidelines for Interpreting </vt:lpstr>
      <vt:lpstr>5a: Effect Size for the Interaction (Study Method by Time Delay)</vt:lpstr>
      <vt:lpstr>5a: Effect Size for the Interaction (Study Method by Time Delay)</vt:lpstr>
      <vt:lpstr>5a: Effect Size for the Interaction (Study Method by Time Delay)</vt:lpstr>
      <vt:lpstr>5a: Effect Size for the Interaction (Study Method by Time Delay)</vt:lpstr>
      <vt:lpstr>5b: Effect Size for the First Main Effect (Study Method)</vt:lpstr>
      <vt:lpstr>5b: Effect Size for the First Main Effect (Study Method)</vt:lpstr>
      <vt:lpstr>5c: Effect Size for the Second Main Effect (Time Delay)</vt:lpstr>
      <vt:lpstr>5c: Effect Size for the Second Main Effect (Time Delay)</vt:lpstr>
      <vt:lpstr>Step 6: Writing Up the Results of a Two-Way ANOVA</vt:lpstr>
      <vt:lpstr>Step 6: Writing Up the Results of a Two-Way ANOVA</vt:lpstr>
      <vt:lpstr>Step 6: Writing Up the Results of a Two-Way ANOVA</vt:lpstr>
      <vt:lpstr>Step 6: Writing Up the Results of a Two-Way ANOVA</vt:lpstr>
      <vt:lpstr>SPSS</vt:lpstr>
      <vt:lpstr>Data File</vt:lpstr>
      <vt:lpstr>Data File</vt:lpstr>
      <vt:lpstr>Figure 12.2: SPSS Screenshot of Data Entry Screen</vt:lpstr>
      <vt:lpstr>Computing a Two-Way ANOVA</vt:lpstr>
      <vt:lpstr>Computing a Two-Way ANOVA</vt:lpstr>
      <vt:lpstr>Computing a Two-Way ANOVA</vt:lpstr>
      <vt:lpstr>Computing a Two-Way ANOVA</vt:lpstr>
      <vt:lpstr>Computing a Two-Way ANOVA</vt:lpstr>
      <vt:lpstr>Computing a Two-Way ANOVA</vt:lpstr>
      <vt:lpstr>Computing a Two-Way ANOVA</vt:lpstr>
      <vt:lpstr>Computing a Two-Way ANOVA</vt:lpstr>
      <vt:lpstr>PowerPoint Presentation</vt:lpstr>
      <vt:lpstr>PowerPoint Presentation</vt:lpstr>
      <vt:lpstr>PowerPoint Presentation</vt:lpstr>
      <vt:lpstr>APA Style Summary</vt:lpstr>
      <vt:lpstr>APA Style Summary</vt:lpstr>
      <vt:lpstr>APA Style Summary</vt:lpstr>
      <vt:lpstr>APA Style Summary</vt:lpstr>
      <vt:lpstr>APA Style Summary</vt:lpstr>
      <vt:lpstr>APA Style Summary</vt:lpstr>
    </vt:vector>
  </TitlesOfParts>
  <Company>Sage Publications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Bierach, Katie</dc:creator>
  <cp:lastModifiedBy>Olson, Andrew</cp:lastModifiedBy>
  <cp:revision>703</cp:revision>
  <dcterms:created xsi:type="dcterms:W3CDTF">2015-04-30T00:02:08Z</dcterms:created>
  <dcterms:modified xsi:type="dcterms:W3CDTF">2017-04-21T17:52:19Z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0x010100A9AE4E978CEFA94B8DA9D30DFCF1B51B</vt:lpwstr>
  </property>
</Properties>
</file>