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0"/>
  </p:notesMasterIdLst>
  <p:handoutMasterIdLst>
    <p:handoutMasterId r:id="rId81"/>
  </p:handoutMasterIdLst>
  <p:sldIdLst>
    <p:sldId id="472" r:id="rId5"/>
    <p:sldId id="256" r:id="rId6"/>
    <p:sldId id="369" r:id="rId7"/>
    <p:sldId id="288" r:id="rId8"/>
    <p:sldId id="367" r:id="rId9"/>
    <p:sldId id="386" r:id="rId10"/>
    <p:sldId id="388" r:id="rId11"/>
    <p:sldId id="389" r:id="rId12"/>
    <p:sldId id="390" r:id="rId13"/>
    <p:sldId id="391" r:id="rId14"/>
    <p:sldId id="392" r:id="rId15"/>
    <p:sldId id="394" r:id="rId16"/>
    <p:sldId id="393"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31" r:id="rId31"/>
    <p:sldId id="441" r:id="rId32"/>
    <p:sldId id="442" r:id="rId33"/>
    <p:sldId id="408" r:id="rId34"/>
    <p:sldId id="409" r:id="rId35"/>
    <p:sldId id="432" r:id="rId36"/>
    <p:sldId id="433" r:id="rId37"/>
    <p:sldId id="435" r:id="rId38"/>
    <p:sldId id="412" r:id="rId39"/>
    <p:sldId id="413" r:id="rId40"/>
    <p:sldId id="414" r:id="rId41"/>
    <p:sldId id="415" r:id="rId42"/>
    <p:sldId id="434" r:id="rId43"/>
    <p:sldId id="416" r:id="rId44"/>
    <p:sldId id="436" r:id="rId45"/>
    <p:sldId id="419" r:id="rId46"/>
    <p:sldId id="420" r:id="rId47"/>
    <p:sldId id="437" r:id="rId48"/>
    <p:sldId id="439" r:id="rId49"/>
    <p:sldId id="428" r:id="rId50"/>
    <p:sldId id="440" r:id="rId51"/>
    <p:sldId id="430" r:id="rId52"/>
    <p:sldId id="443" r:id="rId53"/>
    <p:sldId id="444" r:id="rId54"/>
    <p:sldId id="445" r:id="rId55"/>
    <p:sldId id="447" r:id="rId56"/>
    <p:sldId id="448" r:id="rId57"/>
    <p:sldId id="466" r:id="rId58"/>
    <p:sldId id="453" r:id="rId59"/>
    <p:sldId id="467" r:id="rId60"/>
    <p:sldId id="455" r:id="rId61"/>
    <p:sldId id="456" r:id="rId62"/>
    <p:sldId id="460" r:id="rId63"/>
    <p:sldId id="462" r:id="rId64"/>
    <p:sldId id="468" r:id="rId65"/>
    <p:sldId id="469" r:id="rId66"/>
    <p:sldId id="470" r:id="rId67"/>
    <p:sldId id="471" r:id="rId68"/>
    <p:sldId id="370" r:id="rId69"/>
    <p:sldId id="372" r:id="rId70"/>
    <p:sldId id="373" r:id="rId71"/>
    <p:sldId id="378" r:id="rId72"/>
    <p:sldId id="379" r:id="rId73"/>
    <p:sldId id="380" r:id="rId74"/>
    <p:sldId id="381" r:id="rId75"/>
    <p:sldId id="374" r:id="rId76"/>
    <p:sldId id="382" r:id="rId77"/>
    <p:sldId id="376" r:id="rId78"/>
    <p:sldId id="383"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ezhil Selvamohan" initials="PS" lastIdx="1" clrIdx="0">
    <p:extLst>
      <p:ext uri="{19B8F6BF-5375-455C-9EA6-DF929625EA0E}">
        <p15:presenceInfo xmlns:p15="http://schemas.microsoft.com/office/powerpoint/2012/main" userId="Ponnezhil Selvamo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73919" autoAdjust="0"/>
  </p:normalViewPr>
  <p:slideViewPr>
    <p:cSldViewPr>
      <p:cViewPr varScale="1">
        <p:scale>
          <a:sx n="89" d="100"/>
          <a:sy n="89" d="100"/>
        </p:scale>
        <p:origin x="1554"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1602"/>
    </p:cViewPr>
  </p:sorterViewPr>
  <p:notesViewPr>
    <p:cSldViewPr>
      <p:cViewPr varScale="1">
        <p:scale>
          <a:sx n="55" d="100"/>
          <a:sy n="55" d="100"/>
        </p:scale>
        <p:origin x="-18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commentAuthors" Target="commentAuthor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6A929F-1AAA-47B7-A269-906688CFF97B}" type="datetimeFigureOut">
              <a:rPr lang="en-US" smtClean="0"/>
              <a:pPr/>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AECDE7-37C0-48C3-863A-905835A2AD60}" type="slidenum">
              <a:rPr lang="en-US" smtClean="0"/>
              <a:pPr/>
              <a:t>‹#›</a:t>
            </a:fld>
            <a:endParaRPr lang="en-US"/>
          </a:p>
        </p:txBody>
      </p:sp>
    </p:spTree>
    <p:extLst>
      <p:ext uri="{BB962C8B-B14F-4D97-AF65-F5344CB8AC3E}">
        <p14:creationId xmlns:p14="http://schemas.microsoft.com/office/powerpoint/2010/main" val="114826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8BA7-C0FF-46D8-91FF-02C5475D13CB}" type="datetimeFigureOut">
              <a:rPr lang="en-US" smtClean="0"/>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9FBB7-4B6C-4B5C-AB82-AA7608E49EDC}" type="slidenum">
              <a:rPr lang="en-US" smtClean="0"/>
              <a:pPr/>
              <a:t>‹#›</a:t>
            </a:fld>
            <a:endParaRPr lang="en-US"/>
          </a:p>
        </p:txBody>
      </p:sp>
    </p:spTree>
    <p:extLst>
      <p:ext uri="{BB962C8B-B14F-4D97-AF65-F5344CB8AC3E}">
        <p14:creationId xmlns:p14="http://schemas.microsoft.com/office/powerpoint/2010/main" val="110427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a:t>
            </a:fld>
            <a:endParaRPr lang="en-US"/>
          </a:p>
        </p:txBody>
      </p:sp>
    </p:spTree>
    <p:extLst>
      <p:ext uri="{BB962C8B-B14F-4D97-AF65-F5344CB8AC3E}">
        <p14:creationId xmlns:p14="http://schemas.microsoft.com/office/powerpoint/2010/main" val="358905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Interpret the sign and value of a correlation coefficient</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11</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Interpret the sign and value of a correlation coefficient</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12</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Interpret the sign and value of a correlation coefficient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13</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Interpret the sign and value of a correlation coefficient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14</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Interpret the sign and value of a correlation coefficient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15</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16</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Pearson’s and Spearman’s correlation coefficients by hand (using a calculator)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p. 520, no</a:t>
            </a:r>
            <a:r>
              <a:rPr lang="en-US" sz="1200" kern="1200" baseline="0" dirty="0" smtClean="0">
                <a:solidFill>
                  <a:schemeClr val="tx1"/>
                </a:solidFill>
                <a:latin typeface="+mn-lt"/>
                <a:ea typeface="+mn-ea"/>
                <a:cs typeface="+mn-cs"/>
              </a:rPr>
              <a:t> figure or table number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17</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520, no table or figure number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18</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 520, no</a:t>
            </a:r>
            <a:r>
              <a:rPr lang="en-US" sz="1200" kern="1200" baseline="0" dirty="0" smtClean="0">
                <a:solidFill>
                  <a:schemeClr val="tx1"/>
                </a:solidFill>
                <a:latin typeface="+mn-lt"/>
                <a:ea typeface="+mn-ea"/>
                <a:cs typeface="+mn-cs"/>
              </a:rPr>
              <a:t> figure or table number</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19</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 520, no</a:t>
            </a:r>
            <a:r>
              <a:rPr lang="en-US" sz="1200" kern="1200" baseline="0" dirty="0" smtClean="0">
                <a:solidFill>
                  <a:schemeClr val="tx1"/>
                </a:solidFill>
                <a:latin typeface="+mn-lt"/>
                <a:ea typeface="+mn-ea"/>
                <a:cs typeface="+mn-cs"/>
              </a:rPr>
              <a:t> figure or table number</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20</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a:t>
            </a:fld>
            <a:endParaRPr lang="en-US"/>
          </a:p>
        </p:txBody>
      </p:sp>
    </p:spTree>
    <p:extLst>
      <p:ext uri="{BB962C8B-B14F-4D97-AF65-F5344CB8AC3E}">
        <p14:creationId xmlns:p14="http://schemas.microsoft.com/office/powerpoint/2010/main" val="405910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Pearson’s and Spearman’s correlation coefficients by hand (using a calculator)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Interpret the sign and value of a correlation coefficient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 520, no</a:t>
            </a:r>
            <a:r>
              <a:rPr lang="en-US" sz="1200" kern="1200" baseline="0" dirty="0" smtClean="0">
                <a:solidFill>
                  <a:schemeClr val="tx1"/>
                </a:solidFill>
                <a:latin typeface="+mn-lt"/>
                <a:ea typeface="+mn-ea"/>
                <a:cs typeface="+mn-cs"/>
              </a:rPr>
              <a:t> figure or table number</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21</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Identify when to use Pearson’s and Spearman’s correlations</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22</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23</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24</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25</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524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As mentioned in other chapters of this text, eliminating confounds is  research methods issue. If you take a research methods course, you will learn how to control for confounds so you can eliminate alternative explanations. For now, you should understand that no statistic allows you to infer a causal relationship between an IV and a DV </a:t>
            </a:r>
            <a:r>
              <a:rPr lang="en-US" sz="1200" i="1" kern="1200" baseline="0" dirty="0" smtClean="0">
                <a:solidFill>
                  <a:schemeClr val="tx1"/>
                </a:solidFill>
                <a:latin typeface="+mn-lt"/>
                <a:ea typeface="+mn-ea"/>
                <a:cs typeface="+mn-cs"/>
              </a:rPr>
              <a:t>unless confounds are controlled. </a:t>
            </a:r>
            <a:r>
              <a:rPr lang="en-US" sz="1200" kern="1200" baseline="0" dirty="0" smtClean="0">
                <a:solidFill>
                  <a:schemeClr val="tx1"/>
                </a:solidFill>
                <a:latin typeface="+mn-lt"/>
                <a:ea typeface="+mn-ea"/>
                <a:cs typeface="+mn-cs"/>
              </a:rPr>
              <a:t>However, if confounds are controlled, </a:t>
            </a:r>
            <a:r>
              <a:rPr lang="en-US" sz="1200" i="1" kern="1200" baseline="0" dirty="0" smtClean="0">
                <a:solidFill>
                  <a:schemeClr val="tx1"/>
                </a:solidFill>
                <a:latin typeface="+mn-lt"/>
                <a:ea typeface="+mn-ea"/>
                <a:cs typeface="+mn-cs"/>
              </a:rPr>
              <a:t>every test statistic can support a causal conclusion, </a:t>
            </a:r>
            <a:r>
              <a:rPr lang="en-US" sz="1200" kern="1200" baseline="0" dirty="0" smtClean="0">
                <a:solidFill>
                  <a:schemeClr val="tx1"/>
                </a:solidFill>
                <a:latin typeface="+mn-lt"/>
                <a:ea typeface="+mn-ea"/>
                <a:cs typeface="+mn-cs"/>
              </a:rPr>
              <a:t>even correlation. So, the key point is “no statistical relationship equals causation.” We know it doesn’t</a:t>
            </a:r>
          </a:p>
          <a:p>
            <a:r>
              <a:rPr lang="en-US" sz="1200" kern="1200" baseline="0" dirty="0" smtClean="0">
                <a:solidFill>
                  <a:schemeClr val="tx1"/>
                </a:solidFill>
                <a:latin typeface="+mn-lt"/>
                <a:ea typeface="+mn-ea"/>
                <a:cs typeface="+mn-cs"/>
              </a:rPr>
              <a:t>rhyme like the more famous phrase, but it is more accurate.</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4A99FBB7-4B6C-4B5C-AB82-AA7608E49EDC}" type="slidenum">
              <a:rPr lang="en-US" smtClean="0"/>
              <a:pPr/>
              <a:t>26</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27</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whether or not you should reject the null hypothesis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28</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whether or not you should reject the null hypothesis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29</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Pearson’s and Spearman’s correlation coefficients by hand (using a calculator)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Determine whether or not you should reject the null hypothesis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Compute an effect size (</a:t>
            </a:r>
            <a:r>
              <a:rPr lang="en-US" sz="1200" i="1" kern="1200" dirty="0" smtClean="0">
                <a:solidFill>
                  <a:schemeClr val="tx1"/>
                </a:solidFill>
                <a:latin typeface="+mn-lt"/>
                <a:ea typeface="+mn-ea"/>
                <a:cs typeface="+mn-cs"/>
              </a:rPr>
              <a:t>r</a:t>
            </a:r>
            <a:r>
              <a:rPr lang="en-US" sz="1200" kern="1200" dirty="0" smtClean="0">
                <a:solidFill>
                  <a:schemeClr val="tx1"/>
                </a:solidFill>
                <a:latin typeface="+mn-lt"/>
                <a:ea typeface="+mn-ea"/>
                <a:cs typeface="+mn-cs"/>
              </a:rPr>
              <a:t>2) and describe it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Summarize the results of the analysis using American Psychological Association (APA) style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30</a:t>
            </a:fld>
            <a:endParaRPr lang="en-US"/>
          </a:p>
        </p:txBody>
      </p:sp>
    </p:spTree>
    <p:extLst>
      <p:ext uri="{BB962C8B-B14F-4D97-AF65-F5344CB8AC3E}">
        <p14:creationId xmlns:p14="http://schemas.microsoft.com/office/powerpoint/2010/main" val="334066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a:t>
            </a:fld>
            <a:endParaRPr lang="en-US"/>
          </a:p>
        </p:txBody>
      </p:sp>
    </p:spTree>
    <p:extLst>
      <p:ext uri="{BB962C8B-B14F-4D97-AF65-F5344CB8AC3E}">
        <p14:creationId xmlns:p14="http://schemas.microsoft.com/office/powerpoint/2010/main" val="100149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31</a:t>
            </a:fld>
            <a:endParaRPr lang="en-US"/>
          </a:p>
        </p:txBody>
      </p:sp>
    </p:spTree>
    <p:extLst>
      <p:ext uri="{BB962C8B-B14F-4D97-AF65-F5344CB8AC3E}">
        <p14:creationId xmlns:p14="http://schemas.microsoft.com/office/powerpoint/2010/main" val="1173009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32</a:t>
            </a:fld>
            <a:endParaRPr lang="en-US"/>
          </a:p>
        </p:txBody>
      </p:sp>
    </p:spTree>
    <p:extLst>
      <p:ext uri="{BB962C8B-B14F-4D97-AF65-F5344CB8AC3E}">
        <p14:creationId xmlns:p14="http://schemas.microsoft.com/office/powerpoint/2010/main" val="3347977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33</a:t>
            </a:fld>
            <a:endParaRPr lang="en-US"/>
          </a:p>
        </p:txBody>
      </p:sp>
    </p:spTree>
    <p:extLst>
      <p:ext uri="{BB962C8B-B14F-4D97-AF65-F5344CB8AC3E}">
        <p14:creationId xmlns:p14="http://schemas.microsoft.com/office/powerpoint/2010/main" val="2423652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34</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35</a:t>
            </a:fld>
            <a:endParaRPr lang="en-US"/>
          </a:p>
        </p:txBody>
      </p:sp>
    </p:spTree>
    <p:extLst>
      <p:ext uri="{BB962C8B-B14F-4D97-AF65-F5344CB8AC3E}">
        <p14:creationId xmlns:p14="http://schemas.microsoft.com/office/powerpoint/2010/main" val="2242974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36</a:t>
            </a:fld>
            <a:endParaRPr lang="en-US"/>
          </a:p>
        </p:txBody>
      </p:sp>
    </p:spTree>
    <p:extLst>
      <p:ext uri="{BB962C8B-B14F-4D97-AF65-F5344CB8AC3E}">
        <p14:creationId xmlns:p14="http://schemas.microsoft.com/office/powerpoint/2010/main" val="3149110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37</a:t>
            </a:fld>
            <a:endParaRPr lang="en-US"/>
          </a:p>
        </p:txBody>
      </p:sp>
    </p:spTree>
    <p:extLst>
      <p:ext uri="{BB962C8B-B14F-4D97-AF65-F5344CB8AC3E}">
        <p14:creationId xmlns:p14="http://schemas.microsoft.com/office/powerpoint/2010/main" val="3196226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38</a:t>
            </a:fld>
            <a:endParaRPr lang="en-US"/>
          </a:p>
        </p:txBody>
      </p:sp>
    </p:spTree>
    <p:extLst>
      <p:ext uri="{BB962C8B-B14F-4D97-AF65-F5344CB8AC3E}">
        <p14:creationId xmlns:p14="http://schemas.microsoft.com/office/powerpoint/2010/main" val="42871976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39</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null and research hypotheses using words and symbols</a:t>
            </a:r>
            <a:endParaRPr lang="en-US" dirty="0" smtClean="0"/>
          </a:p>
          <a:p>
            <a:r>
              <a:rPr lang="en-US" dirty="0" smtClean="0"/>
              <a:t>Note, these are for Pearson’s correlation.</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40</a:t>
            </a:fld>
            <a:endParaRPr lang="en-US"/>
          </a:p>
        </p:txBody>
      </p:sp>
    </p:spTree>
    <p:extLst>
      <p:ext uri="{BB962C8B-B14F-4D97-AF65-F5344CB8AC3E}">
        <p14:creationId xmlns:p14="http://schemas.microsoft.com/office/powerpoint/2010/main" val="66454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a:t>
            </a:fld>
            <a:endParaRPr lang="en-US"/>
          </a:p>
        </p:txBody>
      </p:sp>
    </p:spTree>
    <p:extLst>
      <p:ext uri="{BB962C8B-B14F-4D97-AF65-F5344CB8AC3E}">
        <p14:creationId xmlns:p14="http://schemas.microsoft.com/office/powerpoint/2010/main" val="2142122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words and symbols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41</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degrees of freedom (</a:t>
            </a:r>
            <a:r>
              <a:rPr lang="en-US" sz="1200" i="1" kern="1200" dirty="0" err="1" smtClean="0">
                <a:solidFill>
                  <a:schemeClr val="tx1"/>
                </a:solidFill>
                <a:latin typeface="+mn-lt"/>
                <a:ea typeface="+mn-ea"/>
                <a:cs typeface="+mn-cs"/>
              </a:rPr>
              <a:t>df</a:t>
            </a:r>
            <a:r>
              <a:rPr lang="en-US" sz="1200" kern="1200" dirty="0" smtClean="0">
                <a:solidFill>
                  <a:schemeClr val="tx1"/>
                </a:solidFill>
                <a:latin typeface="+mn-lt"/>
                <a:ea typeface="+mn-ea"/>
                <a:cs typeface="+mn-cs"/>
              </a:rPr>
              <a:t>) and determine the critical region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42</a:t>
            </a:fld>
            <a:endParaRPr lang="en-US"/>
          </a:p>
        </p:txBody>
      </p:sp>
    </p:spTree>
    <p:extLst>
      <p:ext uri="{BB962C8B-B14F-4D97-AF65-F5344CB8AC3E}">
        <p14:creationId xmlns:p14="http://schemas.microsoft.com/office/powerpoint/2010/main" val="1265687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43</a:t>
            </a:fld>
            <a:endParaRPr lang="en-US"/>
          </a:p>
        </p:txBody>
      </p:sp>
    </p:spTree>
    <p:extLst>
      <p:ext uri="{BB962C8B-B14F-4D97-AF65-F5344CB8AC3E}">
        <p14:creationId xmlns:p14="http://schemas.microsoft.com/office/powerpoint/2010/main" val="35737912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44</a:t>
            </a:fld>
            <a:endParaRPr lang="en-US"/>
          </a:p>
        </p:txBody>
      </p:sp>
    </p:spTree>
    <p:extLst>
      <p:ext uri="{BB962C8B-B14F-4D97-AF65-F5344CB8AC3E}">
        <p14:creationId xmlns:p14="http://schemas.microsoft.com/office/powerpoint/2010/main" val="1100313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45</a:t>
            </a:fld>
            <a:endParaRPr lang="en-US"/>
          </a:p>
        </p:txBody>
      </p:sp>
    </p:spTree>
    <p:extLst>
      <p:ext uri="{BB962C8B-B14F-4D97-AF65-F5344CB8AC3E}">
        <p14:creationId xmlns:p14="http://schemas.microsoft.com/office/powerpoint/2010/main" val="5055312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effect size (</a:t>
            </a:r>
            <a:r>
              <a:rPr lang="en-US" sz="1200" i="1" kern="1200" dirty="0" smtClean="0">
                <a:solidFill>
                  <a:schemeClr val="tx1"/>
                </a:solidFill>
                <a:latin typeface="+mn-lt"/>
                <a:ea typeface="+mn-ea"/>
                <a:cs typeface="+mn-cs"/>
              </a:rPr>
              <a:t>r</a:t>
            </a:r>
            <a:r>
              <a:rPr lang="en-US" sz="1200" kern="1200" baseline="30000" dirty="0" smtClean="0">
                <a:solidFill>
                  <a:schemeClr val="tx1"/>
                </a:solidFill>
                <a:latin typeface="+mn-lt"/>
                <a:ea typeface="+mn-ea"/>
                <a:cs typeface="+mn-cs"/>
              </a:rPr>
              <a:t>2</a:t>
            </a:r>
            <a:r>
              <a:rPr lang="en-US" sz="1200" kern="1200" dirty="0" smtClean="0">
                <a:solidFill>
                  <a:schemeClr val="tx1"/>
                </a:solidFill>
                <a:latin typeface="+mn-lt"/>
                <a:ea typeface="+mn-ea"/>
                <a:cs typeface="+mn-cs"/>
              </a:rPr>
              <a:t>) and describe it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46</a:t>
            </a:fld>
            <a:endParaRPr lang="en-US"/>
          </a:p>
        </p:txBody>
      </p:sp>
    </p:spTree>
    <p:extLst>
      <p:ext uri="{BB962C8B-B14F-4D97-AF65-F5344CB8AC3E}">
        <p14:creationId xmlns:p14="http://schemas.microsoft.com/office/powerpoint/2010/main" val="2593474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words and symbols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47</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the analysis using American Psychological Association (APA) style</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48</a:t>
            </a:fld>
            <a:endParaRPr lang="en-US"/>
          </a:p>
        </p:txBody>
      </p:sp>
    </p:spTree>
    <p:extLst>
      <p:ext uri="{BB962C8B-B14F-4D97-AF65-F5344CB8AC3E}">
        <p14:creationId xmlns:p14="http://schemas.microsoft.com/office/powerpoint/2010/main" val="1232087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Pearson’s and Spearman’s correlation coefficients by hand (using a calculator)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Determine whether or not you should reject the null hypothesis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Compute an effect size (</a:t>
            </a:r>
            <a:r>
              <a:rPr lang="en-US" sz="1200" i="1" kern="1200" dirty="0" smtClean="0">
                <a:solidFill>
                  <a:schemeClr val="tx1"/>
                </a:solidFill>
                <a:latin typeface="+mn-lt"/>
                <a:ea typeface="+mn-ea"/>
                <a:cs typeface="+mn-cs"/>
              </a:rPr>
              <a:t>r</a:t>
            </a:r>
            <a:r>
              <a:rPr lang="en-US" sz="1200" kern="1200" dirty="0" smtClean="0">
                <a:solidFill>
                  <a:schemeClr val="tx1"/>
                </a:solidFill>
                <a:latin typeface="+mn-lt"/>
                <a:ea typeface="+mn-ea"/>
                <a:cs typeface="+mn-cs"/>
              </a:rPr>
              <a:t>2) and describe it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Summarize the results of the analysis using American Psychological Association (APA) style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49</a:t>
            </a:fld>
            <a:endParaRPr lang="en-US"/>
          </a:p>
        </p:txBody>
      </p:sp>
    </p:spTree>
    <p:extLst>
      <p:ext uri="{BB962C8B-B14F-4D97-AF65-F5344CB8AC3E}">
        <p14:creationId xmlns:p14="http://schemas.microsoft.com/office/powerpoint/2010/main" val="1413695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50</a:t>
            </a:fld>
            <a:endParaRPr lang="en-US"/>
          </a:p>
        </p:txBody>
      </p:sp>
    </p:spTree>
    <p:extLst>
      <p:ext uri="{BB962C8B-B14F-4D97-AF65-F5344CB8AC3E}">
        <p14:creationId xmlns:p14="http://schemas.microsoft.com/office/powerpoint/2010/main" val="38726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51</a:t>
            </a:fld>
            <a:endParaRPr lang="en-US"/>
          </a:p>
        </p:txBody>
      </p:sp>
    </p:spTree>
    <p:extLst>
      <p:ext uri="{BB962C8B-B14F-4D97-AF65-F5344CB8AC3E}">
        <p14:creationId xmlns:p14="http://schemas.microsoft.com/office/powerpoint/2010/main" val="468268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Pearson’s and Spearman’s correlation coefficients by hand (using a calculator)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52</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53</a:t>
            </a:fld>
            <a:endParaRPr lang="en-US"/>
          </a:p>
        </p:txBody>
      </p:sp>
    </p:spTree>
    <p:extLst>
      <p:ext uri="{BB962C8B-B14F-4D97-AF65-F5344CB8AC3E}">
        <p14:creationId xmlns:p14="http://schemas.microsoft.com/office/powerpoint/2010/main" val="30742860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Draw and interpret </a:t>
            </a:r>
            <a:r>
              <a:rPr lang="en-US" sz="1200" kern="1200" dirty="0" err="1" smtClean="0">
                <a:solidFill>
                  <a:schemeClr val="tx1"/>
                </a:solidFill>
                <a:latin typeface="+mn-lt"/>
                <a:ea typeface="+mn-ea"/>
                <a:cs typeface="+mn-cs"/>
              </a:rPr>
              <a:t>scatterplots</a:t>
            </a:r>
            <a:r>
              <a:rPr lang="en-US" sz="1200" kern="1200" dirty="0" smtClean="0">
                <a:solidFill>
                  <a:schemeClr val="tx1"/>
                </a:solidFill>
                <a:latin typeface="+mn-lt"/>
                <a:ea typeface="+mn-ea"/>
                <a:cs typeface="+mn-cs"/>
              </a:rPr>
              <a:t> by hand and using SPSS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54</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null and research hypotheses using words and symbols</a:t>
            </a:r>
            <a:endParaRPr lang="en-US" dirty="0" smtClean="0"/>
          </a:p>
          <a:p>
            <a:r>
              <a:rPr lang="en-US" dirty="0" smtClean="0"/>
              <a:t>Note, these are for Pearson’s correlation.</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55</a:t>
            </a:fld>
            <a:endParaRPr lang="en-US"/>
          </a:p>
        </p:txBody>
      </p:sp>
    </p:spTree>
    <p:extLst>
      <p:ext uri="{BB962C8B-B14F-4D97-AF65-F5344CB8AC3E}">
        <p14:creationId xmlns:p14="http://schemas.microsoft.com/office/powerpoint/2010/main" val="6695733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56</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degrees of freedom (</a:t>
            </a:r>
            <a:r>
              <a:rPr lang="en-US" sz="1200" i="1" kern="1200" dirty="0" err="1" smtClean="0">
                <a:solidFill>
                  <a:schemeClr val="tx1"/>
                </a:solidFill>
                <a:latin typeface="+mn-lt"/>
                <a:ea typeface="+mn-ea"/>
                <a:cs typeface="+mn-cs"/>
              </a:rPr>
              <a:t>df</a:t>
            </a:r>
            <a:r>
              <a:rPr lang="en-US" sz="1200" kern="1200" dirty="0" smtClean="0">
                <a:solidFill>
                  <a:schemeClr val="tx1"/>
                </a:solidFill>
                <a:latin typeface="+mn-lt"/>
                <a:ea typeface="+mn-ea"/>
                <a:cs typeface="+mn-cs"/>
              </a:rPr>
              <a:t>) and determine the critical region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57</a:t>
            </a:fld>
            <a:endParaRPr lang="en-US"/>
          </a:p>
        </p:txBody>
      </p:sp>
    </p:spTree>
    <p:extLst>
      <p:ext uri="{BB962C8B-B14F-4D97-AF65-F5344CB8AC3E}">
        <p14:creationId xmlns:p14="http://schemas.microsoft.com/office/powerpoint/2010/main" val="29997308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Pearson’s and Spearman’s correlation coefficients by hand (using a calculator)</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58</a:t>
            </a:fld>
            <a:endParaRPr lang="en-US"/>
          </a:p>
        </p:txBody>
      </p:sp>
    </p:spTree>
    <p:extLst>
      <p:ext uri="{BB962C8B-B14F-4D97-AF65-F5344CB8AC3E}">
        <p14:creationId xmlns:p14="http://schemas.microsoft.com/office/powerpoint/2010/main" val="30905271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effect size (</a:t>
            </a:r>
            <a:r>
              <a:rPr lang="en-US" sz="1200" i="1" kern="1200" dirty="0" smtClean="0">
                <a:solidFill>
                  <a:schemeClr val="tx1"/>
                </a:solidFill>
                <a:latin typeface="+mn-lt"/>
                <a:ea typeface="+mn-ea"/>
                <a:cs typeface="+mn-cs"/>
              </a:rPr>
              <a:t>r</a:t>
            </a:r>
            <a:r>
              <a:rPr lang="en-US" sz="1200" kern="1200" baseline="30000" dirty="0" smtClean="0">
                <a:solidFill>
                  <a:schemeClr val="tx1"/>
                </a:solidFill>
                <a:latin typeface="+mn-lt"/>
                <a:ea typeface="+mn-ea"/>
                <a:cs typeface="+mn-cs"/>
              </a:rPr>
              <a:t>2</a:t>
            </a:r>
            <a:r>
              <a:rPr lang="en-US" sz="1200" kern="1200" dirty="0" smtClean="0">
                <a:solidFill>
                  <a:schemeClr val="tx1"/>
                </a:solidFill>
                <a:latin typeface="+mn-lt"/>
                <a:ea typeface="+mn-ea"/>
                <a:cs typeface="+mn-cs"/>
              </a:rPr>
              <a:t>) and describe it</a:t>
            </a:r>
          </a:p>
          <a:p>
            <a:endParaRPr lang="en-US" sz="1200" kern="1200" dirty="0" smtClean="0">
              <a:solidFill>
                <a:schemeClr val="tx1"/>
              </a:solidFill>
              <a:latin typeface="+mn-lt"/>
              <a:ea typeface="+mn-ea"/>
              <a:cs typeface="+mn-cs"/>
            </a:endParaRPr>
          </a:p>
          <a:p>
            <a:r>
              <a:rPr lang="en-US" sz="1200" dirty="0" smtClean="0"/>
              <a:t>It indicates that 21% of the variability in </a:t>
            </a:r>
            <a:r>
              <a:rPr lang="en-US" sz="1200" dirty="0" err="1" smtClean="0"/>
              <a:t>prosocial</a:t>
            </a:r>
            <a:r>
              <a:rPr lang="en-US" sz="1200" dirty="0" smtClean="0"/>
              <a:t> attitudes is predicted by the variability in gratitude scores.</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59</a:t>
            </a:fld>
            <a:endParaRPr lang="en-US"/>
          </a:p>
        </p:txBody>
      </p:sp>
    </p:spTree>
    <p:extLst>
      <p:ext uri="{BB962C8B-B14F-4D97-AF65-F5344CB8AC3E}">
        <p14:creationId xmlns:p14="http://schemas.microsoft.com/office/powerpoint/2010/main" val="10558236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the analysis using American Psychological Association (APA) style</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60</a:t>
            </a:fld>
            <a:endParaRPr lang="en-US"/>
          </a:p>
        </p:txBody>
      </p:sp>
    </p:spTree>
    <p:extLst>
      <p:ext uri="{BB962C8B-B14F-4D97-AF65-F5344CB8AC3E}">
        <p14:creationId xmlns:p14="http://schemas.microsoft.com/office/powerpoint/2010/main" val="418497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Pearson’s and Spearman’s correlation coefficients by hand (using a calculator)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61</a:t>
            </a:fld>
            <a:endParaRPr lang="en-US"/>
          </a:p>
        </p:txBody>
      </p:sp>
    </p:spTree>
    <p:extLst>
      <p:ext uri="{BB962C8B-B14F-4D97-AF65-F5344CB8AC3E}">
        <p14:creationId xmlns:p14="http://schemas.microsoft.com/office/powerpoint/2010/main" val="9836855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Learning Objective: Compute a Pearson’s and Spearman’s correlation coefficients by hand (using a calculator)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62</a:t>
            </a:fld>
            <a:endParaRPr lang="en-US"/>
          </a:p>
        </p:txBody>
      </p:sp>
    </p:spTree>
    <p:extLst>
      <p:ext uri="{BB962C8B-B14F-4D97-AF65-F5344CB8AC3E}">
        <p14:creationId xmlns:p14="http://schemas.microsoft.com/office/powerpoint/2010/main" val="15410928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 532</a:t>
            </a: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After converting the raw scores for Variables 1 and 2 into ranks, the remaining steps for computing Spearman’s correlation are the same as those for Pearson’s correlation. If you are using SPSS to conduct a Spearman’s correlation, the program will convert the raw scores to ranked scores for you. The only thing you will have to do is indicate that you want a Spearman’s rather than a Pearson’s correlation.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63</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Pearson’s and Spearman’s correlation coefficients by hand (using a calculator)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533</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Although the format of the confidence interval is identical to the confidence intervals you computed around means and mean differences, there are some differences in the computations. These differences are discussed in Activity 13.2.</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formulas can be found</a:t>
            </a:r>
            <a:r>
              <a:rPr lang="en-US" sz="1200" kern="1200" baseline="0" dirty="0" smtClean="0">
                <a:solidFill>
                  <a:schemeClr val="tx1"/>
                </a:solidFill>
                <a:latin typeface="+mn-lt"/>
                <a:ea typeface="+mn-ea"/>
                <a:cs typeface="+mn-cs"/>
              </a:rPr>
              <a:t> on p. 547 in Activity 13.2. </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You will also need Appendix G and Appendix A</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64</a:t>
            </a:fld>
            <a:endParaRPr lang="en-US"/>
          </a:p>
        </p:txBody>
      </p:sp>
    </p:spTree>
    <p:extLst>
      <p:ext uri="{BB962C8B-B14F-4D97-AF65-F5344CB8AC3E}">
        <p14:creationId xmlns:p14="http://schemas.microsoft.com/office/powerpoint/2010/main" val="27339342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Interpret the SPSS correlation output</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65</a:t>
            </a:fld>
            <a:endParaRPr lang="en-US"/>
          </a:p>
        </p:txBody>
      </p:sp>
    </p:spTree>
    <p:extLst>
      <p:ext uri="{BB962C8B-B14F-4D97-AF65-F5344CB8AC3E}">
        <p14:creationId xmlns:p14="http://schemas.microsoft.com/office/powerpoint/2010/main" val="41224587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Interpret the SPSS correlation output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66</a:t>
            </a:fld>
            <a:endParaRPr lang="en-US"/>
          </a:p>
        </p:txBody>
      </p:sp>
    </p:spTree>
    <p:extLst>
      <p:ext uri="{BB962C8B-B14F-4D97-AF65-F5344CB8AC3E}">
        <p14:creationId xmlns:p14="http://schemas.microsoft.com/office/powerpoint/2010/main" val="27569978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Draw and interpret </a:t>
            </a:r>
            <a:r>
              <a:rPr lang="en-US" sz="1200" kern="1200" dirty="0" err="1" smtClean="0">
                <a:solidFill>
                  <a:schemeClr val="tx1"/>
                </a:solidFill>
                <a:latin typeface="+mn-lt"/>
                <a:ea typeface="+mn-ea"/>
                <a:cs typeface="+mn-cs"/>
              </a:rPr>
              <a:t>scatterplots</a:t>
            </a:r>
            <a:r>
              <a:rPr lang="en-US" sz="1200" kern="1200" dirty="0" smtClean="0">
                <a:solidFill>
                  <a:schemeClr val="tx1"/>
                </a:solidFill>
                <a:latin typeface="+mn-lt"/>
                <a:ea typeface="+mn-ea"/>
                <a:cs typeface="+mn-cs"/>
              </a:rPr>
              <a:t> by hand and using SPSS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67</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Draw and interpret </a:t>
            </a:r>
            <a:r>
              <a:rPr lang="en-US" sz="1200" kern="1200" dirty="0" err="1" smtClean="0">
                <a:solidFill>
                  <a:schemeClr val="tx1"/>
                </a:solidFill>
                <a:latin typeface="+mn-lt"/>
                <a:ea typeface="+mn-ea"/>
                <a:cs typeface="+mn-cs"/>
              </a:rPr>
              <a:t>scatterplots</a:t>
            </a:r>
            <a:r>
              <a:rPr lang="en-US" sz="1200" kern="1200" dirty="0" smtClean="0">
                <a:solidFill>
                  <a:schemeClr val="tx1"/>
                </a:solidFill>
                <a:latin typeface="+mn-lt"/>
                <a:ea typeface="+mn-ea"/>
                <a:cs typeface="+mn-cs"/>
              </a:rPr>
              <a:t> by hand and using SPSS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68</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Draw and interpret </a:t>
            </a:r>
            <a:r>
              <a:rPr lang="en-US" sz="1200" kern="1200" dirty="0" err="1" smtClean="0">
                <a:solidFill>
                  <a:schemeClr val="tx1"/>
                </a:solidFill>
                <a:latin typeface="+mn-lt"/>
                <a:ea typeface="+mn-ea"/>
                <a:cs typeface="+mn-cs"/>
              </a:rPr>
              <a:t>scatterplots</a:t>
            </a:r>
            <a:r>
              <a:rPr lang="en-US" sz="1200" kern="1200" dirty="0" smtClean="0">
                <a:solidFill>
                  <a:schemeClr val="tx1"/>
                </a:solidFill>
                <a:latin typeface="+mn-lt"/>
                <a:ea typeface="+mn-ea"/>
                <a:cs typeface="+mn-cs"/>
              </a:rPr>
              <a:t> by hand and using SPSS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69</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Draw and interpret </a:t>
            </a:r>
            <a:r>
              <a:rPr lang="en-US" sz="1200" kern="1200" dirty="0" err="1" smtClean="0">
                <a:solidFill>
                  <a:schemeClr val="tx1"/>
                </a:solidFill>
                <a:latin typeface="+mn-lt"/>
                <a:ea typeface="+mn-ea"/>
                <a:cs typeface="+mn-cs"/>
              </a:rPr>
              <a:t>scatterplots</a:t>
            </a:r>
            <a:r>
              <a:rPr lang="en-US" sz="1200" kern="1200" dirty="0" smtClean="0">
                <a:solidFill>
                  <a:schemeClr val="tx1"/>
                </a:solidFill>
                <a:latin typeface="+mn-lt"/>
                <a:ea typeface="+mn-ea"/>
                <a:cs typeface="+mn-cs"/>
              </a:rPr>
              <a:t> by hand and using SPSS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70</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8</a:t>
            </a:fld>
            <a:endParaRPr lang="en-US"/>
          </a:p>
        </p:txBody>
      </p:sp>
    </p:spTree>
    <p:extLst>
      <p:ext uri="{BB962C8B-B14F-4D97-AF65-F5344CB8AC3E}">
        <p14:creationId xmlns:p14="http://schemas.microsoft.com/office/powerpoint/2010/main" val="17877950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Draw and interpret </a:t>
            </a:r>
            <a:r>
              <a:rPr lang="en-US" sz="1200" kern="1200" dirty="0" err="1" smtClean="0">
                <a:solidFill>
                  <a:schemeClr val="tx1"/>
                </a:solidFill>
                <a:latin typeface="+mn-lt"/>
                <a:ea typeface="+mn-ea"/>
                <a:cs typeface="+mn-cs"/>
              </a:rPr>
              <a:t>scatterplots</a:t>
            </a:r>
            <a:r>
              <a:rPr lang="en-US" sz="1200" kern="1200" dirty="0" smtClean="0">
                <a:solidFill>
                  <a:schemeClr val="tx1"/>
                </a:solidFill>
                <a:latin typeface="+mn-lt"/>
                <a:ea typeface="+mn-ea"/>
                <a:cs typeface="+mn-cs"/>
              </a:rPr>
              <a:t> by hand and using SPSS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71</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Draw and interpret </a:t>
            </a:r>
            <a:r>
              <a:rPr lang="en-US" sz="1200" kern="1200" dirty="0" err="1" smtClean="0">
                <a:solidFill>
                  <a:schemeClr val="tx1"/>
                </a:solidFill>
                <a:latin typeface="+mn-lt"/>
                <a:ea typeface="+mn-ea"/>
                <a:cs typeface="+mn-cs"/>
              </a:rPr>
              <a:t>scatterplots</a:t>
            </a:r>
            <a:r>
              <a:rPr lang="en-US" sz="1200" kern="1200" dirty="0" smtClean="0">
                <a:solidFill>
                  <a:schemeClr val="tx1"/>
                </a:solidFill>
                <a:latin typeface="+mn-lt"/>
                <a:ea typeface="+mn-ea"/>
                <a:cs typeface="+mn-cs"/>
              </a:rPr>
              <a:t> by hand and using SPSS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72</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Interpret the SPSS correlation output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73</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Interpret the SPSS correlation output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Determine whether or not you should reject the null hypothesis</a:t>
            </a:r>
          </a:p>
        </p:txBody>
      </p:sp>
      <p:sp>
        <p:nvSpPr>
          <p:cNvPr id="4" name="Slide Number Placeholder 3"/>
          <p:cNvSpPr>
            <a:spLocks noGrp="1"/>
          </p:cNvSpPr>
          <p:nvPr>
            <p:ph type="sldNum" sz="quarter" idx="10"/>
          </p:nvPr>
        </p:nvSpPr>
        <p:spPr/>
        <p:txBody>
          <a:bodyPr/>
          <a:lstStyle/>
          <a:p>
            <a:fld id="{4A99FBB7-4B6C-4B5C-AB82-AA7608E49EDC}" type="slidenum">
              <a:rPr lang="en-US" smtClean="0"/>
              <a:pPr/>
              <a:t>74</a:t>
            </a:fld>
            <a:endParaRPr lang="en-US"/>
          </a:p>
        </p:txBody>
      </p:sp>
    </p:spTree>
    <p:extLst>
      <p:ext uri="{BB962C8B-B14F-4D97-AF65-F5344CB8AC3E}">
        <p14:creationId xmlns:p14="http://schemas.microsoft.com/office/powerpoint/2010/main" val="37121516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Interpret the SPSS correlation output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Determine whether or not you should reject the null hypothesis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75</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when to use Pearson’s and Spearman’s correlations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9</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Interpret the sign and value of a correlation coefficient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 516</a:t>
            </a:r>
          </a:p>
          <a:p>
            <a:endParaRPr lang="en-US" dirty="0" smtClean="0"/>
          </a:p>
          <a:p>
            <a:r>
              <a:rPr lang="en-US" dirty="0" smtClean="0"/>
              <a:t>“</a:t>
            </a:r>
            <a:r>
              <a:rPr lang="en-US" sz="1200" dirty="0" smtClean="0"/>
              <a:t>A coefficient of 1 or −1 is the strongest association that is possible. Thus, the correlation</a:t>
            </a:r>
            <a:r>
              <a:rPr lang="en-US" sz="1200" baseline="0" dirty="0" smtClean="0"/>
              <a:t> </a:t>
            </a:r>
            <a:r>
              <a:rPr lang="en-US" sz="1200" dirty="0" smtClean="0"/>
              <a:t>of .89 indicates that the relationship between depression and anxiety is very strong.</a:t>
            </a:r>
            <a:r>
              <a:rPr lang="en-US" dirty="0" smtClean="0"/>
              <a: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10</a:t>
            </a:fld>
            <a:endParaRPr lang="en-US"/>
          </a:p>
        </p:txBody>
      </p:sp>
    </p:spTree>
    <p:extLst>
      <p:ext uri="{BB962C8B-B14F-4D97-AF65-F5344CB8AC3E}">
        <p14:creationId xmlns:p14="http://schemas.microsoft.com/office/powerpoint/2010/main" val="1787795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133600"/>
            <a:ext cx="7318829" cy="1466850"/>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5024" y="3886200"/>
            <a:ext cx="5898776" cy="1752600"/>
          </a:xfrm>
        </p:spPr>
        <p:txBody>
          <a:bodyPr/>
          <a:lstStyle>
            <a:lvl1pPr marL="0" indent="0" algn="ctr">
              <a:buNone/>
              <a:defRPr>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639096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2514600" cy="8382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962400" y="381000"/>
            <a:ext cx="480060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1676400"/>
            <a:ext cx="2514600" cy="3383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42423077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0" y="5334000"/>
            <a:ext cx="7543800" cy="457200"/>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58800" y="152400"/>
            <a:ext cx="7543800" cy="5181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8457673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5350617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628604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176587"/>
            <a:ext cx="6970713" cy="1362075"/>
          </a:xfrm>
        </p:spPr>
        <p:txBody>
          <a:bodyPr anchor="t"/>
          <a:lstStyle>
            <a:lvl1pPr algn="ctr">
              <a:defRPr sz="4000" b="1" cap="none">
                <a:solidFill>
                  <a:srgbClr val="1F497D"/>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676400"/>
            <a:ext cx="6970713" cy="1500187"/>
          </a:xfrm>
        </p:spPr>
        <p:txBody>
          <a:bodyPr anchor="b"/>
          <a:lstStyle>
            <a:lvl1pPr marL="0" indent="0" algn="ctr">
              <a:buNone/>
              <a:defRPr sz="2000">
                <a:solidFill>
                  <a:srgbClr val="F47B4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0134723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65700" y="1600200"/>
            <a:ext cx="3721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9789038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535113"/>
            <a:ext cx="3733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2174875"/>
            <a:ext cx="3733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29200"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11" name="Slide Number Placeholder 5"/>
          <p:cNvSpPr>
            <a:spLocks noGrp="1"/>
          </p:cNvSpPr>
          <p:nvPr>
            <p:ph type="sldNum" sz="quarter" idx="11"/>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515299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7"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9983621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5607898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out Foot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962876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430963"/>
            <a:ext cx="9144000" cy="427037"/>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0"/>
            <a:ext cx="9144000" cy="1295400"/>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76200" y="11430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3400" y="1600200"/>
            <a:ext cx="8153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605489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65888"/>
            <a:ext cx="7162800" cy="365125"/>
          </a:xfrm>
        </p:spPr>
        <p:txBody>
          <a:bodyPr/>
          <a:lstStyle/>
          <a:p>
            <a:r>
              <a:rPr lang="en-IN" smtClean="0"/>
              <a:t>Carlson and Winquist, An Introduction to Statistics: An Active Learning Approach, 4e, SAGE Publishing, 2018. </a:t>
            </a:r>
            <a:endParaRPr lang="en-US" dirty="0"/>
          </a:p>
        </p:txBody>
      </p:sp>
      <p:sp>
        <p:nvSpPr>
          <p:cNvPr id="5" name="Slide Number Placeholder 4"/>
          <p:cNvSpPr>
            <a:spLocks noGrp="1"/>
          </p:cNvSpPr>
          <p:nvPr>
            <p:ph type="sldNum" sz="quarter" idx="4294967295"/>
          </p:nvPr>
        </p:nvSpPr>
        <p:spPr>
          <a:xfrm>
            <a:off x="8534400" y="6461125"/>
            <a:ext cx="609600" cy="365125"/>
          </a:xfrm>
        </p:spPr>
        <p:txBody>
          <a:bodyPr/>
          <a:lstStyle/>
          <a:p>
            <a:fld id="{57791E2C-D482-4158-8F4A-4C0B35475140}" type="slidenum">
              <a:rPr lang="en-US" smtClean="0"/>
              <a:pPr/>
              <a:t>1</a:t>
            </a:fld>
            <a:endParaRPr lang="en-US" dirty="0"/>
          </a:p>
        </p:txBody>
      </p:sp>
    </p:spTree>
    <p:extLst>
      <p:ext uri="{BB962C8B-B14F-4D97-AF65-F5344CB8AC3E}">
        <p14:creationId xmlns:p14="http://schemas.microsoft.com/office/powerpoint/2010/main" val="340498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The Logic of Correlation</a:t>
            </a:r>
            <a:endParaRPr lang="en-US" dirty="0" smtClean="0"/>
          </a:p>
        </p:txBody>
      </p:sp>
      <p:sp>
        <p:nvSpPr>
          <p:cNvPr id="7" name="Content Placeholder 6"/>
          <p:cNvSpPr>
            <a:spLocks noGrp="1"/>
          </p:cNvSpPr>
          <p:nvPr>
            <p:ph idx="1"/>
          </p:nvPr>
        </p:nvSpPr>
        <p:spPr/>
        <p:txBody>
          <a:bodyPr/>
          <a:lstStyle/>
          <a:p>
            <a:r>
              <a:rPr lang="en-US" dirty="0" smtClean="0"/>
              <a:t>Depression and anxiety </a:t>
            </a:r>
            <a:r>
              <a:rPr lang="en-US" i="1" dirty="0" smtClean="0"/>
              <a:t>z</a:t>
            </a:r>
            <a:r>
              <a:rPr lang="en-US" dirty="0" smtClean="0"/>
              <a:t> scores are multiplied, and all the products are summed and then divided by the number of paired scores minus 1 (</a:t>
            </a:r>
            <a:r>
              <a:rPr lang="en-US" i="1" dirty="0" smtClean="0"/>
              <a:t>N</a:t>
            </a:r>
            <a:r>
              <a:rPr lang="en-US" dirty="0" smtClean="0"/>
              <a:t> − 1).</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10</a:t>
            </a:fld>
            <a:endParaRPr lang="en-US"/>
          </a:p>
        </p:txBody>
      </p:sp>
      <p:pic>
        <p:nvPicPr>
          <p:cNvPr id="2050" name="Picture 2"/>
          <p:cNvPicPr>
            <a:picLocks noChangeAspect="1" noChangeArrowheads="1"/>
          </p:cNvPicPr>
          <p:nvPr/>
        </p:nvPicPr>
        <p:blipFill>
          <a:blip r:embed="rId3"/>
          <a:srcRect/>
          <a:stretch>
            <a:fillRect/>
          </a:stretch>
        </p:blipFill>
        <p:spPr bwMode="auto">
          <a:xfrm>
            <a:off x="1371600" y="5409447"/>
            <a:ext cx="7391400" cy="534153"/>
          </a:xfrm>
          <a:prstGeom prst="rect">
            <a:avLst/>
          </a:prstGeom>
          <a:noFill/>
          <a:ln w="9525">
            <a:noFill/>
            <a:miter lim="800000"/>
            <a:headEnd/>
            <a:tailEnd/>
          </a:ln>
          <a:effectLst/>
        </p:spPr>
      </p:pic>
      <p:pic>
        <p:nvPicPr>
          <p:cNvPr id="9" name="Picture 3"/>
          <p:cNvPicPr>
            <a:picLocks noChangeAspect="1" noChangeArrowheads="1"/>
          </p:cNvPicPr>
          <p:nvPr/>
        </p:nvPicPr>
        <p:blipFill>
          <a:blip r:embed="rId4"/>
          <a:srcRect/>
          <a:stretch>
            <a:fillRect/>
          </a:stretch>
        </p:blipFill>
        <p:spPr bwMode="auto">
          <a:xfrm>
            <a:off x="4114800" y="4262474"/>
            <a:ext cx="1526617" cy="919126"/>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Direction and Strength of Correlation Coefficients</a:t>
            </a:r>
            <a:endParaRPr lang="en-US" dirty="0" smtClean="0"/>
          </a:p>
        </p:txBody>
      </p:sp>
      <p:sp>
        <p:nvSpPr>
          <p:cNvPr id="7" name="Content Placeholder 6"/>
          <p:cNvSpPr>
            <a:spLocks noGrp="1"/>
          </p:cNvSpPr>
          <p:nvPr>
            <p:ph idx="1"/>
          </p:nvPr>
        </p:nvSpPr>
        <p:spPr/>
        <p:txBody>
          <a:bodyPr>
            <a:normAutofit fontScale="92500" lnSpcReduction="20000"/>
          </a:bodyPr>
          <a:lstStyle/>
          <a:p>
            <a:r>
              <a:rPr lang="en-US" dirty="0" smtClean="0"/>
              <a:t>Correlation coefficients can vary between −1 and +1.</a:t>
            </a:r>
          </a:p>
          <a:p>
            <a:r>
              <a:rPr lang="en-US" dirty="0" smtClean="0"/>
              <a:t>The sign of the coefficient reveals the direction of the variables’ relationship.</a:t>
            </a:r>
          </a:p>
          <a:p>
            <a:r>
              <a:rPr lang="en-US" dirty="0" smtClean="0"/>
              <a:t>A positive correlation reveals that the variables tend to have similar values.</a:t>
            </a:r>
          </a:p>
          <a:p>
            <a:r>
              <a:rPr lang="en-US" dirty="0" smtClean="0"/>
              <a:t>A negative correlation reveals that the variables tend to have opposing values.</a:t>
            </a:r>
          </a:p>
          <a:p>
            <a:r>
              <a:rPr lang="en-US" dirty="0" smtClean="0"/>
              <a:t>A coefficient of 1 or −1 is the strongest association that is possible. </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Direction and Strength of Correlation Coefficients</a:t>
            </a:r>
            <a:endParaRPr lang="en-US" dirty="0" smtClean="0"/>
          </a:p>
        </p:txBody>
      </p:sp>
      <p:sp>
        <p:nvSpPr>
          <p:cNvPr id="7" name="Content Placeholder 6"/>
          <p:cNvSpPr>
            <a:spLocks noGrp="1"/>
          </p:cNvSpPr>
          <p:nvPr>
            <p:ph idx="1"/>
          </p:nvPr>
        </p:nvSpPr>
        <p:spPr/>
        <p:txBody>
          <a:bodyPr>
            <a:normAutofit fontScale="92500" lnSpcReduction="10000"/>
          </a:bodyPr>
          <a:lstStyle/>
          <a:p>
            <a:r>
              <a:rPr lang="en-US" dirty="0" smtClean="0"/>
              <a:t>Researchers frequently use scatterplot graphs to examine the relationship between variables.</a:t>
            </a:r>
          </a:p>
          <a:p>
            <a:r>
              <a:rPr lang="en-US" dirty="0" smtClean="0"/>
              <a:t>Figure 13.1 shows that the relationship between depression and anxiety is positive and strong.</a:t>
            </a:r>
          </a:p>
          <a:p>
            <a:pPr lvl="1"/>
            <a:r>
              <a:rPr lang="en-US" dirty="0" smtClean="0"/>
              <a:t>The trend from the lower left to the upper right indicates the relationship is positive.</a:t>
            </a:r>
          </a:p>
          <a:p>
            <a:pPr lvl="1"/>
            <a:r>
              <a:rPr lang="en-US" dirty="0" smtClean="0"/>
              <a:t>The data points form an “organized” line which indicates a strong relationship.</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Figure 13.1: Scatterplot of Depression and Anxiety Scores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590662" y="1817315"/>
            <a:ext cx="5810276" cy="328892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13</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Figure 13.2: Perfect Positive and Negative Correlation Scatterplots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67892" y="2216704"/>
            <a:ext cx="8007045" cy="2617784"/>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14</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Figure 13.3: Scatterplots for Different Correlation Coefficients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67580" y="2186753"/>
            <a:ext cx="8258545" cy="2371719"/>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15</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Computational Formulas</a:t>
            </a:r>
            <a:endParaRPr lang="en-US" dirty="0" smtClean="0"/>
          </a:p>
        </p:txBody>
      </p:sp>
      <p:sp>
        <p:nvSpPr>
          <p:cNvPr id="7" name="Content Placeholder 6"/>
          <p:cNvSpPr>
            <a:spLocks noGrp="1"/>
          </p:cNvSpPr>
          <p:nvPr>
            <p:ph idx="1"/>
          </p:nvPr>
        </p:nvSpPr>
        <p:spPr/>
        <p:txBody>
          <a:bodyPr/>
          <a:lstStyle/>
          <a:p>
            <a:r>
              <a:rPr lang="en-US" dirty="0" smtClean="0"/>
              <a:t>Definitional formulas </a:t>
            </a:r>
          </a:p>
          <a:p>
            <a:pPr lvl="1"/>
            <a:r>
              <a:rPr lang="en-US" dirty="0" smtClean="0"/>
              <a:t>help explain the logic of a statistic but can be cumbersome when working with a large data set</a:t>
            </a:r>
          </a:p>
          <a:p>
            <a:r>
              <a:rPr lang="en-US" dirty="0" smtClean="0"/>
              <a:t>Computational formulas </a:t>
            </a:r>
          </a:p>
          <a:p>
            <a:pPr lvl="1"/>
            <a:r>
              <a:rPr lang="en-US" dirty="0" smtClean="0"/>
              <a:t>allow you to compute an </a:t>
            </a:r>
            <a:r>
              <a:rPr lang="en-US" i="1" dirty="0" smtClean="0"/>
              <a:t>r</a:t>
            </a:r>
            <a:r>
              <a:rPr lang="en-US" dirty="0" smtClean="0"/>
              <a:t> value directly from raw scores without first converting everything to </a:t>
            </a:r>
            <a:r>
              <a:rPr lang="en-US" i="1" dirty="0" smtClean="0"/>
              <a:t>z</a:t>
            </a:r>
            <a:r>
              <a:rPr lang="en-US" dirty="0" smtClean="0"/>
              <a:t> scores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Computational Formulas</a:t>
            </a:r>
            <a:endParaRPr lang="en-US" dirty="0" smtClean="0"/>
          </a:p>
        </p:txBody>
      </p:sp>
      <p:sp>
        <p:nvSpPr>
          <p:cNvPr id="7" name="Content Placeholder 6"/>
          <p:cNvSpPr>
            <a:spLocks noGrp="1"/>
          </p:cNvSpPr>
          <p:nvPr>
            <p:ph idx="1"/>
          </p:nvPr>
        </p:nvSpPr>
        <p:spPr/>
        <p:txBody>
          <a:bodyPr/>
          <a:lstStyle/>
          <a:p>
            <a:r>
              <a:rPr lang="en-US" dirty="0" smtClean="0"/>
              <a:t>Pearson’s </a:t>
            </a:r>
            <a:r>
              <a:rPr lang="en-US" i="1" dirty="0" smtClean="0"/>
              <a:t>r</a:t>
            </a:r>
          </a:p>
          <a:p>
            <a:pPr lvl="1"/>
            <a:r>
              <a:rPr lang="en-US" dirty="0" smtClean="0"/>
              <a:t>Used when both variables are measured on interval or ratio scales.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17</a:t>
            </a:fld>
            <a:endParaRPr lang="en-US"/>
          </a:p>
        </p:txBody>
      </p:sp>
      <p:pic>
        <p:nvPicPr>
          <p:cNvPr id="3074" name="Picture 2"/>
          <p:cNvPicPr>
            <a:picLocks noChangeAspect="1" noChangeArrowheads="1"/>
          </p:cNvPicPr>
          <p:nvPr/>
        </p:nvPicPr>
        <p:blipFill>
          <a:blip r:embed="rId3"/>
          <a:srcRect/>
          <a:stretch>
            <a:fillRect/>
          </a:stretch>
        </p:blipFill>
        <p:spPr bwMode="auto">
          <a:xfrm>
            <a:off x="3352800" y="3429000"/>
            <a:ext cx="3628285" cy="271462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Computational Formulas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18</a:t>
            </a:fld>
            <a:endParaRPr lang="en-US"/>
          </a:p>
        </p:txBody>
      </p:sp>
      <p:pic>
        <p:nvPicPr>
          <p:cNvPr id="7" name="Picture 2"/>
          <p:cNvPicPr>
            <a:picLocks noGrp="1" noChangeAspect="1" noChangeArrowheads="1"/>
          </p:cNvPicPr>
          <p:nvPr>
            <p:ph idx="1"/>
          </p:nvPr>
        </p:nvPicPr>
        <p:blipFill>
          <a:blip r:embed="rId3"/>
          <a:srcRect/>
          <a:stretch>
            <a:fillRect/>
          </a:stretch>
        </p:blipFill>
        <p:spPr bwMode="auto">
          <a:xfrm>
            <a:off x="533400" y="2122305"/>
            <a:ext cx="8153400" cy="3481753"/>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Computational Formulas</a:t>
            </a:r>
            <a:endParaRPr lang="en-US" dirty="0" smtClean="0"/>
          </a:p>
        </p:txBody>
      </p:sp>
      <p:sp>
        <p:nvSpPr>
          <p:cNvPr id="7" name="Content Placeholder 6"/>
          <p:cNvSpPr>
            <a:spLocks noGrp="1"/>
          </p:cNvSpPr>
          <p:nvPr>
            <p:ph idx="1"/>
          </p:nvPr>
        </p:nvSpPr>
        <p:spPr/>
        <p:txBody>
          <a:bodyPr/>
          <a:lstStyle/>
          <a:p>
            <a:r>
              <a:rPr lang="en-US" dirty="0" smtClean="0"/>
              <a:t>The numerator of the correlation (</a:t>
            </a:r>
            <a:r>
              <a:rPr lang="en-US" i="1" dirty="0" err="1" smtClean="0"/>
              <a:t>SS</a:t>
            </a:r>
            <a:r>
              <a:rPr lang="en-US" i="1" baseline="-25000" dirty="0" err="1" smtClean="0"/>
              <a:t>xy</a:t>
            </a:r>
            <a:r>
              <a:rPr lang="en-US" dirty="0" smtClean="0"/>
              <a:t>) 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19</a:t>
            </a:fld>
            <a:endParaRPr lang="en-US"/>
          </a:p>
        </p:txBody>
      </p:sp>
      <p:pic>
        <p:nvPicPr>
          <p:cNvPr id="5122" name="Picture 2"/>
          <p:cNvPicPr>
            <a:picLocks noChangeAspect="1" noChangeArrowheads="1"/>
          </p:cNvPicPr>
          <p:nvPr/>
        </p:nvPicPr>
        <p:blipFill>
          <a:blip r:embed="rId3"/>
          <a:srcRect/>
          <a:stretch>
            <a:fillRect/>
          </a:stretch>
        </p:blipFill>
        <p:spPr bwMode="auto">
          <a:xfrm>
            <a:off x="1524000" y="3200400"/>
            <a:ext cx="7162800" cy="951814"/>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mtClean="0"/>
              <a:t>An Introduction to Statistics</a:t>
            </a:r>
            <a:br>
              <a:rPr lang="en-US" smtClean="0"/>
            </a:br>
            <a:r>
              <a:rPr lang="en-US" smtClean="0"/>
              <a:t>An Active Learning Approach</a:t>
            </a:r>
            <a:endParaRPr lang="en-US" dirty="0"/>
          </a:p>
        </p:txBody>
      </p:sp>
      <p:sp>
        <p:nvSpPr>
          <p:cNvPr id="7" name="Subtitle 6"/>
          <p:cNvSpPr>
            <a:spLocks noGrp="1"/>
          </p:cNvSpPr>
          <p:nvPr>
            <p:ph type="subTitle" idx="1"/>
          </p:nvPr>
        </p:nvSpPr>
        <p:spPr/>
        <p:txBody>
          <a:bodyPr/>
          <a:lstStyle/>
          <a:p>
            <a:r>
              <a:rPr lang="en-US" smtClean="0"/>
              <a:t>Chapter 13: Correlation and Regression</a:t>
            </a:r>
            <a:endParaRPr lang="en-US" dirty="0"/>
          </a:p>
        </p:txBody>
      </p:sp>
      <p:sp>
        <p:nvSpPr>
          <p:cNvPr id="8" name="Footer Placeholder 7"/>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9" name="Slide Number Placeholder 8"/>
          <p:cNvSpPr>
            <a:spLocks noGrp="1"/>
          </p:cNvSpPr>
          <p:nvPr>
            <p:ph type="sldNum" sz="quarter" idx="4"/>
          </p:nvPr>
        </p:nvSpPr>
        <p:spPr/>
        <p:txBody>
          <a:bodyPr/>
          <a:lstStyle/>
          <a:p>
            <a:fld id="{57791E2C-D482-4158-8F4A-4C0B35475140}" type="slidenum">
              <a:rPr lang="en-US" smtClean="0"/>
              <a:pPr/>
              <a:t>2</a:t>
            </a:fld>
            <a:endParaRPr lang="en-US" dirty="0"/>
          </a:p>
        </p:txBody>
      </p:sp>
    </p:spTree>
    <p:extLst>
      <p:ext uri="{BB962C8B-B14F-4D97-AF65-F5344CB8AC3E}">
        <p14:creationId xmlns:p14="http://schemas.microsoft.com/office/powerpoint/2010/main" val="3555452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Computational Formulas</a:t>
            </a:r>
            <a:endParaRPr lang="en-US" dirty="0" smtClean="0"/>
          </a:p>
        </p:txBody>
      </p:sp>
      <p:sp>
        <p:nvSpPr>
          <p:cNvPr id="7" name="Content Placeholder 6"/>
          <p:cNvSpPr>
            <a:spLocks noGrp="1"/>
          </p:cNvSpPr>
          <p:nvPr>
            <p:ph idx="1"/>
          </p:nvPr>
        </p:nvSpPr>
        <p:spPr/>
        <p:txBody>
          <a:bodyPr/>
          <a:lstStyle/>
          <a:p>
            <a:r>
              <a:rPr lang="en-US" dirty="0" smtClean="0"/>
              <a:t>The denominator of the correlation (</a:t>
            </a:r>
            <a:r>
              <a:rPr lang="en-US" i="1" dirty="0" err="1" smtClean="0"/>
              <a:t>SS</a:t>
            </a:r>
            <a:r>
              <a:rPr lang="en-US" i="1" baseline="-25000" dirty="0" err="1" smtClean="0"/>
              <a:t>x</a:t>
            </a:r>
            <a:r>
              <a:rPr lang="en-US" dirty="0" smtClean="0"/>
              <a:t>) 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20</a:t>
            </a:fld>
            <a:endParaRPr lang="en-US"/>
          </a:p>
        </p:txBody>
      </p:sp>
      <p:pic>
        <p:nvPicPr>
          <p:cNvPr id="6146" name="Picture 2"/>
          <p:cNvPicPr>
            <a:picLocks noChangeAspect="1" noChangeArrowheads="1"/>
          </p:cNvPicPr>
          <p:nvPr/>
        </p:nvPicPr>
        <p:blipFill>
          <a:blip r:embed="rId3"/>
          <a:srcRect/>
          <a:stretch>
            <a:fillRect/>
          </a:stretch>
        </p:blipFill>
        <p:spPr bwMode="auto">
          <a:xfrm>
            <a:off x="2743200" y="2971800"/>
            <a:ext cx="4876800" cy="3225191"/>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Computational Formulas</a:t>
            </a:r>
            <a:endParaRPr lang="en-US" dirty="0" smtClean="0"/>
          </a:p>
        </p:txBody>
      </p:sp>
      <p:sp>
        <p:nvSpPr>
          <p:cNvPr id="7" name="Content Placeholder 6"/>
          <p:cNvSpPr>
            <a:spLocks noGrp="1"/>
          </p:cNvSpPr>
          <p:nvPr>
            <p:ph idx="1"/>
          </p:nvPr>
        </p:nvSpPr>
        <p:spPr/>
        <p:txBody>
          <a:bodyPr/>
          <a:lstStyle/>
          <a:p>
            <a:r>
              <a:rPr lang="en-US" dirty="0" smtClean="0"/>
              <a:t>The </a:t>
            </a:r>
            <a:r>
              <a:rPr lang="en-US" i="1" dirty="0" smtClean="0"/>
              <a:t>r</a:t>
            </a:r>
            <a:r>
              <a:rPr lang="en-US" dirty="0" smtClean="0"/>
              <a:t> is .89, which is positive and strong, because it is near +1.00.</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21</a:t>
            </a:fld>
            <a:endParaRPr lang="en-US"/>
          </a:p>
        </p:txBody>
      </p:sp>
      <p:pic>
        <p:nvPicPr>
          <p:cNvPr id="7170" name="Picture 2"/>
          <p:cNvPicPr>
            <a:picLocks noChangeAspect="1" noChangeArrowheads="1"/>
          </p:cNvPicPr>
          <p:nvPr/>
        </p:nvPicPr>
        <p:blipFill>
          <a:blip r:embed="rId3"/>
          <a:srcRect/>
          <a:stretch>
            <a:fillRect/>
          </a:stretch>
        </p:blipFill>
        <p:spPr bwMode="auto">
          <a:xfrm>
            <a:off x="2667000" y="3810000"/>
            <a:ext cx="4857750" cy="12573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Spearman’s (</a:t>
            </a:r>
            <a:r>
              <a:rPr lang="en-US" i="1" dirty="0" err="1" smtClean="0"/>
              <a:t>r</a:t>
            </a:r>
            <a:r>
              <a:rPr lang="en-US" dirty="0" err="1" smtClean="0"/>
              <a:t>s</a:t>
            </a:r>
            <a:r>
              <a:rPr lang="en-US" dirty="0" smtClean="0"/>
              <a:t>) Correlations</a:t>
            </a:r>
          </a:p>
        </p:txBody>
      </p:sp>
      <p:sp>
        <p:nvSpPr>
          <p:cNvPr id="7" name="Content Placeholder 6"/>
          <p:cNvSpPr>
            <a:spLocks noGrp="1"/>
          </p:cNvSpPr>
          <p:nvPr>
            <p:ph idx="1"/>
          </p:nvPr>
        </p:nvSpPr>
        <p:spPr/>
        <p:txBody>
          <a:bodyPr>
            <a:normAutofit fontScale="92500" lnSpcReduction="20000"/>
          </a:bodyPr>
          <a:lstStyle/>
          <a:p>
            <a:r>
              <a:rPr lang="en-US" dirty="0" smtClean="0"/>
              <a:t>Spearman’s </a:t>
            </a:r>
            <a:r>
              <a:rPr lang="en-US" i="1" dirty="0" err="1" smtClean="0"/>
              <a:t>r</a:t>
            </a:r>
            <a:r>
              <a:rPr lang="en-US" dirty="0" err="1" smtClean="0"/>
              <a:t>s</a:t>
            </a:r>
            <a:r>
              <a:rPr lang="en-US" dirty="0" smtClean="0"/>
              <a:t>  is used to compute correlations when one or both variables are ordinal. </a:t>
            </a:r>
          </a:p>
          <a:p>
            <a:r>
              <a:rPr lang="en-US" dirty="0" smtClean="0"/>
              <a:t>The computations for a Spearman’s correlation involve analyzing the rank orders of two variables rather than the variables themselves.</a:t>
            </a:r>
          </a:p>
          <a:p>
            <a:r>
              <a:rPr lang="en-US" dirty="0" smtClean="0"/>
              <a:t>If one variable is ordinal and the other isn’t, you need to use a Spearman’s correlation and begin by converting the other variable to ranks.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Using Scatterplots Prior to Correlation Coefficients</a:t>
            </a:r>
            <a:endParaRPr lang="en-US" dirty="0" smtClean="0"/>
          </a:p>
        </p:txBody>
      </p:sp>
      <p:sp>
        <p:nvSpPr>
          <p:cNvPr id="7" name="Content Placeholder 6"/>
          <p:cNvSpPr>
            <a:spLocks noGrp="1"/>
          </p:cNvSpPr>
          <p:nvPr>
            <p:ph idx="1"/>
          </p:nvPr>
        </p:nvSpPr>
        <p:spPr/>
        <p:txBody>
          <a:bodyPr/>
          <a:lstStyle/>
          <a:p>
            <a:r>
              <a:rPr lang="en-US" dirty="0" smtClean="0"/>
              <a:t>Pearson’s correlation is only appropriate if there is a linear trend between the variables.</a:t>
            </a:r>
          </a:p>
          <a:p>
            <a:r>
              <a:rPr lang="en-US" dirty="0" smtClean="0"/>
              <a:t>A Spearman’s correlation can be used with monotonic trends, such as shown in Figure 13.4</a:t>
            </a:r>
          </a:p>
          <a:p>
            <a:pPr lvl="1"/>
            <a:r>
              <a:rPr lang="en-US" dirty="0" smtClean="0"/>
              <a:t>Monotonic </a:t>
            </a:r>
          </a:p>
          <a:p>
            <a:pPr lvl="2"/>
            <a:r>
              <a:rPr lang="en-US" dirty="0" smtClean="0"/>
              <a:t>the data have a trend in only one direction but not necessarily a linear trend.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Figure 13.5: Graphs Representing Heteroscedasticity and Homoscedasticity</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81487" y="2076180"/>
            <a:ext cx="8095203" cy="221491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24</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Alternative Use for Correlation</a:t>
            </a:r>
            <a:endParaRPr lang="en-US" dirty="0" smtClean="0"/>
          </a:p>
        </p:txBody>
      </p:sp>
      <p:sp>
        <p:nvSpPr>
          <p:cNvPr id="7" name="Content Placeholder 6"/>
          <p:cNvSpPr>
            <a:spLocks noGrp="1"/>
          </p:cNvSpPr>
          <p:nvPr>
            <p:ph idx="1"/>
          </p:nvPr>
        </p:nvSpPr>
        <p:spPr/>
        <p:txBody>
          <a:bodyPr/>
          <a:lstStyle/>
          <a:p>
            <a:r>
              <a:rPr lang="en-US" smtClean="0"/>
              <a:t>A correlation can be used only if the scores on each variable are paired or linked to each other in some way.</a:t>
            </a:r>
          </a:p>
          <a:p>
            <a:pPr lvl="1"/>
            <a:r>
              <a:rPr lang="en-US" smtClean="0"/>
              <a:t>Most of the time you have scores from the same person.</a:t>
            </a:r>
          </a:p>
          <a:p>
            <a:pPr lvl="1"/>
            <a:r>
              <a:rPr lang="en-US" smtClean="0"/>
              <a:t>Sometimes you can have paired scores from different people, such as marital satisfaction scores from both people in a marriage.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Correlation and Cauasation</a:t>
            </a:r>
            <a:endParaRPr lang="en-US" dirty="0" smtClean="0"/>
          </a:p>
        </p:txBody>
      </p:sp>
      <p:sp>
        <p:nvSpPr>
          <p:cNvPr id="7" name="Content Placeholder 6"/>
          <p:cNvSpPr>
            <a:spLocks noGrp="1"/>
          </p:cNvSpPr>
          <p:nvPr>
            <p:ph idx="1"/>
          </p:nvPr>
        </p:nvSpPr>
        <p:spPr/>
        <p:txBody>
          <a:bodyPr>
            <a:normAutofit fontScale="92500" lnSpcReduction="10000"/>
          </a:bodyPr>
          <a:lstStyle/>
          <a:p>
            <a:r>
              <a:rPr lang="en-US" dirty="0" smtClean="0"/>
              <a:t>Correlation does not equal causation.</a:t>
            </a:r>
          </a:p>
          <a:p>
            <a:r>
              <a:rPr lang="en-US" dirty="0" smtClean="0"/>
              <a:t>In fact, no statistic, by itself, allows researchers to infer causality.</a:t>
            </a:r>
          </a:p>
          <a:p>
            <a:r>
              <a:rPr lang="en-US" dirty="0" smtClean="0"/>
              <a:t>To support a causal claim, there are two requirements. </a:t>
            </a:r>
          </a:p>
          <a:p>
            <a:pPr lvl="1"/>
            <a:r>
              <a:rPr lang="en-US" dirty="0" smtClean="0"/>
              <a:t>Establish that the two variables are significantly related to each other.</a:t>
            </a:r>
          </a:p>
          <a:p>
            <a:pPr lvl="1"/>
            <a:r>
              <a:rPr lang="en-US" dirty="0" smtClean="0"/>
              <a:t>Establish that there are no confounds or alternative explanations for the statistical association.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Hypothesis Testing With Correlation</a:t>
            </a:r>
            <a:endParaRPr lang="en-US" dirty="0" smtClean="0"/>
          </a:p>
        </p:txBody>
      </p:sp>
      <p:sp>
        <p:nvSpPr>
          <p:cNvPr id="7" name="Content Placeholder 6"/>
          <p:cNvSpPr>
            <a:spLocks noGrp="1"/>
          </p:cNvSpPr>
          <p:nvPr>
            <p:ph idx="1"/>
          </p:nvPr>
        </p:nvSpPr>
        <p:spPr/>
        <p:txBody>
          <a:bodyPr/>
          <a:lstStyle/>
          <a:p>
            <a:r>
              <a:rPr lang="en-US" dirty="0" smtClean="0"/>
              <a:t>As with other statistics, researchers collect data from a representative sample and infer that the results they find approximate the results they would have found for the Pearson’s </a:t>
            </a:r>
            <a:r>
              <a:rPr lang="en-US" i="1" dirty="0" smtClean="0"/>
              <a:t>r</a:t>
            </a:r>
            <a:r>
              <a:rPr lang="en-US" dirty="0" smtClean="0"/>
              <a:t> or Spearman’s </a:t>
            </a:r>
            <a:r>
              <a:rPr lang="en-US" i="1" dirty="0" smtClean="0"/>
              <a:t>r</a:t>
            </a:r>
            <a:r>
              <a:rPr lang="en-US" dirty="0" smtClean="0"/>
              <a:t> if they had studied the entire population.</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Hypothesis Testing With Correlation</a:t>
            </a:r>
            <a:endParaRPr lang="en-US" dirty="0" smtClean="0"/>
          </a:p>
        </p:txBody>
      </p:sp>
      <p:sp>
        <p:nvSpPr>
          <p:cNvPr id="7" name="Content Placeholder 6"/>
          <p:cNvSpPr>
            <a:spLocks noGrp="1"/>
          </p:cNvSpPr>
          <p:nvPr>
            <p:ph idx="1"/>
          </p:nvPr>
        </p:nvSpPr>
        <p:spPr/>
        <p:txBody>
          <a:bodyPr/>
          <a:lstStyle/>
          <a:p>
            <a:r>
              <a:rPr lang="en-US" dirty="0" smtClean="0"/>
              <a:t>The null hypothesis for correlation is that the two variables being studied are not associated. </a:t>
            </a:r>
          </a:p>
          <a:p>
            <a:pPr lvl="1"/>
            <a:r>
              <a:rPr lang="en-US" dirty="0" smtClean="0"/>
              <a:t>If the null were true, the calculated </a:t>
            </a:r>
            <a:r>
              <a:rPr lang="en-US" i="1" dirty="0" smtClean="0"/>
              <a:t>r</a:t>
            </a:r>
            <a:r>
              <a:rPr lang="en-US" dirty="0" smtClean="0"/>
              <a:t> value would be close to 0. </a:t>
            </a:r>
          </a:p>
          <a:p>
            <a:pPr lvl="1"/>
            <a:r>
              <a:rPr lang="en-US" dirty="0" smtClean="0"/>
              <a:t>If the calculated </a:t>
            </a:r>
            <a:r>
              <a:rPr lang="en-US" i="1" dirty="0" smtClean="0"/>
              <a:t>r</a:t>
            </a:r>
            <a:r>
              <a:rPr lang="en-US" dirty="0" smtClean="0"/>
              <a:t> value is far from 0, the null is not likely to be true.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Hypothesis Testing With Correlation</a:t>
            </a:r>
            <a:endParaRPr lang="en-US" dirty="0" smtClean="0"/>
          </a:p>
        </p:txBody>
      </p:sp>
      <p:sp>
        <p:nvSpPr>
          <p:cNvPr id="7" name="Content Placeholder 6"/>
          <p:cNvSpPr>
            <a:spLocks noGrp="1"/>
          </p:cNvSpPr>
          <p:nvPr>
            <p:ph idx="1"/>
          </p:nvPr>
        </p:nvSpPr>
        <p:spPr/>
        <p:txBody>
          <a:bodyPr/>
          <a:lstStyle/>
          <a:p>
            <a:r>
              <a:rPr lang="en-US" dirty="0" smtClean="0"/>
              <a:t>As with other statistics, you use a critical value to define “far from 0.” </a:t>
            </a:r>
          </a:p>
          <a:p>
            <a:r>
              <a:rPr lang="en-US" dirty="0" smtClean="0"/>
              <a:t>The critical value of </a:t>
            </a:r>
            <a:r>
              <a:rPr lang="en-US" i="1" dirty="0" smtClean="0"/>
              <a:t>r</a:t>
            </a:r>
            <a:r>
              <a:rPr lang="en-US" dirty="0" smtClean="0"/>
              <a:t> changes based on the sample size (</a:t>
            </a:r>
            <a:r>
              <a:rPr lang="en-US" i="1" dirty="0" err="1" smtClean="0"/>
              <a:t>df</a:t>
            </a:r>
            <a:r>
              <a:rPr lang="en-US" dirty="0" smtClean="0"/>
              <a:t> = </a:t>
            </a:r>
            <a:r>
              <a:rPr lang="en-US" i="1" dirty="0" smtClean="0"/>
              <a:t>N</a:t>
            </a:r>
            <a:r>
              <a:rPr lang="en-US" dirty="0" smtClean="0"/>
              <a:t> − 2). </a:t>
            </a:r>
          </a:p>
          <a:p>
            <a:r>
              <a:rPr lang="en-US" dirty="0" smtClean="0"/>
              <a:t>Appendix E shows critical </a:t>
            </a:r>
            <a:r>
              <a:rPr lang="en-US" i="1" dirty="0" smtClean="0"/>
              <a:t>r</a:t>
            </a:r>
            <a:r>
              <a:rPr lang="en-US" dirty="0" smtClean="0"/>
              <a:t> values.</a:t>
            </a:r>
          </a:p>
          <a:p>
            <a:r>
              <a:rPr lang="en-US" dirty="0" smtClean="0"/>
              <a:t>If the obtained </a:t>
            </a:r>
            <a:r>
              <a:rPr lang="en-US" i="1" dirty="0" smtClean="0"/>
              <a:t>r</a:t>
            </a:r>
            <a:r>
              <a:rPr lang="en-US" dirty="0" smtClean="0"/>
              <a:t> value is more extreme than the critical value (i.e., farther from 0), you should reject the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smtClean="0"/>
              <a:t>Identify when to use Pearson’s and Spearman’s correlations</a:t>
            </a:r>
          </a:p>
          <a:p>
            <a:r>
              <a:rPr lang="en-US" smtClean="0"/>
              <a:t>Interpret the sign and value of a correlation coefficient</a:t>
            </a:r>
          </a:p>
          <a:p>
            <a:r>
              <a:rPr lang="en-US" smtClean="0"/>
              <a:t>Draw and interpret scatterplots by hand and using SPSS</a:t>
            </a:r>
          </a:p>
          <a:p>
            <a:r>
              <a:rPr lang="en-US" smtClean="0"/>
              <a:t>Write null and research hypotheses using words and symbols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Two-Tailed Pearson’s Correlation Example</a:t>
            </a:r>
            <a:endParaRPr lang="en-US" dirty="0" smtClean="0"/>
          </a:p>
        </p:txBody>
      </p:sp>
      <p:sp>
        <p:nvSpPr>
          <p:cNvPr id="10" name="Text Placeholder 9"/>
          <p:cNvSpPr>
            <a:spLocks noGrp="1"/>
          </p:cNvSpPr>
          <p:nvPr>
            <p:ph type="body" idx="1"/>
          </p:nvPr>
        </p:nvSpPr>
        <p:spPr/>
        <p:txBody>
          <a:bodyPr/>
          <a:lstStyle/>
          <a:p>
            <a:endParaRPr lang="en-US"/>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30</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lstStyle/>
          <a:p>
            <a:r>
              <a:rPr lang="en-US" smtClean="0"/>
              <a:t>You want to know if people who feel grateful about their own lives are more or less likely to want to help others. </a:t>
            </a:r>
          </a:p>
          <a:p>
            <a:r>
              <a:rPr lang="en-US" smtClean="0"/>
              <a:t>To investigate this relationship, you have participants complete a questionnaire that measures gratitude and another that measures attitudes toward helping others.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normAutofit lnSpcReduction="10000"/>
          </a:bodyPr>
          <a:lstStyle/>
          <a:p>
            <a:r>
              <a:rPr lang="en-US" dirty="0" smtClean="0"/>
              <a:t>Both variables are measured on an interval/ratio scale and are computed such that higher scores indicate greater gratitude and stronger prosocial beliefs.</a:t>
            </a:r>
          </a:p>
          <a:p>
            <a:r>
              <a:rPr lang="en-US" dirty="0" smtClean="0"/>
              <a:t>You do not understand these variables well enough to predict a positive or negative relationship; you just want to know if gratitude and prosocial beliefs are associated at all.</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lstStyle/>
          <a:p>
            <a:r>
              <a:rPr lang="en-US" dirty="0" smtClean="0"/>
              <a:t>The data from this study are given in Table 13.2. </a:t>
            </a:r>
          </a:p>
          <a:p>
            <a:r>
              <a:rPr lang="en-US" dirty="0" smtClean="0"/>
              <a:t>In this example, we will only use the computational formula for the </a:t>
            </a:r>
            <a:r>
              <a:rPr lang="en-US" i="1" dirty="0" smtClean="0"/>
              <a:t>r</a:t>
            </a:r>
            <a:r>
              <a:rPr lang="en-US" dirty="0" smtClean="0"/>
              <a: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23900" y="5638800"/>
            <a:ext cx="7543800" cy="457200"/>
          </a:xfrm>
        </p:spPr>
        <p:txBody>
          <a:bodyPr>
            <a:normAutofit fontScale="90000"/>
          </a:bodyPr>
          <a:lstStyle/>
          <a:p>
            <a:r>
              <a:rPr lang="en-US" dirty="0" smtClean="0"/>
              <a:t>Table 13.2: Computation of a Correlation Coefficient Using the</a:t>
            </a:r>
            <a:br>
              <a:rPr lang="en-US" dirty="0" smtClean="0"/>
            </a:br>
            <a:r>
              <a:rPr lang="en-US" dirty="0" smtClean="0"/>
              <a:t>Definitional </a:t>
            </a:r>
            <a:r>
              <a:rPr lang="en-US" i="1" dirty="0" smtClean="0"/>
              <a:t>z</a:t>
            </a:r>
            <a:r>
              <a:rPr lang="en-US" dirty="0" smtClean="0"/>
              <a:t> Score Formulas</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531132" y="1644117"/>
            <a:ext cx="4642568" cy="366063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34</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Assess Statistical Assumptions</a:t>
            </a:r>
            <a:endParaRPr lang="en-US" dirty="0" smtClean="0"/>
          </a:p>
        </p:txBody>
      </p:sp>
      <p:sp>
        <p:nvSpPr>
          <p:cNvPr id="7" name="Content Placeholder 6"/>
          <p:cNvSpPr>
            <a:spLocks noGrp="1"/>
          </p:cNvSpPr>
          <p:nvPr>
            <p:ph idx="1"/>
          </p:nvPr>
        </p:nvSpPr>
        <p:spPr/>
        <p:txBody>
          <a:bodyPr/>
          <a:lstStyle/>
          <a:p>
            <a:r>
              <a:rPr lang="en-US" dirty="0" smtClean="0"/>
              <a:t>Data independence</a:t>
            </a:r>
          </a:p>
          <a:p>
            <a:pPr lvl="1"/>
            <a:r>
              <a:rPr lang="en-US" dirty="0" smtClean="0"/>
              <a:t>data collected from each participant must not be influenced by the responses of other participants.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Appropriate measurement of variables assumption </a:t>
            </a:r>
          </a:p>
          <a:p>
            <a:pPr lvl="1"/>
            <a:r>
              <a:rPr lang="en-US" dirty="0" smtClean="0"/>
              <a:t>For a Pearson’s Correlation both variables must be interval/ratio data.</a:t>
            </a:r>
          </a:p>
          <a:p>
            <a:pPr lvl="1"/>
            <a:r>
              <a:rPr lang="en-US" dirty="0" smtClean="0"/>
              <a:t>For a Spearman’s Correlation one or both variables must be ordinal data.</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Normality assumption</a:t>
            </a:r>
          </a:p>
          <a:p>
            <a:pPr lvl="1"/>
            <a:r>
              <a:rPr lang="en-US" dirty="0" smtClean="0"/>
              <a:t>Researchers typically assess this assumption by creating a histogram of each variable, and if the sample data have a normal shape, they assume that the population also has a normal shape.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Linear trend versus monotonic trend</a:t>
            </a:r>
          </a:p>
          <a:p>
            <a:pPr lvl="1"/>
            <a:r>
              <a:rPr lang="en-US" dirty="0" smtClean="0"/>
              <a:t>Review the scatterplot for the two variables.</a:t>
            </a:r>
          </a:p>
          <a:p>
            <a:pPr lvl="1"/>
            <a:r>
              <a:rPr lang="en-US" dirty="0" smtClean="0"/>
              <a:t>If the data has a linear trend and interval/ratio data use a Pearson correlation.</a:t>
            </a:r>
          </a:p>
          <a:p>
            <a:pPr lvl="1"/>
            <a:r>
              <a:rPr lang="en-US" dirty="0" smtClean="0"/>
              <a:t>If the data has a monotonic, but no linear trend, use a Spearman’s correlation. Transform the data into ranks if variables were interval/ratio data.</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Figure 13.7: Scatterplot of Gratitude and Prosocial Attitudes</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420702" y="1702069"/>
            <a:ext cx="4150196" cy="3484867"/>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39</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Compute the degrees of freedom (</a:t>
            </a:r>
            <a:r>
              <a:rPr lang="en-US" i="1" dirty="0" err="1" smtClean="0"/>
              <a:t>df</a:t>
            </a:r>
            <a:r>
              <a:rPr lang="en-US" dirty="0" smtClean="0"/>
              <a:t>) and determine the critical region</a:t>
            </a:r>
          </a:p>
          <a:p>
            <a:r>
              <a:rPr lang="en-US" dirty="0" smtClean="0"/>
              <a:t>Compute a Pearson’s and Spearman’s correlation coefficients by hand (using a calculator)</a:t>
            </a:r>
          </a:p>
          <a:p>
            <a:r>
              <a:rPr lang="en-US" dirty="0" smtClean="0"/>
              <a:t>Determine whether or not you should reject the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Null and Research Hypotheses Symbolically and Verbally</a:t>
            </a:r>
            <a:endParaRPr lang="en-US" dirty="0" smtClean="0"/>
          </a:p>
        </p:txBody>
      </p:sp>
      <p:sp>
        <p:nvSpPr>
          <p:cNvPr id="7" name="Content Placeholder 6"/>
          <p:cNvSpPr>
            <a:spLocks noGrp="1"/>
          </p:cNvSpPr>
          <p:nvPr>
            <p:ph idx="1"/>
          </p:nvPr>
        </p:nvSpPr>
        <p:spPr/>
        <p:txBody>
          <a:bodyPr/>
          <a:lstStyle/>
          <a:p>
            <a:r>
              <a:rPr lang="en-US" smtClean="0"/>
              <a:t>For Pearson’s Correlation</a:t>
            </a:r>
          </a:p>
          <a:p>
            <a:pPr lvl="1"/>
            <a:r>
              <a:rPr lang="en-US" smtClean="0"/>
              <a:t>The research hypothesis is that the two variables have a linear relationship.</a:t>
            </a:r>
          </a:p>
          <a:p>
            <a:pPr lvl="1"/>
            <a:r>
              <a:rPr lang="en-US" smtClean="0"/>
              <a:t>The null hypothesis is that they do not have a linear relationship.</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40</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13.3: Symbolic and Verbal Representations of Two-Tailed Research and Null Hypotheses for a Pearson’s Correlation</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84624" y="2674702"/>
            <a:ext cx="8457921" cy="184572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41</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Step 3: Define the Critical Region</a:t>
            </a:r>
            <a:endParaRPr lang="en-US" dirty="0" smtClean="0"/>
          </a:p>
        </p:txBody>
      </p:sp>
      <p:sp>
        <p:nvSpPr>
          <p:cNvPr id="7" name="Content Placeholder 6"/>
          <p:cNvSpPr>
            <a:spLocks noGrp="1"/>
          </p:cNvSpPr>
          <p:nvPr>
            <p:ph idx="1"/>
          </p:nvPr>
        </p:nvSpPr>
        <p:spPr/>
        <p:txBody>
          <a:bodyPr>
            <a:normAutofit fontScale="92500" lnSpcReduction="20000"/>
          </a:bodyPr>
          <a:lstStyle/>
          <a:p>
            <a:r>
              <a:rPr lang="en-US" dirty="0" smtClean="0"/>
              <a:t>The degrees of freedom formula for correlations is </a:t>
            </a:r>
            <a:r>
              <a:rPr lang="en-US" i="1" dirty="0" err="1" smtClean="0"/>
              <a:t>df</a:t>
            </a:r>
            <a:r>
              <a:rPr lang="en-US" dirty="0" smtClean="0"/>
              <a:t> = </a:t>
            </a:r>
            <a:r>
              <a:rPr lang="en-US" i="1" dirty="0" smtClean="0"/>
              <a:t>N</a:t>
            </a:r>
            <a:r>
              <a:rPr lang="en-US" dirty="0" smtClean="0"/>
              <a:t> − 2, where </a:t>
            </a:r>
            <a:r>
              <a:rPr lang="en-US" i="1" dirty="0" smtClean="0"/>
              <a:t>N</a:t>
            </a:r>
            <a:r>
              <a:rPr lang="en-US" dirty="0" smtClean="0"/>
              <a:t> is the number of paired scores.</a:t>
            </a:r>
          </a:p>
          <a:p>
            <a:r>
              <a:rPr lang="pt-BR" i="1" dirty="0" smtClean="0"/>
              <a:t>df</a:t>
            </a:r>
            <a:r>
              <a:rPr lang="pt-BR" dirty="0" smtClean="0"/>
              <a:t> = </a:t>
            </a:r>
            <a:r>
              <a:rPr lang="pt-BR" i="1" dirty="0" smtClean="0"/>
              <a:t>N</a:t>
            </a:r>
            <a:r>
              <a:rPr lang="pt-BR" dirty="0" smtClean="0"/>
              <a:t> </a:t>
            </a:r>
            <a:r>
              <a:rPr lang="pt-BR" dirty="0" smtClean="0">
                <a:latin typeface="Times New Roman" panose="02020603050405020304" pitchFamily="18" charset="0"/>
                <a:cs typeface="Times New Roman" panose="02020603050405020304" pitchFamily="18" charset="0"/>
              </a:rPr>
              <a:t>−</a:t>
            </a:r>
            <a:r>
              <a:rPr lang="pt-BR" dirty="0" smtClean="0"/>
              <a:t> 2 = 10 </a:t>
            </a:r>
            <a:r>
              <a:rPr lang="pt-BR" dirty="0" smtClean="0">
                <a:latin typeface="Times New Roman" panose="02020603050405020304" pitchFamily="18" charset="0"/>
                <a:cs typeface="Times New Roman" panose="02020603050405020304" pitchFamily="18" charset="0"/>
              </a:rPr>
              <a:t>−</a:t>
            </a:r>
            <a:r>
              <a:rPr lang="pt-BR" dirty="0" smtClean="0"/>
              <a:t> 2 = 8</a:t>
            </a:r>
          </a:p>
          <a:p>
            <a:r>
              <a:rPr lang="pt-BR" dirty="0" smtClean="0"/>
              <a:t>Appendix E shows the two-tailed critical values for Pearson’s </a:t>
            </a:r>
            <a:r>
              <a:rPr lang="pt-BR" i="1" dirty="0" smtClean="0"/>
              <a:t>r</a:t>
            </a:r>
            <a:r>
              <a:rPr lang="pt-BR" dirty="0" smtClean="0"/>
              <a:t>.</a:t>
            </a:r>
          </a:p>
          <a:p>
            <a:r>
              <a:rPr lang="pt-BR" dirty="0" smtClean="0"/>
              <a:t>For </a:t>
            </a:r>
            <a:r>
              <a:rPr lang="pt-BR" i="1" dirty="0" smtClean="0"/>
              <a:t>df</a:t>
            </a:r>
            <a:r>
              <a:rPr lang="pt-BR" dirty="0" smtClean="0"/>
              <a:t> = 8, the critical </a:t>
            </a:r>
            <a:r>
              <a:rPr lang="pt-BR" i="1" dirty="0" smtClean="0"/>
              <a:t>r</a:t>
            </a:r>
            <a:r>
              <a:rPr lang="pt-BR" dirty="0" smtClean="0"/>
              <a:t> values = +.632 and </a:t>
            </a:r>
            <a:r>
              <a:rPr lang="pt-BR" dirty="0" smtClean="0">
                <a:latin typeface="Times New Roman" panose="02020603050405020304" pitchFamily="18" charset="0"/>
                <a:cs typeface="Times New Roman" panose="02020603050405020304" pitchFamily="18" charset="0"/>
              </a:rPr>
              <a:t>−</a:t>
            </a:r>
            <a:r>
              <a:rPr lang="pt-BR" dirty="0" smtClean="0"/>
              <a:t>.632</a:t>
            </a:r>
          </a:p>
          <a:p>
            <a:r>
              <a:rPr lang="en-US" dirty="0" smtClean="0"/>
              <a:t>If the obtained </a:t>
            </a:r>
            <a:r>
              <a:rPr lang="en-US" i="1" dirty="0" smtClean="0"/>
              <a:t>r</a:t>
            </a:r>
            <a:r>
              <a:rPr lang="en-US" dirty="0" smtClean="0"/>
              <a:t> value is more extreme than these values, the null hypothesis should be rejected.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(Pearson’s </a:t>
            </a:r>
            <a:r>
              <a:rPr lang="en-US" i="1" dirty="0" smtClean="0"/>
              <a:t>r</a:t>
            </a:r>
            <a:r>
              <a:rPr lang="en-US" dirty="0" smtClean="0"/>
              <a:t>)</a:t>
            </a:r>
          </a:p>
        </p:txBody>
      </p:sp>
      <p:sp>
        <p:nvSpPr>
          <p:cNvPr id="7" name="Content Placeholder 6"/>
          <p:cNvSpPr>
            <a:spLocks noGrp="1"/>
          </p:cNvSpPr>
          <p:nvPr>
            <p:ph idx="1"/>
          </p:nvPr>
        </p:nvSpPr>
        <p:spPr/>
        <p:txBody>
          <a:bodyPr/>
          <a:lstStyle/>
          <a:p>
            <a:r>
              <a:rPr lang="en-US" dirty="0" smtClean="0"/>
              <a:t>See Table 13.2 for initial computations</a:t>
            </a:r>
          </a:p>
          <a:p>
            <a:r>
              <a:rPr lang="en-US" dirty="0" smtClean="0"/>
              <a:t>The numerator of the correlation (</a:t>
            </a:r>
            <a:r>
              <a:rPr lang="en-US" i="1" dirty="0" err="1" smtClean="0"/>
              <a:t>SS</a:t>
            </a:r>
            <a:r>
              <a:rPr lang="en-US" i="1" baseline="-25000" dirty="0" err="1" smtClean="0"/>
              <a:t>xy</a:t>
            </a:r>
            <a:r>
              <a:rPr lang="en-US" dirty="0" smtClean="0"/>
              <a:t>) is computed as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43</a:t>
            </a:fld>
            <a:endParaRPr lang="en-US"/>
          </a:p>
        </p:txBody>
      </p:sp>
      <p:pic>
        <p:nvPicPr>
          <p:cNvPr id="8194" name="Picture 2"/>
          <p:cNvPicPr>
            <a:picLocks noChangeAspect="1" noChangeArrowheads="1"/>
          </p:cNvPicPr>
          <p:nvPr/>
        </p:nvPicPr>
        <p:blipFill>
          <a:blip r:embed="rId3"/>
          <a:srcRect/>
          <a:stretch>
            <a:fillRect/>
          </a:stretch>
        </p:blipFill>
        <p:spPr bwMode="auto">
          <a:xfrm>
            <a:off x="1371600" y="3962400"/>
            <a:ext cx="7505700" cy="14097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(Pearson’s </a:t>
            </a:r>
            <a:r>
              <a:rPr lang="en-US" i="1" dirty="0" smtClean="0"/>
              <a:t>r</a:t>
            </a:r>
            <a:r>
              <a:rPr lang="en-US" dirty="0" smtClean="0"/>
              <a:t>)</a:t>
            </a:r>
          </a:p>
        </p:txBody>
      </p:sp>
      <p:sp>
        <p:nvSpPr>
          <p:cNvPr id="7" name="Content Placeholder 6"/>
          <p:cNvSpPr>
            <a:spLocks noGrp="1"/>
          </p:cNvSpPr>
          <p:nvPr>
            <p:ph idx="1"/>
          </p:nvPr>
        </p:nvSpPr>
        <p:spPr/>
        <p:txBody>
          <a:bodyPr/>
          <a:lstStyle/>
          <a:p>
            <a:r>
              <a:rPr lang="en-US" dirty="0" smtClean="0"/>
              <a:t>See Table 13.2 for initial computations</a:t>
            </a:r>
          </a:p>
          <a:p>
            <a:r>
              <a:rPr lang="en-US" dirty="0" smtClean="0"/>
              <a:t>The denominator of the correlation (</a:t>
            </a:r>
            <a:r>
              <a:rPr lang="en-US" i="1" dirty="0" err="1" smtClean="0"/>
              <a:t>SS</a:t>
            </a:r>
            <a:r>
              <a:rPr lang="en-US" i="1" baseline="-25000" dirty="0" err="1" smtClean="0"/>
              <a:t>x</a:t>
            </a:r>
            <a:r>
              <a:rPr lang="en-US" dirty="0" smtClean="0"/>
              <a:t>) is computed as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44</a:t>
            </a:fld>
            <a:endParaRPr lang="en-US"/>
          </a:p>
        </p:txBody>
      </p:sp>
      <p:pic>
        <p:nvPicPr>
          <p:cNvPr id="9218" name="Picture 2"/>
          <p:cNvPicPr>
            <a:picLocks noChangeAspect="1" noChangeArrowheads="1"/>
          </p:cNvPicPr>
          <p:nvPr/>
        </p:nvPicPr>
        <p:blipFill>
          <a:blip r:embed="rId3"/>
          <a:srcRect/>
          <a:stretch>
            <a:fillRect/>
          </a:stretch>
        </p:blipFill>
        <p:spPr bwMode="auto">
          <a:xfrm>
            <a:off x="3200400" y="3733800"/>
            <a:ext cx="3741281" cy="2541453"/>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(Pearson’s </a:t>
            </a:r>
            <a:r>
              <a:rPr lang="en-US" i="1" dirty="0" smtClean="0"/>
              <a:t>r</a:t>
            </a:r>
            <a:r>
              <a:rPr lang="en-US" dirty="0" smtClean="0"/>
              <a:t>)</a:t>
            </a:r>
          </a:p>
        </p:txBody>
      </p:sp>
      <p:sp>
        <p:nvSpPr>
          <p:cNvPr id="7" name="Content Placeholder 6"/>
          <p:cNvSpPr>
            <a:spLocks noGrp="1"/>
          </p:cNvSpPr>
          <p:nvPr>
            <p:ph idx="1"/>
          </p:nvPr>
        </p:nvSpPr>
        <p:spPr/>
        <p:txBody>
          <a:bodyPr/>
          <a:lstStyle/>
          <a:p>
            <a:r>
              <a:rPr lang="en-US" dirty="0" smtClean="0"/>
              <a:t>The Pearson’s </a:t>
            </a:r>
            <a:r>
              <a:rPr lang="en-US" i="1" dirty="0" smtClean="0"/>
              <a:t>r</a:t>
            </a:r>
            <a:r>
              <a:rPr lang="en-US" dirty="0" smtClean="0"/>
              <a:t> is .65</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45</a:t>
            </a:fld>
            <a:endParaRPr lang="en-US"/>
          </a:p>
        </p:txBody>
      </p:sp>
      <p:pic>
        <p:nvPicPr>
          <p:cNvPr id="10242" name="Picture 2"/>
          <p:cNvPicPr>
            <a:picLocks noChangeAspect="1" noChangeArrowheads="1"/>
          </p:cNvPicPr>
          <p:nvPr/>
        </p:nvPicPr>
        <p:blipFill>
          <a:blip r:embed="rId3"/>
          <a:srcRect/>
          <a:stretch>
            <a:fillRect/>
          </a:stretch>
        </p:blipFill>
        <p:spPr bwMode="auto">
          <a:xfrm>
            <a:off x="1981200" y="3276600"/>
            <a:ext cx="6210300" cy="17049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5: Compute an Effect Size (</a:t>
            </a:r>
            <a:r>
              <a:rPr lang="en-US" i="1" dirty="0" smtClean="0"/>
              <a:t>r</a:t>
            </a:r>
            <a:r>
              <a:rPr lang="en-US" baseline="30000" dirty="0" smtClean="0"/>
              <a:t>2</a:t>
            </a:r>
            <a:r>
              <a:rPr lang="en-US" dirty="0" smtClean="0"/>
              <a:t>) and Describe It</a:t>
            </a:r>
          </a:p>
        </p:txBody>
      </p:sp>
      <p:sp>
        <p:nvSpPr>
          <p:cNvPr id="7" name="Content Placeholder 6"/>
          <p:cNvSpPr>
            <a:spLocks noGrp="1"/>
          </p:cNvSpPr>
          <p:nvPr>
            <p:ph idx="1"/>
          </p:nvPr>
        </p:nvSpPr>
        <p:spPr/>
        <p:txBody>
          <a:bodyPr/>
          <a:lstStyle/>
          <a:p>
            <a:r>
              <a:rPr lang="en-US" dirty="0" smtClean="0"/>
              <a:t>Coefficient of determination (</a:t>
            </a:r>
            <a:r>
              <a:rPr lang="en-US" i="1" dirty="0" smtClean="0"/>
              <a:t>r</a:t>
            </a:r>
            <a:r>
              <a:rPr lang="en-US" baseline="30000" dirty="0" smtClean="0"/>
              <a:t>2</a:t>
            </a:r>
            <a:r>
              <a:rPr lang="en-US" dirty="0" smtClean="0"/>
              <a:t>)</a:t>
            </a:r>
          </a:p>
          <a:p>
            <a:pPr lvl="1"/>
            <a:r>
              <a:rPr lang="en-US" i="1" dirty="0" smtClean="0"/>
              <a:t>r</a:t>
            </a:r>
            <a:r>
              <a:rPr lang="en-US" baseline="30000" dirty="0" smtClean="0"/>
              <a:t>2</a:t>
            </a:r>
            <a:r>
              <a:rPr lang="en-US" dirty="0" smtClean="0"/>
              <a:t> = (.65)2 = .42</a:t>
            </a:r>
          </a:p>
          <a:p>
            <a:pPr lvl="1"/>
            <a:r>
              <a:rPr lang="en-US" dirty="0" smtClean="0"/>
              <a:t>It is typically interpreted as a percentage (multiply it by 100 to get 42%).</a:t>
            </a:r>
          </a:p>
          <a:p>
            <a:pPr lvl="1"/>
            <a:r>
              <a:rPr lang="en-US" dirty="0" smtClean="0"/>
              <a:t>It indicates that 42% of the variability in prosocial attitudes is predicted by the variability in gratitude scores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13.4: General Guidelines for Interpreting </a:t>
            </a:r>
            <a:r>
              <a:rPr lang="en-US" i="1" dirty="0" smtClean="0"/>
              <a:t>r</a:t>
            </a:r>
            <a:r>
              <a:rPr lang="en-US" baseline="30000" dirty="0" smtClean="0"/>
              <a:t>2</a:t>
            </a:r>
            <a:endParaRPr lang="en-US" baseline="30000"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564362" y="2377494"/>
            <a:ext cx="4384085" cy="222798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47</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Interpreting the Results of the Hypothesis Test</a:t>
            </a:r>
            <a:endParaRPr lang="en-US" dirty="0" smtClean="0"/>
          </a:p>
        </p:txBody>
      </p:sp>
      <p:sp>
        <p:nvSpPr>
          <p:cNvPr id="7" name="Content Placeholder 6"/>
          <p:cNvSpPr>
            <a:spLocks noGrp="1"/>
          </p:cNvSpPr>
          <p:nvPr>
            <p:ph idx="1"/>
          </p:nvPr>
        </p:nvSpPr>
        <p:spPr/>
        <p:txBody>
          <a:bodyPr/>
          <a:lstStyle/>
          <a:p>
            <a:r>
              <a:rPr lang="en-US" dirty="0" smtClean="0"/>
              <a:t>There is a positive association between gratitude and prosocial attitudes, </a:t>
            </a:r>
            <a:r>
              <a:rPr lang="en-US" i="1" dirty="0" smtClean="0"/>
              <a:t>r</a:t>
            </a:r>
            <a:r>
              <a:rPr lang="en-US" dirty="0" smtClean="0"/>
              <a:t>(8) = .65, </a:t>
            </a:r>
            <a:r>
              <a:rPr lang="en-US" i="1" dirty="0" smtClean="0"/>
              <a:t>p</a:t>
            </a:r>
            <a:r>
              <a:rPr lang="en-US" dirty="0" smtClean="0"/>
              <a:t> &lt; .05. That is, those with higher gratitude scores also tended to have more positive attitudes toward helping others.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One-Tailed Pearson’s Correlation Example</a:t>
            </a:r>
            <a:endParaRPr lang="en-US" dirty="0" smtClean="0"/>
          </a:p>
        </p:txBody>
      </p:sp>
      <p:sp>
        <p:nvSpPr>
          <p:cNvPr id="10" name="Text Placeholder 9"/>
          <p:cNvSpPr>
            <a:spLocks noGrp="1"/>
          </p:cNvSpPr>
          <p:nvPr>
            <p:ph type="body" idx="1"/>
          </p:nvPr>
        </p:nvSpPr>
        <p:spPr/>
        <p:txBody>
          <a:bodyPr/>
          <a:lstStyle/>
          <a:p>
            <a:endParaRPr lang="en-US"/>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49</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Compute an effect size (</a:t>
            </a:r>
            <a:r>
              <a:rPr lang="en-US" i="1" dirty="0" smtClean="0"/>
              <a:t>r</a:t>
            </a:r>
            <a:r>
              <a:rPr lang="en-US" baseline="30000" dirty="0" smtClean="0"/>
              <a:t>2</a:t>
            </a:r>
            <a:r>
              <a:rPr lang="en-US" dirty="0" smtClean="0"/>
              <a:t>) and describe it</a:t>
            </a:r>
          </a:p>
          <a:p>
            <a:r>
              <a:rPr lang="en-US" dirty="0" smtClean="0"/>
              <a:t>Summarize the results of the analysis using American Psychological Association (APA) style</a:t>
            </a:r>
          </a:p>
          <a:p>
            <a:r>
              <a:rPr lang="en-US" dirty="0" smtClean="0"/>
              <a:t>Interpret the SPSS correlation output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lstStyle/>
          <a:p>
            <a:r>
              <a:rPr lang="en-US" dirty="0" smtClean="0"/>
              <a:t>Now, you are interested in replicating your previous work on gratitude and prosocial attitudes at your college. </a:t>
            </a:r>
          </a:p>
          <a:p>
            <a:r>
              <a:rPr lang="en-US" dirty="0" smtClean="0"/>
              <a:t>In your previous study, you found a strong positive association and you expect to find a similar relationship at your college.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50</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lstStyle/>
          <a:p>
            <a:r>
              <a:rPr lang="en-US" smtClean="0"/>
              <a:t>Therefore, your research hypothesis is that there will be a positive linear correlation between these variables. </a:t>
            </a:r>
          </a:p>
          <a:p>
            <a:r>
              <a:rPr lang="en-US" smtClean="0"/>
              <a:t>You collect data from 10 students attending your college. </a:t>
            </a:r>
          </a:p>
          <a:p>
            <a:r>
              <a:rPr lang="en-US" smtClean="0"/>
              <a:t>The data are presented in Table 13.5.</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791200"/>
            <a:ext cx="7543800" cy="457200"/>
          </a:xfrm>
        </p:spPr>
        <p:txBody>
          <a:bodyPr>
            <a:normAutofit fontScale="90000"/>
          </a:bodyPr>
          <a:lstStyle/>
          <a:p>
            <a:r>
              <a:rPr lang="en-US" smtClean="0"/>
              <a:t>Table 13.5: Computation of a Correlation Coefficient Using the Computational Formulas</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327772" y="1513151"/>
            <a:ext cx="6005856" cy="3991363"/>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52</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Assess Statistical Assumptions</a:t>
            </a:r>
            <a:endParaRPr lang="en-US" dirty="0" smtClean="0"/>
          </a:p>
        </p:txBody>
      </p:sp>
      <p:sp>
        <p:nvSpPr>
          <p:cNvPr id="7" name="Content Placeholder 6"/>
          <p:cNvSpPr>
            <a:spLocks noGrp="1"/>
          </p:cNvSpPr>
          <p:nvPr>
            <p:ph idx="1"/>
          </p:nvPr>
        </p:nvSpPr>
        <p:spPr/>
        <p:txBody>
          <a:bodyPr/>
          <a:lstStyle/>
          <a:p>
            <a:r>
              <a:rPr lang="en-US" smtClean="0"/>
              <a:t>All of the statistical assumptions are met.</a:t>
            </a:r>
          </a:p>
          <a:p>
            <a:r>
              <a:rPr lang="en-US" smtClean="0"/>
              <a:t>Insepection of the scatterplot reveals a sufficiently linear trend to conduct a Pearson’s correlation. </a:t>
            </a:r>
          </a:p>
          <a:p>
            <a:r>
              <a:rPr lang="en-US" smtClean="0"/>
              <a:t>The data for this example are plotted in Figure 13.8. </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53</a:t>
            </a:fld>
            <a:endParaRPr lang="en-US"/>
          </a:p>
        </p:txBody>
      </p:sp>
    </p:spTree>
    <p:extLst>
      <p:ext uri="{BB962C8B-B14F-4D97-AF65-F5344CB8AC3E}">
        <p14:creationId xmlns:p14="http://schemas.microsoft.com/office/powerpoint/2010/main" val="3660158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Figure 13.8: Scatterplot of Scores for Prosocial Attitudes and Gratitude</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518716" y="1606202"/>
            <a:ext cx="4889200" cy="3249649"/>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54</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Null and Research Hypotheses Symbolically and Verbally</a:t>
            </a:r>
            <a:endParaRPr lang="en-US" dirty="0" smtClean="0"/>
          </a:p>
        </p:txBody>
      </p:sp>
      <p:sp>
        <p:nvSpPr>
          <p:cNvPr id="7" name="Content Placeholder 6"/>
          <p:cNvSpPr>
            <a:spLocks noGrp="1"/>
          </p:cNvSpPr>
          <p:nvPr>
            <p:ph idx="1"/>
          </p:nvPr>
        </p:nvSpPr>
        <p:spPr/>
        <p:txBody>
          <a:bodyPr/>
          <a:lstStyle/>
          <a:p>
            <a:r>
              <a:rPr lang="en-US" smtClean="0"/>
              <a:t>Given the results of your previous study, you are predicting a positive correlation between gratitude and prosocial attitudes, so you correctly choose to do a one-tailed significance test. </a:t>
            </a:r>
          </a:p>
          <a:p>
            <a:r>
              <a:rPr lang="en-US" smtClean="0"/>
              <a:t>The null and research hypotheses are presented in Table 13.6.</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55</a:t>
            </a:fld>
            <a:endParaRPr lang="en-US"/>
          </a:p>
        </p:txBody>
      </p:sp>
    </p:spTree>
    <p:extLst>
      <p:ext uri="{BB962C8B-B14F-4D97-AF65-F5344CB8AC3E}">
        <p14:creationId xmlns:p14="http://schemas.microsoft.com/office/powerpoint/2010/main" val="3660158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13.6: Symbolic and Verbal Representations of the One-Tailed Research and Null Hypotheses for a Pearson’s Correlation</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37328" y="2645928"/>
            <a:ext cx="7697945" cy="1575289"/>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56</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Step 3: Define the Critical Region</a:t>
            </a:r>
            <a:endParaRPr lang="en-US" dirty="0" smtClean="0"/>
          </a:p>
        </p:txBody>
      </p:sp>
      <p:sp>
        <p:nvSpPr>
          <p:cNvPr id="7" name="Content Placeholder 6"/>
          <p:cNvSpPr>
            <a:spLocks noGrp="1"/>
          </p:cNvSpPr>
          <p:nvPr>
            <p:ph idx="1"/>
          </p:nvPr>
        </p:nvSpPr>
        <p:spPr/>
        <p:txBody>
          <a:bodyPr>
            <a:normAutofit fontScale="92500" lnSpcReduction="10000"/>
          </a:bodyPr>
          <a:lstStyle/>
          <a:p>
            <a:r>
              <a:rPr lang="en-US" dirty="0" smtClean="0"/>
              <a:t>The degrees of freedom formula for correlations is </a:t>
            </a:r>
            <a:r>
              <a:rPr lang="en-US" i="1" dirty="0" err="1" smtClean="0"/>
              <a:t>df</a:t>
            </a:r>
            <a:r>
              <a:rPr lang="en-US" dirty="0" smtClean="0"/>
              <a:t> = </a:t>
            </a:r>
            <a:r>
              <a:rPr lang="en-US" i="1" dirty="0" smtClean="0"/>
              <a:t>N</a:t>
            </a:r>
            <a:r>
              <a:rPr lang="en-US" dirty="0" smtClean="0"/>
              <a:t> − 2, where </a:t>
            </a:r>
            <a:r>
              <a:rPr lang="en-US" i="1" dirty="0" smtClean="0"/>
              <a:t>N</a:t>
            </a:r>
            <a:r>
              <a:rPr lang="en-US" dirty="0" smtClean="0"/>
              <a:t> is the number of paired scores.</a:t>
            </a:r>
          </a:p>
          <a:p>
            <a:r>
              <a:rPr lang="pt-BR" i="1" dirty="0" smtClean="0"/>
              <a:t>df</a:t>
            </a:r>
            <a:r>
              <a:rPr lang="pt-BR" dirty="0" smtClean="0"/>
              <a:t> = </a:t>
            </a:r>
            <a:r>
              <a:rPr lang="pt-BR" i="1" dirty="0" smtClean="0"/>
              <a:t>N</a:t>
            </a:r>
            <a:r>
              <a:rPr lang="pt-BR" dirty="0" smtClean="0"/>
              <a:t> </a:t>
            </a:r>
            <a:r>
              <a:rPr lang="pt-BR" dirty="0" smtClean="0">
                <a:latin typeface="Times New Roman" panose="02020603050405020304" pitchFamily="18" charset="0"/>
                <a:cs typeface="Times New Roman" panose="02020603050405020304" pitchFamily="18" charset="0"/>
              </a:rPr>
              <a:t>−</a:t>
            </a:r>
            <a:r>
              <a:rPr lang="pt-BR" dirty="0" smtClean="0"/>
              <a:t> 2 = 10 </a:t>
            </a:r>
            <a:r>
              <a:rPr lang="pt-BR" dirty="0" smtClean="0">
                <a:latin typeface="Times New Roman" panose="02020603050405020304" pitchFamily="18" charset="0"/>
                <a:cs typeface="Times New Roman" panose="02020603050405020304" pitchFamily="18" charset="0"/>
              </a:rPr>
              <a:t>−</a:t>
            </a:r>
            <a:r>
              <a:rPr lang="pt-BR" dirty="0" smtClean="0"/>
              <a:t> 2 = 8</a:t>
            </a:r>
          </a:p>
          <a:p>
            <a:r>
              <a:rPr lang="pt-BR" dirty="0" smtClean="0"/>
              <a:t>Appendix E shows the one-tailed critical values for Pearson’s </a:t>
            </a:r>
            <a:r>
              <a:rPr lang="pt-BR" i="1" dirty="0" smtClean="0"/>
              <a:t>r</a:t>
            </a:r>
            <a:r>
              <a:rPr lang="pt-BR" dirty="0" smtClean="0"/>
              <a:t>.</a:t>
            </a:r>
          </a:p>
          <a:p>
            <a:r>
              <a:rPr lang="pt-BR" dirty="0" smtClean="0"/>
              <a:t>For </a:t>
            </a:r>
            <a:r>
              <a:rPr lang="pt-BR" i="1" dirty="0" smtClean="0"/>
              <a:t>df</a:t>
            </a:r>
            <a:r>
              <a:rPr lang="pt-BR" dirty="0" smtClean="0"/>
              <a:t> = 8, the critical </a:t>
            </a:r>
            <a:r>
              <a:rPr lang="pt-BR" i="1" dirty="0" smtClean="0"/>
              <a:t>r</a:t>
            </a:r>
            <a:r>
              <a:rPr lang="pt-BR" dirty="0" smtClean="0"/>
              <a:t> value = +.549</a:t>
            </a:r>
          </a:p>
          <a:p>
            <a:r>
              <a:rPr lang="en-US" dirty="0" smtClean="0"/>
              <a:t>If the obtained </a:t>
            </a:r>
            <a:r>
              <a:rPr lang="en-US" i="1" dirty="0" smtClean="0"/>
              <a:t>r</a:t>
            </a:r>
            <a:r>
              <a:rPr lang="en-US" dirty="0" smtClean="0"/>
              <a:t> value is larger than this value, the null hypothesis should be rejected.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(Pearson’s </a:t>
            </a:r>
            <a:r>
              <a:rPr lang="en-US" i="1" dirty="0" smtClean="0"/>
              <a:t>r</a:t>
            </a:r>
            <a:r>
              <a:rPr lang="en-US" dirty="0" smtClean="0"/>
              <a:t>)</a:t>
            </a:r>
          </a:p>
        </p:txBody>
      </p:sp>
      <p:sp>
        <p:nvSpPr>
          <p:cNvPr id="7" name="Content Placeholder 6"/>
          <p:cNvSpPr>
            <a:spLocks noGrp="1"/>
          </p:cNvSpPr>
          <p:nvPr>
            <p:ph idx="1"/>
          </p:nvPr>
        </p:nvSpPr>
        <p:spPr/>
        <p:txBody>
          <a:bodyPr/>
          <a:lstStyle/>
          <a:p>
            <a:r>
              <a:rPr lang="en-US" dirty="0" smtClean="0"/>
              <a:t>See Table 13.5 for initial computations.</a:t>
            </a:r>
          </a:p>
          <a:p>
            <a:r>
              <a:rPr lang="en-US" dirty="0" smtClean="0"/>
              <a:t>The obtained </a:t>
            </a:r>
            <a:r>
              <a:rPr lang="en-US" i="1" dirty="0" smtClean="0"/>
              <a:t>r</a:t>
            </a:r>
            <a:r>
              <a:rPr lang="en-US" dirty="0" smtClean="0"/>
              <a:t> value of .46 is Not greater than .549, which means gratitude and prosocial attitudes were not significantly positively correlated in your sample.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58</a:t>
            </a:fld>
            <a:endParaRPr lang="en-US"/>
          </a:p>
        </p:txBody>
      </p:sp>
      <p:pic>
        <p:nvPicPr>
          <p:cNvPr id="11266" name="Picture 2"/>
          <p:cNvPicPr>
            <a:picLocks noChangeAspect="1" noChangeArrowheads="1"/>
          </p:cNvPicPr>
          <p:nvPr/>
        </p:nvPicPr>
        <p:blipFill>
          <a:blip r:embed="rId3"/>
          <a:srcRect/>
          <a:stretch>
            <a:fillRect/>
          </a:stretch>
        </p:blipFill>
        <p:spPr bwMode="auto">
          <a:xfrm>
            <a:off x="2667000" y="4377043"/>
            <a:ext cx="4724400" cy="1795157"/>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5: Compute an Effect Size (</a:t>
            </a:r>
            <a:r>
              <a:rPr lang="en-US" i="1" dirty="0" smtClean="0"/>
              <a:t>r</a:t>
            </a:r>
            <a:r>
              <a:rPr lang="en-US" baseline="30000" dirty="0" smtClean="0"/>
              <a:t>2</a:t>
            </a:r>
            <a:r>
              <a:rPr lang="en-US" dirty="0" smtClean="0"/>
              <a:t>) and Describe It</a:t>
            </a:r>
          </a:p>
        </p:txBody>
      </p:sp>
      <p:sp>
        <p:nvSpPr>
          <p:cNvPr id="7" name="Content Placeholder 6"/>
          <p:cNvSpPr>
            <a:spLocks noGrp="1"/>
          </p:cNvSpPr>
          <p:nvPr>
            <p:ph idx="1"/>
          </p:nvPr>
        </p:nvSpPr>
        <p:spPr/>
        <p:txBody>
          <a:bodyPr>
            <a:normAutofit fontScale="92500"/>
          </a:bodyPr>
          <a:lstStyle/>
          <a:p>
            <a:r>
              <a:rPr lang="en-US" dirty="0" smtClean="0"/>
              <a:t>Coefficient of determination (</a:t>
            </a:r>
            <a:r>
              <a:rPr lang="en-US" i="1" dirty="0" smtClean="0"/>
              <a:t>r</a:t>
            </a:r>
            <a:r>
              <a:rPr lang="en-US" baseline="30000" dirty="0" smtClean="0"/>
              <a:t>2</a:t>
            </a:r>
            <a:r>
              <a:rPr lang="en-US" dirty="0" smtClean="0"/>
              <a:t>)</a:t>
            </a:r>
          </a:p>
          <a:p>
            <a:pPr lvl="1"/>
            <a:r>
              <a:rPr lang="en-US" i="1" dirty="0" smtClean="0"/>
              <a:t>r</a:t>
            </a:r>
            <a:r>
              <a:rPr lang="en-US" baseline="30000" dirty="0" smtClean="0"/>
              <a:t>2</a:t>
            </a:r>
            <a:r>
              <a:rPr lang="en-US" dirty="0" smtClean="0"/>
              <a:t> = (.46)2 = .21</a:t>
            </a:r>
          </a:p>
          <a:p>
            <a:r>
              <a:rPr lang="en-US" dirty="0" smtClean="0"/>
              <a:t>This indicates a medium to large, positive association between gratitude and prosocial attitudes. </a:t>
            </a:r>
          </a:p>
          <a:p>
            <a:r>
              <a:rPr lang="en-US" dirty="0" smtClean="0"/>
              <a:t>The medium to large effect size suggests that the two variables may be associated but the sample size was too small to detect the relationship between the variables.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59</a:t>
            </a:fld>
            <a:endParaRPr lang="en-US"/>
          </a:p>
        </p:txBody>
      </p:sp>
    </p:spTree>
    <p:extLst>
      <p:ext uri="{BB962C8B-B14F-4D97-AF65-F5344CB8AC3E}">
        <p14:creationId xmlns:p14="http://schemas.microsoft.com/office/powerpoint/2010/main" val="366015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When to Use Correlation and What They Can Tell You</a:t>
            </a:r>
            <a:endParaRPr lang="en-US" dirty="0" smtClean="0"/>
          </a:p>
        </p:txBody>
      </p:sp>
      <p:sp>
        <p:nvSpPr>
          <p:cNvPr id="7" name="Content Placeholder 6"/>
          <p:cNvSpPr>
            <a:spLocks noGrp="1"/>
          </p:cNvSpPr>
          <p:nvPr>
            <p:ph idx="1"/>
          </p:nvPr>
        </p:nvSpPr>
        <p:spPr/>
        <p:txBody>
          <a:bodyPr/>
          <a:lstStyle/>
          <a:p>
            <a:r>
              <a:rPr lang="en-US" dirty="0" smtClean="0"/>
              <a:t>A correlation coefficient is used to determine whether and how two variables might be related to each other.</a:t>
            </a:r>
          </a:p>
          <a:p>
            <a:pPr lvl="1"/>
            <a:r>
              <a:rPr lang="en-US" dirty="0" smtClean="0"/>
              <a:t>Direction: positive or negative</a:t>
            </a:r>
          </a:p>
          <a:p>
            <a:pPr lvl="1"/>
            <a:r>
              <a:rPr lang="en-US" dirty="0" smtClean="0"/>
              <a:t>Strength: close or far from 0</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Interpreting the Results of the Hypothesis Test</a:t>
            </a:r>
            <a:endParaRPr lang="en-US" dirty="0" smtClean="0"/>
          </a:p>
        </p:txBody>
      </p:sp>
      <p:sp>
        <p:nvSpPr>
          <p:cNvPr id="7" name="Content Placeholder 6"/>
          <p:cNvSpPr>
            <a:spLocks noGrp="1"/>
          </p:cNvSpPr>
          <p:nvPr>
            <p:ph idx="1"/>
          </p:nvPr>
        </p:nvSpPr>
        <p:spPr/>
        <p:txBody>
          <a:bodyPr>
            <a:normAutofit lnSpcReduction="10000"/>
          </a:bodyPr>
          <a:lstStyle/>
          <a:p>
            <a:r>
              <a:rPr lang="en-US" dirty="0" smtClean="0"/>
              <a:t>The students’ gratitude scores and prosocial attitudes were not significantly correlated, </a:t>
            </a:r>
            <a:r>
              <a:rPr lang="en-US" i="1" dirty="0" smtClean="0"/>
              <a:t>r</a:t>
            </a:r>
            <a:r>
              <a:rPr lang="en-US" dirty="0" smtClean="0"/>
              <a:t>(8) = .46, </a:t>
            </a:r>
            <a:r>
              <a:rPr lang="en-US" i="1" dirty="0" smtClean="0"/>
              <a:t>p</a:t>
            </a:r>
            <a:r>
              <a:rPr lang="en-US" dirty="0" smtClean="0"/>
              <a:t> &gt; .05. However, the medium to large association between the variables suggests that the null hypothesis may not have been rejected because the sample size (</a:t>
            </a:r>
            <a:r>
              <a:rPr lang="en-US" i="1" dirty="0" smtClean="0"/>
              <a:t>N</a:t>
            </a:r>
            <a:r>
              <a:rPr lang="en-US" dirty="0" smtClean="0"/>
              <a:t> = 10) was too small. A larger sample size is needed to study the relationship between these variables.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60</a:t>
            </a:fld>
            <a:endParaRPr lang="en-US"/>
          </a:p>
        </p:txBody>
      </p:sp>
    </p:spTree>
    <p:extLst>
      <p:ext uri="{BB962C8B-B14F-4D97-AF65-F5344CB8AC3E}">
        <p14:creationId xmlns:p14="http://schemas.microsoft.com/office/powerpoint/2010/main" val="3660158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What If You Need to Do a Spearman’s Correlation?</a:t>
            </a:r>
          </a:p>
        </p:txBody>
      </p:sp>
      <p:sp>
        <p:nvSpPr>
          <p:cNvPr id="7" name="Content Placeholder 6"/>
          <p:cNvSpPr>
            <a:spLocks noGrp="1"/>
          </p:cNvSpPr>
          <p:nvPr>
            <p:ph idx="1"/>
          </p:nvPr>
        </p:nvSpPr>
        <p:spPr/>
        <p:txBody>
          <a:bodyPr/>
          <a:lstStyle/>
          <a:p>
            <a:r>
              <a:rPr lang="en-US" dirty="0" smtClean="0"/>
              <a:t>Spearman’s correlation analyzes the ranks of the scores rather than the scores themselves.</a:t>
            </a:r>
          </a:p>
          <a:p>
            <a:r>
              <a:rPr lang="en-US" dirty="0" smtClean="0"/>
              <a:t>If a scatterplot is monotonic rather than linear, you must do a Spearman’s correlation rather than a Pearson’s correlation.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61</a:t>
            </a:fld>
            <a:endParaRPr lang="en-US"/>
          </a:p>
        </p:txBody>
      </p:sp>
    </p:spTree>
    <p:extLst>
      <p:ext uri="{BB962C8B-B14F-4D97-AF65-F5344CB8AC3E}">
        <p14:creationId xmlns:p14="http://schemas.microsoft.com/office/powerpoint/2010/main" val="36601588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What If You Need to Do a Spearman’s Correlation?</a:t>
            </a:r>
          </a:p>
        </p:txBody>
      </p:sp>
      <p:sp>
        <p:nvSpPr>
          <p:cNvPr id="7" name="Content Placeholder 6"/>
          <p:cNvSpPr>
            <a:spLocks noGrp="1"/>
          </p:cNvSpPr>
          <p:nvPr>
            <p:ph idx="1"/>
          </p:nvPr>
        </p:nvSpPr>
        <p:spPr/>
        <p:txBody>
          <a:bodyPr>
            <a:normAutofit fontScale="92500" lnSpcReduction="10000"/>
          </a:bodyPr>
          <a:lstStyle/>
          <a:p>
            <a:r>
              <a:rPr lang="en-US" dirty="0" smtClean="0"/>
              <a:t>If your variables are not already ranks, you must first convert all of the scores for Variable 1 into ranks and all of the scores for Variable 2 into ranks.</a:t>
            </a:r>
          </a:p>
          <a:p>
            <a:r>
              <a:rPr lang="en-US" dirty="0" smtClean="0"/>
              <a:t>Table 13.7 displays how the raw scores for each variable would be converted into ranks for a small data set of four scores for each variable. </a:t>
            </a:r>
          </a:p>
          <a:p>
            <a:r>
              <a:rPr lang="en-US" dirty="0" smtClean="0"/>
              <a:t>Higher scores represent better scores for both Variable 1 and Variable 2.</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62</a:t>
            </a:fld>
            <a:endParaRPr lang="en-US"/>
          </a:p>
        </p:txBody>
      </p:sp>
    </p:spTree>
    <p:extLst>
      <p:ext uri="{BB962C8B-B14F-4D97-AF65-F5344CB8AC3E}">
        <p14:creationId xmlns:p14="http://schemas.microsoft.com/office/powerpoint/2010/main" val="3660158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13.7: Converting Raw Scores Into Rank Scores for Spearman’s Correlation</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46526" y="2416530"/>
            <a:ext cx="8443196" cy="2125525"/>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63</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Confidence Intervals</a:t>
            </a:r>
            <a:endParaRPr lang="en-US" dirty="0" smtClean="0"/>
          </a:p>
        </p:txBody>
      </p:sp>
      <p:sp>
        <p:nvSpPr>
          <p:cNvPr id="7" name="Content Placeholder 6"/>
          <p:cNvSpPr>
            <a:spLocks noGrp="1"/>
          </p:cNvSpPr>
          <p:nvPr>
            <p:ph idx="1"/>
          </p:nvPr>
        </p:nvSpPr>
        <p:spPr/>
        <p:txBody>
          <a:bodyPr/>
          <a:lstStyle/>
          <a:p>
            <a:r>
              <a:rPr lang="en-US" dirty="0" smtClean="0"/>
              <a:t>You begin with a point estimate, which is the </a:t>
            </a:r>
            <a:r>
              <a:rPr lang="en-US" i="1" dirty="0" smtClean="0"/>
              <a:t>r</a:t>
            </a:r>
            <a:r>
              <a:rPr lang="en-US" dirty="0" smtClean="0"/>
              <a:t> you calculate, and then you subtract the margin of error to obtain the lower bound of the confidence interval and add the margin of error to obtain the upper bound.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64</a:t>
            </a:fld>
            <a:endParaRPr lang="en-US"/>
          </a:p>
        </p:txBody>
      </p:sp>
      <p:pic>
        <p:nvPicPr>
          <p:cNvPr id="12290" name="Picture 2"/>
          <p:cNvPicPr>
            <a:picLocks noChangeAspect="1" noChangeArrowheads="1"/>
          </p:cNvPicPr>
          <p:nvPr/>
        </p:nvPicPr>
        <p:blipFill>
          <a:blip r:embed="rId3"/>
          <a:srcRect/>
          <a:stretch>
            <a:fillRect/>
          </a:stretch>
        </p:blipFill>
        <p:spPr bwMode="auto">
          <a:xfrm>
            <a:off x="2057400" y="5029200"/>
            <a:ext cx="6165850" cy="8763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SPSS</a:t>
            </a:r>
            <a:endParaRPr lang="en-US" dirty="0" smtClean="0"/>
          </a:p>
        </p:txBody>
      </p:sp>
      <p:sp>
        <p:nvSpPr>
          <p:cNvPr id="3" name="Text Placeholder 2"/>
          <p:cNvSpPr>
            <a:spLocks noGrp="1"/>
          </p:cNvSpPr>
          <p:nvPr>
            <p:ph type="body" idx="1"/>
          </p:nvPr>
        </p:nvSpPr>
        <p:spPr/>
        <p:txBody>
          <a:bodyPr/>
          <a:lstStyle/>
          <a:p>
            <a:r>
              <a:rPr lang="en-US" smtClean="0"/>
              <a:t>Draw and interpret scatterplots by hand and using SPSSInterpret the SPSS correlation output</a:t>
            </a:r>
            <a:endParaRPr lang="en-US" dirty="0" smtClean="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65</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715000"/>
            <a:ext cx="7543800" cy="457200"/>
          </a:xfrm>
        </p:spPr>
        <p:txBody>
          <a:bodyPr/>
          <a:lstStyle/>
          <a:p>
            <a:r>
              <a:rPr lang="en-US" smtClean="0"/>
              <a:t>Figure 13.9: SPSS Screenshot of Data Entry Screen</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974210" y="1556530"/>
            <a:ext cx="5280924" cy="4098387"/>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66</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Creating a Scatterplot</a:t>
            </a:r>
            <a:endParaRPr lang="en-US" dirty="0" smtClean="0"/>
          </a:p>
        </p:txBody>
      </p:sp>
      <p:sp>
        <p:nvSpPr>
          <p:cNvPr id="7" name="Content Placeholder 6"/>
          <p:cNvSpPr>
            <a:spLocks noGrp="1"/>
          </p:cNvSpPr>
          <p:nvPr>
            <p:ph idx="1"/>
          </p:nvPr>
        </p:nvSpPr>
        <p:spPr/>
        <p:txBody>
          <a:bodyPr/>
          <a:lstStyle/>
          <a:p>
            <a:r>
              <a:rPr lang="en-US" dirty="0" smtClean="0"/>
              <a:t>Option 1 (Legacy Dialogs)</a:t>
            </a:r>
          </a:p>
          <a:p>
            <a:pPr lvl="1"/>
            <a:r>
              <a:rPr lang="en-US" dirty="0" smtClean="0"/>
              <a:t>Go to the Graphs menu. Choose Legacy Dialogs, and then select Scatter/Dot.</a:t>
            </a:r>
          </a:p>
          <a:p>
            <a:pPr lvl="1"/>
            <a:r>
              <a:rPr lang="en-US" dirty="0" smtClean="0"/>
              <a:t>Choose Simple Scatter and click Define.</a:t>
            </a:r>
          </a:p>
          <a:p>
            <a:pPr lvl="1"/>
            <a:r>
              <a:rPr lang="en-US" dirty="0" smtClean="0"/>
              <a:t>Put one variable on the </a:t>
            </a:r>
            <a:r>
              <a:rPr lang="en-US" i="1" dirty="0" smtClean="0"/>
              <a:t>x</a:t>
            </a:r>
            <a:r>
              <a:rPr lang="en-US" dirty="0" smtClean="0"/>
              <a:t>-axis and the other variable on the </a:t>
            </a:r>
            <a:r>
              <a:rPr lang="en-US" i="1" dirty="0" smtClean="0"/>
              <a:t>y</a:t>
            </a:r>
            <a:r>
              <a:rPr lang="en-US" dirty="0" smtClean="0"/>
              <a:t>-axis.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Creating a Scatterplot</a:t>
            </a:r>
            <a:endParaRPr lang="en-US" dirty="0" smtClean="0"/>
          </a:p>
        </p:txBody>
      </p:sp>
      <p:sp>
        <p:nvSpPr>
          <p:cNvPr id="7" name="Content Placeholder 6"/>
          <p:cNvSpPr>
            <a:spLocks noGrp="1"/>
          </p:cNvSpPr>
          <p:nvPr>
            <p:ph idx="1"/>
          </p:nvPr>
        </p:nvSpPr>
        <p:spPr/>
        <p:txBody>
          <a:bodyPr/>
          <a:lstStyle/>
          <a:p>
            <a:r>
              <a:rPr lang="en-US" dirty="0" smtClean="0"/>
              <a:t>Option 2 (Chart Builder)</a:t>
            </a:r>
          </a:p>
          <a:p>
            <a:pPr lvl="1"/>
            <a:r>
              <a:rPr lang="en-US" dirty="0" smtClean="0"/>
              <a:t>Go to the Graphs menu and select Chart Builder.</a:t>
            </a:r>
          </a:p>
          <a:p>
            <a:pPr lvl="1"/>
            <a:r>
              <a:rPr lang="en-US" dirty="0" smtClean="0"/>
              <a:t>A box may pop up that warns you to make sure that the appropriate level of measurement is specified in the data file. Close this box by clicking on OK.</a:t>
            </a:r>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Creating a Scatterplot</a:t>
            </a:r>
            <a:endParaRPr lang="en-US" dirty="0" smtClean="0"/>
          </a:p>
        </p:txBody>
      </p:sp>
      <p:sp>
        <p:nvSpPr>
          <p:cNvPr id="7" name="Content Placeholder 6"/>
          <p:cNvSpPr>
            <a:spLocks noGrp="1"/>
          </p:cNvSpPr>
          <p:nvPr>
            <p:ph idx="1"/>
          </p:nvPr>
        </p:nvSpPr>
        <p:spPr/>
        <p:txBody>
          <a:bodyPr/>
          <a:lstStyle/>
          <a:p>
            <a:r>
              <a:rPr lang="en-US" smtClean="0"/>
              <a:t>Option 2 (Chart Builder)</a:t>
            </a:r>
          </a:p>
          <a:p>
            <a:pPr lvl="1"/>
            <a:r>
              <a:rPr lang="en-US" smtClean="0"/>
              <a:t>You will see two windows. One is labeled “Element Properties,” and the other is labeled “Chart Builder.” Close the Element Properties window.</a:t>
            </a:r>
          </a:p>
          <a:p>
            <a:pPr lvl="1"/>
            <a:r>
              <a:rPr lang="en-US" smtClean="0"/>
              <a:t>To create the scatterplot, click on the Gallery tab on the lower half of the screen, and then click on “Scatter/Dot.”</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Review of </a:t>
            </a:r>
            <a:r>
              <a:rPr lang="en-US" i="1" dirty="0" smtClean="0"/>
              <a:t>z</a:t>
            </a:r>
            <a:r>
              <a:rPr lang="en-US" dirty="0" smtClean="0"/>
              <a:t> Scores</a:t>
            </a:r>
          </a:p>
        </p:txBody>
      </p:sp>
      <p:sp>
        <p:nvSpPr>
          <p:cNvPr id="7" name="Content Placeholder 6"/>
          <p:cNvSpPr>
            <a:spLocks noGrp="1"/>
          </p:cNvSpPr>
          <p:nvPr>
            <p:ph idx="1"/>
          </p:nvPr>
        </p:nvSpPr>
        <p:spPr/>
        <p:txBody>
          <a:bodyPr/>
          <a:lstStyle/>
          <a:p>
            <a:r>
              <a:rPr lang="en-US" dirty="0" smtClean="0"/>
              <a:t>A </a:t>
            </a:r>
            <a:r>
              <a:rPr lang="en-US" i="1" dirty="0" smtClean="0"/>
              <a:t>z</a:t>
            </a:r>
            <a:r>
              <a:rPr lang="en-US" dirty="0" smtClean="0"/>
              <a:t> score enables you to locate individual scores relative to other scores in the same or different distributions.</a:t>
            </a:r>
          </a:p>
          <a:p>
            <a:pPr lvl="1"/>
            <a:r>
              <a:rPr lang="en-US" dirty="0" smtClean="0"/>
              <a:t>Positive </a:t>
            </a:r>
            <a:r>
              <a:rPr lang="en-US" i="1" dirty="0" smtClean="0"/>
              <a:t>z</a:t>
            </a:r>
            <a:r>
              <a:rPr lang="en-US" dirty="0" smtClean="0"/>
              <a:t> scores represent values that are above average.</a:t>
            </a:r>
          </a:p>
          <a:p>
            <a:pPr lvl="1"/>
            <a:r>
              <a:rPr lang="en-US" dirty="0" smtClean="0"/>
              <a:t>The absolute value of a </a:t>
            </a:r>
            <a:r>
              <a:rPr lang="en-US" i="1" dirty="0" smtClean="0"/>
              <a:t>z</a:t>
            </a:r>
            <a:r>
              <a:rPr lang="en-US" dirty="0" smtClean="0"/>
              <a:t> score indicates how much better or worse a given score is than the mean score.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Creating a Scatterplot</a:t>
            </a:r>
            <a:endParaRPr lang="en-US" dirty="0" smtClean="0"/>
          </a:p>
        </p:txBody>
      </p:sp>
      <p:sp>
        <p:nvSpPr>
          <p:cNvPr id="7" name="Content Placeholder 6"/>
          <p:cNvSpPr>
            <a:spLocks noGrp="1"/>
          </p:cNvSpPr>
          <p:nvPr>
            <p:ph idx="1"/>
          </p:nvPr>
        </p:nvSpPr>
        <p:spPr/>
        <p:txBody>
          <a:bodyPr/>
          <a:lstStyle/>
          <a:p>
            <a:r>
              <a:rPr lang="en-US" dirty="0" smtClean="0"/>
              <a:t>Option 2 (Chart Builder)</a:t>
            </a:r>
          </a:p>
          <a:p>
            <a:pPr lvl="1"/>
            <a:r>
              <a:rPr lang="en-US" dirty="0" smtClean="0"/>
              <a:t>Once you have done that, there will be several pictures of different types of scatterplots.</a:t>
            </a:r>
          </a:p>
          <a:p>
            <a:pPr lvl="1"/>
            <a:r>
              <a:rPr lang="en-US" dirty="0" smtClean="0"/>
              <a:t>Double click on the first one. If you hold your cursor over it, it will say “Simple Scatter.”</a:t>
            </a:r>
          </a:p>
          <a:p>
            <a:endParaRPr lang="en-US" dirty="0" smtClean="0"/>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70</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Creating a Scatterplot</a:t>
            </a:r>
            <a:endParaRPr lang="en-US" dirty="0" smtClean="0"/>
          </a:p>
        </p:txBody>
      </p:sp>
      <p:sp>
        <p:nvSpPr>
          <p:cNvPr id="7" name="Content Placeholder 6"/>
          <p:cNvSpPr>
            <a:spLocks noGrp="1"/>
          </p:cNvSpPr>
          <p:nvPr>
            <p:ph idx="1"/>
          </p:nvPr>
        </p:nvSpPr>
        <p:spPr/>
        <p:txBody>
          <a:bodyPr/>
          <a:lstStyle/>
          <a:p>
            <a:r>
              <a:rPr lang="en-US" dirty="0" smtClean="0"/>
              <a:t>Option 2 (Chart Builder)</a:t>
            </a:r>
          </a:p>
          <a:p>
            <a:pPr lvl="1"/>
            <a:r>
              <a:rPr lang="en-US" dirty="0" smtClean="0"/>
              <a:t>Next, you need to indicate which variable you want on the </a:t>
            </a:r>
            <a:r>
              <a:rPr lang="en-US" i="1" dirty="0" smtClean="0"/>
              <a:t>x</a:t>
            </a:r>
            <a:r>
              <a:rPr lang="en-US" dirty="0" smtClean="0"/>
              <a:t>-axis and which you want on the </a:t>
            </a:r>
            <a:r>
              <a:rPr lang="en-US" i="1" dirty="0" smtClean="0"/>
              <a:t>y</a:t>
            </a:r>
            <a:r>
              <a:rPr lang="en-US" dirty="0" smtClean="0"/>
              <a:t>-axis. Just choose one variable from the Variable box and drag it onto the </a:t>
            </a:r>
            <a:r>
              <a:rPr lang="en-US" i="1" dirty="0" smtClean="0"/>
              <a:t>x</a:t>
            </a:r>
            <a:r>
              <a:rPr lang="en-US" dirty="0" smtClean="0"/>
              <a:t>-axis, and then drag the other variable onto the </a:t>
            </a:r>
            <a:r>
              <a:rPr lang="en-US" i="1" dirty="0" smtClean="0"/>
              <a:t>y</a:t>
            </a:r>
            <a:r>
              <a:rPr lang="en-US" dirty="0" smtClean="0"/>
              <a:t>-axis. Click OK to create the scatterplot.</a:t>
            </a:r>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638800"/>
            <a:ext cx="7543800" cy="457200"/>
          </a:xfrm>
        </p:spPr>
        <p:txBody>
          <a:bodyPr/>
          <a:lstStyle/>
          <a:p>
            <a:r>
              <a:rPr lang="en-US" smtClean="0"/>
              <a:t>Figure 13.10: SPSS Screenshot of Scatterplot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200690" y="1557771"/>
            <a:ext cx="4940741" cy="3903995"/>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72</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Correlation</a:t>
            </a:r>
            <a:endParaRPr lang="en-US" dirty="0" smtClean="0"/>
          </a:p>
        </p:txBody>
      </p:sp>
      <p:sp>
        <p:nvSpPr>
          <p:cNvPr id="7" name="Content Placeholder 6"/>
          <p:cNvSpPr>
            <a:spLocks noGrp="1"/>
          </p:cNvSpPr>
          <p:nvPr>
            <p:ph idx="1"/>
          </p:nvPr>
        </p:nvSpPr>
        <p:spPr/>
        <p:txBody>
          <a:bodyPr/>
          <a:lstStyle/>
          <a:p>
            <a:r>
              <a:rPr lang="en-US" dirty="0" smtClean="0"/>
              <a:t>Go to the Analyze menu. Choose Correlate and then select Bivariate.</a:t>
            </a:r>
          </a:p>
          <a:p>
            <a:r>
              <a:rPr lang="en-US" dirty="0" smtClean="0"/>
              <a:t>Move the variables you want a correlation for into the Variables box.</a:t>
            </a:r>
          </a:p>
          <a:p>
            <a:r>
              <a:rPr lang="en-US" dirty="0" smtClean="0"/>
              <a:t>Check Pearson’s or Spearman’s correlation.</a:t>
            </a:r>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Figure 13.11: SPSS Screenshot of Correlation Output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80373" y="2016399"/>
            <a:ext cx="8042340" cy="2655041"/>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74</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Correlation</a:t>
            </a:r>
            <a:endParaRPr lang="en-US" dirty="0" smtClean="0"/>
          </a:p>
        </p:txBody>
      </p:sp>
      <p:sp>
        <p:nvSpPr>
          <p:cNvPr id="7" name="Content Placeholder 6"/>
          <p:cNvSpPr>
            <a:spLocks noGrp="1"/>
          </p:cNvSpPr>
          <p:nvPr>
            <p:ph idx="1"/>
          </p:nvPr>
        </p:nvSpPr>
        <p:spPr/>
        <p:txBody>
          <a:bodyPr>
            <a:normAutofit fontScale="92500" lnSpcReduction="10000"/>
          </a:bodyPr>
          <a:lstStyle/>
          <a:p>
            <a:r>
              <a:rPr lang="en-US" dirty="0" smtClean="0"/>
              <a:t>Figure 13.11 shows a correlation matrix for a Pearson’s correlation.</a:t>
            </a:r>
          </a:p>
          <a:p>
            <a:r>
              <a:rPr lang="en-US" dirty="0" smtClean="0"/>
              <a:t>The correlation, </a:t>
            </a:r>
            <a:r>
              <a:rPr lang="en-US" i="1" dirty="0" smtClean="0"/>
              <a:t>r</a:t>
            </a:r>
            <a:r>
              <a:rPr lang="en-US" dirty="0" smtClean="0"/>
              <a:t>, is .648 with a </a:t>
            </a:r>
            <a:r>
              <a:rPr lang="en-US" i="1" dirty="0" smtClean="0"/>
              <a:t>p</a:t>
            </a:r>
            <a:r>
              <a:rPr lang="en-US" dirty="0" smtClean="0"/>
              <a:t>-value of .043 (shown in the Sig. two-tailed row).</a:t>
            </a:r>
          </a:p>
          <a:p>
            <a:r>
              <a:rPr lang="en-US" dirty="0" smtClean="0"/>
              <a:t>When the sample size is </a:t>
            </a:r>
            <a:r>
              <a:rPr lang="en-US" i="1" dirty="0" smtClean="0"/>
              <a:t>N</a:t>
            </a:r>
            <a:r>
              <a:rPr lang="en-US" dirty="0" smtClean="0"/>
              <a:t> = 10, an </a:t>
            </a:r>
            <a:r>
              <a:rPr lang="en-US" i="1" dirty="0" smtClean="0"/>
              <a:t>r</a:t>
            </a:r>
            <a:r>
              <a:rPr lang="en-US" dirty="0" smtClean="0"/>
              <a:t> value of .648 would be expected to occur about four times out of 100 due to sampling </a:t>
            </a:r>
            <a:r>
              <a:rPr lang="en-US" dirty="0" smtClean="0"/>
              <a:t>error.</a:t>
            </a:r>
            <a:endParaRPr lang="en-US" dirty="0" smtClean="0"/>
          </a:p>
          <a:p>
            <a:r>
              <a:rPr lang="en-US" dirty="0" smtClean="0"/>
              <a:t>Because the </a:t>
            </a:r>
            <a:r>
              <a:rPr lang="en-US" i="1" dirty="0" smtClean="0"/>
              <a:t>p</a:t>
            </a:r>
            <a:r>
              <a:rPr lang="en-US" dirty="0" smtClean="0"/>
              <a:t>-value of .043 is less than equal to an </a:t>
            </a:r>
            <a:r>
              <a:rPr lang="el-GR" dirty="0" smtClean="0">
                <a:latin typeface="Times New Roman" panose="02020603050405020304" pitchFamily="18" charset="0"/>
                <a:cs typeface="Times New Roman" panose="02020603050405020304" pitchFamily="18" charset="0"/>
              </a:rPr>
              <a:t>α</a:t>
            </a:r>
            <a:r>
              <a:rPr lang="en-US" dirty="0" smtClean="0"/>
              <a:t> of .05, you reject the null hypothesis.</a:t>
            </a:r>
          </a:p>
          <a:p>
            <a:endParaRPr lang="en-US" dirty="0" smtClean="0"/>
          </a:p>
          <a:p>
            <a:endParaRPr lang="en-US" dirty="0" smtClean="0"/>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The Logic of Correlation</a:t>
            </a:r>
            <a:endParaRPr lang="en-US" dirty="0" smtClean="0"/>
          </a:p>
        </p:txBody>
      </p:sp>
      <p:sp>
        <p:nvSpPr>
          <p:cNvPr id="7" name="Content Placeholder 6"/>
          <p:cNvSpPr>
            <a:spLocks noGrp="1"/>
          </p:cNvSpPr>
          <p:nvPr>
            <p:ph idx="1"/>
          </p:nvPr>
        </p:nvSpPr>
        <p:spPr/>
        <p:txBody>
          <a:bodyPr/>
          <a:lstStyle/>
          <a:p>
            <a:r>
              <a:rPr lang="en-US" dirty="0" smtClean="0"/>
              <a:t>The correlation is the average product of each person’s pair of </a:t>
            </a:r>
            <a:r>
              <a:rPr lang="en-US" i="1" dirty="0" smtClean="0"/>
              <a:t>z</a:t>
            </a:r>
            <a:r>
              <a:rPr lang="en-US" dirty="0" smtClean="0"/>
              <a:t> scores.</a:t>
            </a:r>
          </a:p>
          <a:p>
            <a:pPr lvl="1"/>
            <a:r>
              <a:rPr lang="en-US" dirty="0" smtClean="0"/>
              <a:t>Pearson’s </a:t>
            </a:r>
            <a:r>
              <a:rPr lang="en-US" i="1" dirty="0" smtClean="0"/>
              <a:t>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8</a:t>
            </a:fld>
            <a:endParaRPr lang="en-US"/>
          </a:p>
        </p:txBody>
      </p:sp>
      <p:pic>
        <p:nvPicPr>
          <p:cNvPr id="1027" name="Picture 3"/>
          <p:cNvPicPr>
            <a:picLocks noChangeAspect="1" noChangeArrowheads="1"/>
          </p:cNvPicPr>
          <p:nvPr/>
        </p:nvPicPr>
        <p:blipFill>
          <a:blip r:embed="rId3"/>
          <a:srcRect/>
          <a:stretch>
            <a:fillRect/>
          </a:stretch>
        </p:blipFill>
        <p:spPr bwMode="auto">
          <a:xfrm>
            <a:off x="3810000" y="4648200"/>
            <a:ext cx="2286000" cy="1376326"/>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13.1: Depression and Anxiety </a:t>
            </a:r>
            <a:r>
              <a:rPr lang="en-US" i="1" dirty="0" smtClean="0"/>
              <a:t>z</a:t>
            </a:r>
            <a:r>
              <a:rPr lang="en-US" dirty="0" smtClean="0"/>
              <a:t> Scores for Six People</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44861" y="1948675"/>
            <a:ext cx="7800583" cy="322198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9</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AE4E978CEFA94B8DA9D30DFCF1B51B" ma:contentTypeVersion="0" ma:contentTypeDescription="Create a new document." ma:contentTypeScope="" ma:versionID="9718d60a61096b6abcfb64ec4f182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791F70-A4E6-4713-BB9C-D7F0E1FA2A53}">
  <ds:schemaRefs>
    <ds:schemaRef ds:uri="http://schemas.microsoft.com/sharepoint/v3/contenttype/forms"/>
  </ds:schemaRefs>
</ds:datastoreItem>
</file>

<file path=customXml/itemProps2.xml><?xml version="1.0" encoding="utf-8"?>
<ds:datastoreItem xmlns:ds="http://schemas.openxmlformats.org/officeDocument/2006/customXml" ds:itemID="{F256CBF6-5C47-44CD-B9A5-0B6F605893D6}">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1F75BBF0-9C10-45CF-9C59-66B254DA9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2296</TotalTime>
  <Words>5650</Words>
  <Application>Microsoft Office PowerPoint</Application>
  <PresentationFormat>On-screen Show (4:3)</PresentationFormat>
  <Paragraphs>541</Paragraphs>
  <Slides>75</Slides>
  <Notes>74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Times New Roman</vt:lpstr>
      <vt:lpstr>1_Office Theme</vt:lpstr>
      <vt:lpstr>PowerPoint Presentation</vt:lpstr>
      <vt:lpstr>An Introduction to Statistics An Active Learning Approach</vt:lpstr>
      <vt:lpstr>Topics to Cover</vt:lpstr>
      <vt:lpstr>Topics to Cover</vt:lpstr>
      <vt:lpstr>Topics to Cover</vt:lpstr>
      <vt:lpstr>When to Use Correlation and What They Can Tell You</vt:lpstr>
      <vt:lpstr>Review of z Scores</vt:lpstr>
      <vt:lpstr>The Logic of Correlation</vt:lpstr>
      <vt:lpstr>Table 13.1: Depression and Anxiety z Scores for Six People</vt:lpstr>
      <vt:lpstr>The Logic of Correlation</vt:lpstr>
      <vt:lpstr>Direction and Strength of Correlation Coefficients</vt:lpstr>
      <vt:lpstr>Direction and Strength of Correlation Coefficients</vt:lpstr>
      <vt:lpstr>Figure 13.1: Scatterplot of Depression and Anxiety Scores</vt:lpstr>
      <vt:lpstr>Figure 13.2: Perfect Positive and Negative Correlation Scatterplots</vt:lpstr>
      <vt:lpstr>Figure 13.3: Scatterplots for Different Correlation Coefficients</vt:lpstr>
      <vt:lpstr>Computational Formulas</vt:lpstr>
      <vt:lpstr>Computational Formulas</vt:lpstr>
      <vt:lpstr>Computational Formulas</vt:lpstr>
      <vt:lpstr>Computational Formulas</vt:lpstr>
      <vt:lpstr>Computational Formulas</vt:lpstr>
      <vt:lpstr>Computational Formulas</vt:lpstr>
      <vt:lpstr>Spearman’s (rs) Correlations</vt:lpstr>
      <vt:lpstr>Using Scatterplots Prior to Correlation Coefficients</vt:lpstr>
      <vt:lpstr>Figure 13.5: Graphs Representing Heteroscedasticity and Homoscedasticity</vt:lpstr>
      <vt:lpstr>Alternative Use for Correlation</vt:lpstr>
      <vt:lpstr>Correlation and Cauasation</vt:lpstr>
      <vt:lpstr>Hypothesis Testing With Correlation</vt:lpstr>
      <vt:lpstr>Hypothesis Testing With Correlation</vt:lpstr>
      <vt:lpstr>Hypothesis Testing With Correlation</vt:lpstr>
      <vt:lpstr>Two-Tailed Pearson’s Correlation Example</vt:lpstr>
      <vt:lpstr>Example</vt:lpstr>
      <vt:lpstr>Example</vt:lpstr>
      <vt:lpstr>Example</vt:lpstr>
      <vt:lpstr>Table 13.2: Computation of a Correlation Coefficient Using the Definitional z Score Formulas</vt:lpstr>
      <vt:lpstr>Step 1: Assess Statistical Assumptions</vt:lpstr>
      <vt:lpstr>Step 1: Examine the Statistical Assumptions</vt:lpstr>
      <vt:lpstr>Step 1: Examine the Statistical Assumptions</vt:lpstr>
      <vt:lpstr>Step 1: Examine the Statistical Assumptions</vt:lpstr>
      <vt:lpstr>Figure 13.7: Scatterplot of Gratitude and Prosocial Attitudes</vt:lpstr>
      <vt:lpstr>Step 2: State Null and Research Hypotheses Symbolically and Verbally</vt:lpstr>
      <vt:lpstr>Table 13.3: Symbolic and Verbal Representations of Two-Tailed Research and Null Hypotheses for a Pearson’s Correlation</vt:lpstr>
      <vt:lpstr>Step 3: Define the Critical Region</vt:lpstr>
      <vt:lpstr>Step 4: Compute the Test Statistic (Pearson’s r)</vt:lpstr>
      <vt:lpstr>Step 4: Compute the Test Statistic (Pearson’s r)</vt:lpstr>
      <vt:lpstr>Step 4: Compute the Test Statistic (Pearson’s r)</vt:lpstr>
      <vt:lpstr>Step 5: Compute an Effect Size (r2) and Describe It</vt:lpstr>
      <vt:lpstr>Table 13.4: General Guidelines for Interpreting r2</vt:lpstr>
      <vt:lpstr>Step 6: Interpreting the Results of the Hypothesis Test</vt:lpstr>
      <vt:lpstr>One-Tailed Pearson’s Correlation Example</vt:lpstr>
      <vt:lpstr>Example</vt:lpstr>
      <vt:lpstr>Example</vt:lpstr>
      <vt:lpstr>Table 13.5: Computation of a Correlation Coefficient Using the Computational Formulas</vt:lpstr>
      <vt:lpstr>Step 1: Assess Statistical Assumptions</vt:lpstr>
      <vt:lpstr>Figure 13.8: Scatterplot of Scores for Prosocial Attitudes and Gratitude</vt:lpstr>
      <vt:lpstr>Step 2: State Null and Research Hypotheses Symbolically and Verbally</vt:lpstr>
      <vt:lpstr>Table 13.6: Symbolic and Verbal Representations of the One-Tailed Research and Null Hypotheses for a Pearson’s Correlation</vt:lpstr>
      <vt:lpstr>Step 3: Define the Critical Region</vt:lpstr>
      <vt:lpstr>Step 4: Compute the Test Statistic (Pearson’s r)</vt:lpstr>
      <vt:lpstr>Step 5: Compute an Effect Size (r2) and Describe It</vt:lpstr>
      <vt:lpstr>Step 6: Interpreting the Results of the Hypothesis Test</vt:lpstr>
      <vt:lpstr>What If You Need to Do a Spearman’s Correlation?</vt:lpstr>
      <vt:lpstr>What If You Need to Do a Spearman’s Correlation?</vt:lpstr>
      <vt:lpstr>Table 13.7: Converting Raw Scores Into Rank Scores for Spearman’s Correlation</vt:lpstr>
      <vt:lpstr>Confidence Intervals</vt:lpstr>
      <vt:lpstr>SPSS</vt:lpstr>
      <vt:lpstr>Figure 13.9: SPSS Screenshot of Data Entry Screen</vt:lpstr>
      <vt:lpstr>Creating a Scatterplot</vt:lpstr>
      <vt:lpstr>Creating a Scatterplot</vt:lpstr>
      <vt:lpstr>Creating a Scatterplot</vt:lpstr>
      <vt:lpstr>Creating a Scatterplot</vt:lpstr>
      <vt:lpstr>Creating a Scatterplot</vt:lpstr>
      <vt:lpstr>Figure 13.10: SPSS Screenshot of Scatterplot</vt:lpstr>
      <vt:lpstr>Computing a Correlation</vt:lpstr>
      <vt:lpstr>Figure 13.11: SPSS Screenshot of Correlation Output</vt:lpstr>
      <vt:lpstr>Computing a Correlation</vt:lpstr>
    </vt:vector>
  </TitlesOfParts>
  <Company>Sage Publications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Bierach, Katie</dc:creator>
  <cp:lastModifiedBy>Olson, Andrew</cp:lastModifiedBy>
  <cp:revision>682</cp:revision>
  <dcterms:created xsi:type="dcterms:W3CDTF">2015-04-30T00:02:08Z</dcterms:created>
  <dcterms:modified xsi:type="dcterms:W3CDTF">2017-04-21T18:14:37Z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0x010100A9AE4E978CEFA94B8DA9D30DFCF1B51B</vt:lpwstr>
  </property>
</Properties>
</file>