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8"/>
  </p:notesMasterIdLst>
  <p:handoutMasterIdLst>
    <p:handoutMasterId r:id="rId69"/>
  </p:handoutMasterIdLst>
  <p:sldIdLst>
    <p:sldId id="453" r:id="rId5"/>
    <p:sldId id="256" r:id="rId6"/>
    <p:sldId id="369" r:id="rId7"/>
    <p:sldId id="288" r:id="rId8"/>
    <p:sldId id="397" r:id="rId9"/>
    <p:sldId id="402" r:id="rId10"/>
    <p:sldId id="398" r:id="rId11"/>
    <p:sldId id="399" r:id="rId12"/>
    <p:sldId id="400" r:id="rId13"/>
    <p:sldId id="401" r:id="rId14"/>
    <p:sldId id="403" r:id="rId15"/>
    <p:sldId id="404" r:id="rId16"/>
    <p:sldId id="405" r:id="rId17"/>
    <p:sldId id="406" r:id="rId18"/>
    <p:sldId id="428" r:id="rId19"/>
    <p:sldId id="409" r:id="rId20"/>
    <p:sldId id="410" r:id="rId21"/>
    <p:sldId id="411" r:id="rId22"/>
    <p:sldId id="413" r:id="rId23"/>
    <p:sldId id="416" r:id="rId24"/>
    <p:sldId id="417" r:id="rId25"/>
    <p:sldId id="418" r:id="rId26"/>
    <p:sldId id="429" r:id="rId27"/>
    <p:sldId id="419" r:id="rId28"/>
    <p:sldId id="430" r:id="rId29"/>
    <p:sldId id="427" r:id="rId30"/>
    <p:sldId id="431" r:id="rId31"/>
    <p:sldId id="432" r:id="rId32"/>
    <p:sldId id="433" r:id="rId33"/>
    <p:sldId id="434" r:id="rId34"/>
    <p:sldId id="437" r:id="rId35"/>
    <p:sldId id="438" r:id="rId36"/>
    <p:sldId id="445" r:id="rId37"/>
    <p:sldId id="439" r:id="rId38"/>
    <p:sldId id="440" r:id="rId39"/>
    <p:sldId id="448" r:id="rId40"/>
    <p:sldId id="446" r:id="rId41"/>
    <p:sldId id="447" r:id="rId42"/>
    <p:sldId id="442" r:id="rId43"/>
    <p:sldId id="443" r:id="rId44"/>
    <p:sldId id="449" r:id="rId45"/>
    <p:sldId id="444" r:id="rId46"/>
    <p:sldId id="451" r:id="rId47"/>
    <p:sldId id="452" r:id="rId48"/>
    <p:sldId id="450" r:id="rId49"/>
    <p:sldId id="370" r:id="rId50"/>
    <p:sldId id="378" r:id="rId51"/>
    <p:sldId id="372" r:id="rId52"/>
    <p:sldId id="373" r:id="rId53"/>
    <p:sldId id="374" r:id="rId54"/>
    <p:sldId id="381" r:id="rId55"/>
    <p:sldId id="382" r:id="rId56"/>
    <p:sldId id="383" r:id="rId57"/>
    <p:sldId id="384" r:id="rId58"/>
    <p:sldId id="375" r:id="rId59"/>
    <p:sldId id="386" r:id="rId60"/>
    <p:sldId id="387" r:id="rId61"/>
    <p:sldId id="388" r:id="rId62"/>
    <p:sldId id="395" r:id="rId63"/>
    <p:sldId id="389" r:id="rId64"/>
    <p:sldId id="390" r:id="rId65"/>
    <p:sldId id="396" r:id="rId66"/>
    <p:sldId id="39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71393" autoAdjust="0"/>
  </p:normalViewPr>
  <p:slideViewPr>
    <p:cSldViewPr>
      <p:cViewPr varScale="1">
        <p:scale>
          <a:sx n="86" d="100"/>
          <a:sy n="86" d="100"/>
        </p:scale>
        <p:origin x="2250"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1858"/>
    </p:cViewPr>
  </p:sorterViewPr>
  <p:notesViewPr>
    <p:cSldViewPr>
      <p:cViewPr varScale="1">
        <p:scale>
          <a:sx n="55" d="100"/>
          <a:sy n="55" d="100"/>
        </p:scale>
        <p:origin x="-18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6A929F-1AAA-47B7-A269-906688CFF97B}"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AECDE7-37C0-48C3-863A-905835A2AD60}" type="slidenum">
              <a:rPr lang="en-US" smtClean="0"/>
              <a:pPr/>
              <a:t>‹#›</a:t>
            </a:fld>
            <a:endParaRPr lang="en-US"/>
          </a:p>
        </p:txBody>
      </p:sp>
    </p:spTree>
    <p:extLst>
      <p:ext uri="{BB962C8B-B14F-4D97-AF65-F5344CB8AC3E}">
        <p14:creationId xmlns:p14="http://schemas.microsoft.com/office/powerpoint/2010/main" val="11482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8BA7-C0FF-46D8-91FF-02C5475D13CB}"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9FBB7-4B6C-4B5C-AB82-AA7608E49EDC}" type="slidenum">
              <a:rPr lang="en-US" smtClean="0"/>
              <a:pPr/>
              <a:t>‹#›</a:t>
            </a:fld>
            <a:endParaRPr lang="en-US"/>
          </a:p>
        </p:txBody>
      </p:sp>
    </p:spTree>
    <p:extLst>
      <p:ext uri="{BB962C8B-B14F-4D97-AF65-F5344CB8AC3E}">
        <p14:creationId xmlns:p14="http://schemas.microsoft.com/office/powerpoint/2010/main" val="110427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567</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a:t>
            </a:fld>
            <a:endParaRPr lang="en-US"/>
          </a:p>
        </p:txBody>
      </p:sp>
    </p:spTree>
    <p:extLst>
      <p:ext uri="{BB962C8B-B14F-4D97-AF65-F5344CB8AC3E}">
        <p14:creationId xmlns:p14="http://schemas.microsoft.com/office/powerpoint/2010/main" val="358905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Describe the logic of the chi-square statistic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569</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continue by saying “until after the sample size is increased.”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11</a:t>
            </a:fld>
            <a:endParaRPr lang="en-US"/>
          </a:p>
        </p:txBody>
      </p:sp>
    </p:spTree>
    <p:extLst>
      <p:ext uri="{BB962C8B-B14F-4D97-AF65-F5344CB8AC3E}">
        <p14:creationId xmlns:p14="http://schemas.microsoft.com/office/powerpoint/2010/main" val="4114819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Describe the difference between a goodness-of-fit chi-square and a chi-square test of independence, and identify when to use each</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12</a:t>
            </a:fld>
            <a:endParaRPr lang="en-US"/>
          </a:p>
        </p:txBody>
      </p:sp>
    </p:spTree>
    <p:extLst>
      <p:ext uri="{BB962C8B-B14F-4D97-AF65-F5344CB8AC3E}">
        <p14:creationId xmlns:p14="http://schemas.microsoft.com/office/powerpoint/2010/main" val="519663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13</a:t>
            </a:fld>
            <a:endParaRPr lang="en-US"/>
          </a:p>
        </p:txBody>
      </p:sp>
    </p:spTree>
    <p:extLst>
      <p:ext uri="{BB962C8B-B14F-4D97-AF65-F5344CB8AC3E}">
        <p14:creationId xmlns:p14="http://schemas.microsoft.com/office/powerpoint/2010/main" val="3883895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14</a:t>
            </a:fld>
            <a:endParaRPr lang="en-US"/>
          </a:p>
        </p:txBody>
      </p:sp>
    </p:spTree>
    <p:extLst>
      <p:ext uri="{BB962C8B-B14F-4D97-AF65-F5344CB8AC3E}">
        <p14:creationId xmlns:p14="http://schemas.microsoft.com/office/powerpoint/2010/main" val="3917967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15</a:t>
            </a:fld>
            <a:endParaRPr lang="en-US"/>
          </a:p>
        </p:txBody>
      </p:sp>
    </p:spTree>
    <p:extLst>
      <p:ext uri="{BB962C8B-B14F-4D97-AF65-F5344CB8AC3E}">
        <p14:creationId xmlns:p14="http://schemas.microsoft.com/office/powerpoint/2010/main" val="2393665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16</a:t>
            </a:fld>
            <a:endParaRPr lang="en-US"/>
          </a:p>
        </p:txBody>
      </p:sp>
    </p:spTree>
    <p:extLst>
      <p:ext uri="{BB962C8B-B14F-4D97-AF65-F5344CB8AC3E}">
        <p14:creationId xmlns:p14="http://schemas.microsoft.com/office/powerpoint/2010/main" val="1594979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17</a:t>
            </a:fld>
            <a:endParaRPr lang="en-US"/>
          </a:p>
        </p:txBody>
      </p:sp>
    </p:spTree>
    <p:extLst>
      <p:ext uri="{BB962C8B-B14F-4D97-AF65-F5344CB8AC3E}">
        <p14:creationId xmlns:p14="http://schemas.microsoft.com/office/powerpoint/2010/main" val="1180441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18</a:t>
            </a:fld>
            <a:endParaRPr lang="en-US"/>
          </a:p>
        </p:txBody>
      </p:sp>
    </p:spTree>
    <p:extLst>
      <p:ext uri="{BB962C8B-B14F-4D97-AF65-F5344CB8AC3E}">
        <p14:creationId xmlns:p14="http://schemas.microsoft.com/office/powerpoint/2010/main" val="215870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the null and research hypotheses for goodness-of-fit chi-square and a chi-square test of independence</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19</a:t>
            </a:fld>
            <a:endParaRPr lang="en-US"/>
          </a:p>
        </p:txBody>
      </p:sp>
    </p:spTree>
    <p:extLst>
      <p:ext uri="{BB962C8B-B14F-4D97-AF65-F5344CB8AC3E}">
        <p14:creationId xmlns:p14="http://schemas.microsoft.com/office/powerpoint/2010/main" val="2840209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20</a:t>
            </a:fld>
            <a:endParaRPr lang="en-US"/>
          </a:p>
        </p:txBody>
      </p:sp>
    </p:spTree>
    <p:extLst>
      <p:ext uri="{BB962C8B-B14F-4D97-AF65-F5344CB8AC3E}">
        <p14:creationId xmlns:p14="http://schemas.microsoft.com/office/powerpoint/2010/main" val="59121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a:t>
            </a:fld>
            <a:endParaRPr lang="en-US"/>
          </a:p>
        </p:txBody>
      </p:sp>
    </p:spTree>
    <p:extLst>
      <p:ext uri="{BB962C8B-B14F-4D97-AF65-F5344CB8AC3E}">
        <p14:creationId xmlns:p14="http://schemas.microsoft.com/office/powerpoint/2010/main" val="300629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21</a:t>
            </a:fld>
            <a:endParaRPr lang="en-US"/>
          </a:p>
        </p:txBody>
      </p:sp>
    </p:spTree>
    <p:extLst>
      <p:ext uri="{BB962C8B-B14F-4D97-AF65-F5344CB8AC3E}">
        <p14:creationId xmlns:p14="http://schemas.microsoft.com/office/powerpoint/2010/main" val="2997807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r>
              <a:rPr lang="en-US" dirty="0" smtClean="0"/>
              <a:t/>
            </a:r>
            <a:br>
              <a:rPr lang="en-US" dirty="0" smtClean="0"/>
            </a:br>
            <a:r>
              <a:rPr lang="en-US" dirty="0" smtClean="0"/>
              <a:t>p. 572,</a:t>
            </a:r>
            <a:r>
              <a:rPr lang="en-US" baseline="0" dirty="0" smtClean="0"/>
              <a:t> n</a:t>
            </a:r>
            <a:r>
              <a:rPr lang="en-US" dirty="0" smtClean="0"/>
              <a:t>o table or</a:t>
            </a:r>
            <a:r>
              <a:rPr lang="en-US" baseline="0" dirty="0" smtClean="0"/>
              <a:t> figure number</a:t>
            </a:r>
          </a:p>
          <a:p>
            <a:r>
              <a:rPr lang="en-US" baseline="0" dirty="0" smtClean="0"/>
              <a:t>Remember to check the assumption that all cells expected frequencies of greater than 5 </a:t>
            </a:r>
            <a:br>
              <a:rPr lang="en-US" baseline="0" dirty="0" smtClean="0"/>
            </a:br>
            <a:endParaRPr lang="en-US" baseline="0" dirty="0" smtClean="0"/>
          </a:p>
          <a:p>
            <a:r>
              <a:rPr lang="en-US" baseline="0" dirty="0" smtClean="0"/>
              <a:t>“</a:t>
            </a:r>
            <a:r>
              <a:rPr lang="en-US" sz="1200" kern="1200" baseline="0" dirty="0" smtClean="0">
                <a:solidFill>
                  <a:schemeClr val="tx1"/>
                </a:solidFill>
                <a:latin typeface="+mn-lt"/>
                <a:ea typeface="+mn-ea"/>
                <a:cs typeface="+mn-cs"/>
              </a:rPr>
              <a:t>In this case, all of the expected frequencies are larger than 5, so you can compute the chi-square test statistic.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22</a:t>
            </a:fld>
            <a:endParaRPr lang="en-US"/>
          </a:p>
        </p:txBody>
      </p:sp>
    </p:spTree>
    <p:extLst>
      <p:ext uri="{BB962C8B-B14F-4D97-AF65-F5344CB8AC3E}">
        <p14:creationId xmlns:p14="http://schemas.microsoft.com/office/powerpoint/2010/main" val="3370032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23</a:t>
            </a:fld>
            <a:endParaRPr lang="en-US"/>
          </a:p>
        </p:txBody>
      </p:sp>
    </p:spTree>
    <p:extLst>
      <p:ext uri="{BB962C8B-B14F-4D97-AF65-F5344CB8AC3E}">
        <p14:creationId xmlns:p14="http://schemas.microsoft.com/office/powerpoint/2010/main" val="1104061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573</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Refer to Cohen (1988) if you are interested in computing effect sizes for a goodness-of-fit chi-square.”</a:t>
            </a:r>
            <a:endParaRPr lang="en-US" sz="1200" kern="1200" dirty="0" smtClean="0">
              <a:solidFill>
                <a:schemeClr val="tx1"/>
              </a:solidFill>
              <a:latin typeface="+mn-lt"/>
              <a:ea typeface="+mn-ea"/>
              <a:cs typeface="+mn-cs"/>
            </a:endParaRP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24</a:t>
            </a:fld>
            <a:endParaRPr lang="en-US"/>
          </a:p>
        </p:txBody>
      </p:sp>
    </p:spTree>
    <p:extLst>
      <p:ext uri="{BB962C8B-B14F-4D97-AF65-F5344CB8AC3E}">
        <p14:creationId xmlns:p14="http://schemas.microsoft.com/office/powerpoint/2010/main" val="3373864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25</a:t>
            </a:fld>
            <a:endParaRPr lang="en-US"/>
          </a:p>
        </p:txBody>
      </p:sp>
    </p:spTree>
    <p:extLst>
      <p:ext uri="{BB962C8B-B14F-4D97-AF65-F5344CB8AC3E}">
        <p14:creationId xmlns:p14="http://schemas.microsoft.com/office/powerpoint/2010/main" val="1366757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a chi-square</a:t>
            </a: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26</a:t>
            </a:fld>
            <a:endParaRPr lang="en-US"/>
          </a:p>
        </p:txBody>
      </p:sp>
    </p:spTree>
    <p:extLst>
      <p:ext uri="{BB962C8B-B14F-4D97-AF65-F5344CB8AC3E}">
        <p14:creationId xmlns:p14="http://schemas.microsoft.com/office/powerpoint/2010/main" val="1968587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27</a:t>
            </a:fld>
            <a:endParaRPr lang="en-US"/>
          </a:p>
        </p:txBody>
      </p:sp>
    </p:spTree>
    <p:extLst>
      <p:ext uri="{BB962C8B-B14F-4D97-AF65-F5344CB8AC3E}">
        <p14:creationId xmlns:p14="http://schemas.microsoft.com/office/powerpoint/2010/main" val="2759922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28</a:t>
            </a:fld>
            <a:endParaRPr lang="en-US"/>
          </a:p>
        </p:txBody>
      </p:sp>
    </p:spTree>
    <p:extLst>
      <p:ext uri="{BB962C8B-B14F-4D97-AF65-F5344CB8AC3E}">
        <p14:creationId xmlns:p14="http://schemas.microsoft.com/office/powerpoint/2010/main" val="679696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29</a:t>
            </a:fld>
            <a:endParaRPr lang="en-US"/>
          </a:p>
        </p:txBody>
      </p:sp>
    </p:spTree>
    <p:extLst>
      <p:ext uri="{BB962C8B-B14F-4D97-AF65-F5344CB8AC3E}">
        <p14:creationId xmlns:p14="http://schemas.microsoft.com/office/powerpoint/2010/main" val="978534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30</a:t>
            </a:fld>
            <a:endParaRPr lang="en-US"/>
          </a:p>
        </p:txBody>
      </p:sp>
    </p:spTree>
    <p:extLst>
      <p:ext uri="{BB962C8B-B14F-4D97-AF65-F5344CB8AC3E}">
        <p14:creationId xmlns:p14="http://schemas.microsoft.com/office/powerpoint/2010/main" val="97293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a:t>
            </a:fld>
            <a:endParaRPr lang="en-US"/>
          </a:p>
        </p:txBody>
      </p:sp>
    </p:spTree>
    <p:extLst>
      <p:ext uri="{BB962C8B-B14F-4D97-AF65-F5344CB8AC3E}">
        <p14:creationId xmlns:p14="http://schemas.microsoft.com/office/powerpoint/2010/main" val="424000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the null and research hypotheses for goodness-of-fit chi-square and a chi-square test of independence</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31</a:t>
            </a:fld>
            <a:endParaRPr lang="en-US"/>
          </a:p>
        </p:txBody>
      </p:sp>
    </p:spTree>
    <p:extLst>
      <p:ext uri="{BB962C8B-B14F-4D97-AF65-F5344CB8AC3E}">
        <p14:creationId xmlns:p14="http://schemas.microsoft.com/office/powerpoint/2010/main" val="1253187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32</a:t>
            </a:fld>
            <a:endParaRPr lang="en-US"/>
          </a:p>
        </p:txBody>
      </p:sp>
    </p:spTree>
    <p:extLst>
      <p:ext uri="{BB962C8B-B14F-4D97-AF65-F5344CB8AC3E}">
        <p14:creationId xmlns:p14="http://schemas.microsoft.com/office/powerpoint/2010/main" val="3262903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33</a:t>
            </a:fld>
            <a:endParaRPr lang="en-US"/>
          </a:p>
        </p:txBody>
      </p:sp>
    </p:spTree>
    <p:extLst>
      <p:ext uri="{BB962C8B-B14F-4D97-AF65-F5344CB8AC3E}">
        <p14:creationId xmlns:p14="http://schemas.microsoft.com/office/powerpoint/2010/main" val="3140500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34</a:t>
            </a:fld>
            <a:endParaRPr lang="en-US"/>
          </a:p>
        </p:txBody>
      </p:sp>
    </p:spTree>
    <p:extLst>
      <p:ext uri="{BB962C8B-B14F-4D97-AF65-F5344CB8AC3E}">
        <p14:creationId xmlns:p14="http://schemas.microsoft.com/office/powerpoint/2010/main" val="3181446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r>
              <a:rPr lang="en-US" baseline="0" dirty="0" smtClean="0"/>
              <a:t>Remember to check the assumption that all cells expected frequencies of 5 or  more.</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35</a:t>
            </a:fld>
            <a:endParaRPr lang="en-US"/>
          </a:p>
        </p:txBody>
      </p:sp>
    </p:spTree>
    <p:extLst>
      <p:ext uri="{BB962C8B-B14F-4D97-AF65-F5344CB8AC3E}">
        <p14:creationId xmlns:p14="http://schemas.microsoft.com/office/powerpoint/2010/main" val="3461711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36</a:t>
            </a:fld>
            <a:endParaRPr lang="en-US"/>
          </a:p>
        </p:txBody>
      </p:sp>
    </p:spTree>
    <p:extLst>
      <p:ext uri="{BB962C8B-B14F-4D97-AF65-F5344CB8AC3E}">
        <p14:creationId xmlns:p14="http://schemas.microsoft.com/office/powerpoint/2010/main" val="3010309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r>
              <a:rPr lang="en-US" baseline="0" dirty="0" smtClean="0"/>
              <a:t>Remember to check the assumption that all cells expected frequencies of 5 or  more.</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37</a:t>
            </a:fld>
            <a:endParaRPr lang="en-US"/>
          </a:p>
        </p:txBody>
      </p:sp>
    </p:spTree>
    <p:extLst>
      <p:ext uri="{BB962C8B-B14F-4D97-AF65-F5344CB8AC3E}">
        <p14:creationId xmlns:p14="http://schemas.microsoft.com/office/powerpoint/2010/main" val="766418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r>
              <a:rPr lang="en-US" baseline="0" dirty="0" smtClean="0"/>
              <a:t>Remember to check the assumption that all cells expected frequencies of 5 or  more.</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38</a:t>
            </a:fld>
            <a:endParaRPr lang="en-US"/>
          </a:p>
        </p:txBody>
      </p:sp>
    </p:spTree>
    <p:extLst>
      <p:ext uri="{BB962C8B-B14F-4D97-AF65-F5344CB8AC3E}">
        <p14:creationId xmlns:p14="http://schemas.microsoft.com/office/powerpoint/2010/main" val="1048504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573</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Refer to Cohen (1988) if you are interested in computing effect sizes for a goodness-of-fit chi-square.”</a:t>
            </a:r>
            <a:endParaRPr lang="en-US" sz="1200" kern="1200" dirty="0" smtClean="0">
              <a:solidFill>
                <a:schemeClr val="tx1"/>
              </a:solidFill>
              <a:latin typeface="+mn-lt"/>
              <a:ea typeface="+mn-ea"/>
              <a:cs typeface="+mn-cs"/>
            </a:endParaRP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39</a:t>
            </a:fld>
            <a:endParaRPr lang="en-US"/>
          </a:p>
        </p:txBody>
      </p:sp>
    </p:spTree>
    <p:extLst>
      <p:ext uri="{BB962C8B-B14F-4D97-AF65-F5344CB8AC3E}">
        <p14:creationId xmlns:p14="http://schemas.microsoft.com/office/powerpoint/2010/main" val="1956543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40</a:t>
            </a:fld>
            <a:endParaRPr lang="en-US"/>
          </a:p>
        </p:txBody>
      </p:sp>
    </p:spTree>
    <p:extLst>
      <p:ext uri="{BB962C8B-B14F-4D97-AF65-F5344CB8AC3E}">
        <p14:creationId xmlns:p14="http://schemas.microsoft.com/office/powerpoint/2010/main" val="280448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Describe the difference between a goodness-of-fit chi-square and a chi-square test of independence, and identify when to use each</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a:t>
            </a:fld>
            <a:endParaRPr lang="en-US"/>
          </a:p>
        </p:txBody>
      </p:sp>
    </p:spTree>
    <p:extLst>
      <p:ext uri="{BB962C8B-B14F-4D97-AF65-F5344CB8AC3E}">
        <p14:creationId xmlns:p14="http://schemas.microsoft.com/office/powerpoint/2010/main" val="3718153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41</a:t>
            </a:fld>
            <a:endParaRPr lang="en-US"/>
          </a:p>
        </p:txBody>
      </p:sp>
    </p:spTree>
    <p:extLst>
      <p:ext uri="{BB962C8B-B14F-4D97-AF65-F5344CB8AC3E}">
        <p14:creationId xmlns:p14="http://schemas.microsoft.com/office/powerpoint/2010/main" val="356232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42</a:t>
            </a:fld>
            <a:endParaRPr lang="en-US"/>
          </a:p>
        </p:txBody>
      </p:sp>
    </p:spTree>
    <p:extLst>
      <p:ext uri="{BB962C8B-B14F-4D97-AF65-F5344CB8AC3E}">
        <p14:creationId xmlns:p14="http://schemas.microsoft.com/office/powerpoint/2010/main" val="36285170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43</a:t>
            </a:fld>
            <a:endParaRPr lang="en-US"/>
          </a:p>
        </p:txBody>
      </p:sp>
    </p:spTree>
    <p:extLst>
      <p:ext uri="{BB962C8B-B14F-4D97-AF65-F5344CB8AC3E}">
        <p14:creationId xmlns:p14="http://schemas.microsoft.com/office/powerpoint/2010/main" val="903693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44</a:t>
            </a:fld>
            <a:endParaRPr lang="en-US"/>
          </a:p>
        </p:txBody>
      </p:sp>
    </p:spTree>
    <p:extLst>
      <p:ext uri="{BB962C8B-B14F-4D97-AF65-F5344CB8AC3E}">
        <p14:creationId xmlns:p14="http://schemas.microsoft.com/office/powerpoint/2010/main" val="4278783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a chi-square</a:t>
            </a: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45</a:t>
            </a:fld>
            <a:endParaRPr lang="en-US"/>
          </a:p>
        </p:txBody>
      </p:sp>
    </p:spTree>
    <p:extLst>
      <p:ext uri="{BB962C8B-B14F-4D97-AF65-F5344CB8AC3E}">
        <p14:creationId xmlns:p14="http://schemas.microsoft.com/office/powerpoint/2010/main" val="1745063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46</a:t>
            </a:fld>
            <a:endParaRPr lang="en-US"/>
          </a:p>
        </p:txBody>
      </p:sp>
    </p:spTree>
    <p:extLst>
      <p:ext uri="{BB962C8B-B14F-4D97-AF65-F5344CB8AC3E}">
        <p14:creationId xmlns:p14="http://schemas.microsoft.com/office/powerpoint/2010/main" val="4122458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47</a:t>
            </a:fld>
            <a:endParaRPr lang="en-US"/>
          </a:p>
        </p:txBody>
      </p:sp>
    </p:spTree>
    <p:extLst>
      <p:ext uri="{BB962C8B-B14F-4D97-AF65-F5344CB8AC3E}">
        <p14:creationId xmlns:p14="http://schemas.microsoft.com/office/powerpoint/2010/main" val="35069512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48</a:t>
            </a:fld>
            <a:endParaRPr lang="en-US"/>
          </a:p>
        </p:txBody>
      </p:sp>
    </p:spTree>
    <p:extLst>
      <p:ext uri="{BB962C8B-B14F-4D97-AF65-F5344CB8AC3E}">
        <p14:creationId xmlns:p14="http://schemas.microsoft.com/office/powerpoint/2010/main" val="2756997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49</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50</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Describe the logic of the chi-square statistic</a:t>
            </a:r>
          </a:p>
        </p:txBody>
      </p:sp>
      <p:sp>
        <p:nvSpPr>
          <p:cNvPr id="4" name="Slide Number Placeholder 3"/>
          <p:cNvSpPr>
            <a:spLocks noGrp="1"/>
          </p:cNvSpPr>
          <p:nvPr>
            <p:ph type="sldNum" sz="quarter" idx="10"/>
          </p:nvPr>
        </p:nvSpPr>
        <p:spPr/>
        <p:txBody>
          <a:bodyPr/>
          <a:lstStyle/>
          <a:p>
            <a:fld id="{4A99FBB7-4B6C-4B5C-AB82-AA7608E49EDC}" type="slidenum">
              <a:rPr lang="en-US" smtClean="0"/>
              <a:pPr/>
              <a:t>6</a:t>
            </a:fld>
            <a:endParaRPr lang="en-US"/>
          </a:p>
        </p:txBody>
      </p:sp>
    </p:spTree>
    <p:extLst>
      <p:ext uri="{BB962C8B-B14F-4D97-AF65-F5344CB8AC3E}">
        <p14:creationId xmlns:p14="http://schemas.microsoft.com/office/powerpoint/2010/main" val="17688305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51</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52</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53</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54</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55</a:t>
            </a:fld>
            <a:endParaRPr lang="en-US"/>
          </a:p>
        </p:txBody>
      </p:sp>
    </p:spTree>
    <p:extLst>
      <p:ext uri="{BB962C8B-B14F-4D97-AF65-F5344CB8AC3E}">
        <p14:creationId xmlns:p14="http://schemas.microsoft.com/office/powerpoint/2010/main" val="3674330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56</a:t>
            </a:fld>
            <a:endParaRPr lang="en-US"/>
          </a:p>
        </p:txBody>
      </p:sp>
    </p:spTree>
    <p:extLst>
      <p:ext uri="{BB962C8B-B14F-4D97-AF65-F5344CB8AC3E}">
        <p14:creationId xmlns:p14="http://schemas.microsoft.com/office/powerpoint/2010/main" val="35069512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57</a:t>
            </a:fld>
            <a:endParaRPr lang="en-US"/>
          </a:p>
        </p:txBody>
      </p:sp>
    </p:spTree>
    <p:extLst>
      <p:ext uri="{BB962C8B-B14F-4D97-AF65-F5344CB8AC3E}">
        <p14:creationId xmlns:p14="http://schemas.microsoft.com/office/powerpoint/2010/main" val="27569978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58</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59</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60</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Describe the logic of the chi-square statistic</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7</a:t>
            </a:fld>
            <a:endParaRPr lang="en-US"/>
          </a:p>
        </p:txBody>
      </p:sp>
    </p:spTree>
    <p:extLst>
      <p:ext uri="{BB962C8B-B14F-4D97-AF65-F5344CB8AC3E}">
        <p14:creationId xmlns:p14="http://schemas.microsoft.com/office/powerpoint/2010/main" val="12936821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61</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62</a:t>
            </a:fld>
            <a:endParaRPr lang="en-US"/>
          </a:p>
        </p:txBody>
      </p:sp>
    </p:spTree>
    <p:extLst>
      <p:ext uri="{BB962C8B-B14F-4D97-AF65-F5344CB8AC3E}">
        <p14:creationId xmlns:p14="http://schemas.microsoft.com/office/powerpoint/2010/main" val="24364943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the chi-square statistic and determine if the null hypothesis should be rejected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63</a:t>
            </a:fld>
            <a:endParaRPr lang="en-US"/>
          </a:p>
        </p:txBody>
      </p:sp>
    </p:spTree>
    <p:extLst>
      <p:ext uri="{BB962C8B-B14F-4D97-AF65-F5344CB8AC3E}">
        <p14:creationId xmlns:p14="http://schemas.microsoft.com/office/powerpoint/2010/main" val="44385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Describe the logic of the chi-square statistic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569</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continue by saying “until after the sample size is increased.”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8</a:t>
            </a:fld>
            <a:endParaRPr lang="en-US"/>
          </a:p>
        </p:txBody>
      </p:sp>
    </p:spTree>
    <p:extLst>
      <p:ext uri="{BB962C8B-B14F-4D97-AF65-F5344CB8AC3E}">
        <p14:creationId xmlns:p14="http://schemas.microsoft.com/office/powerpoint/2010/main" val="1279828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Describe the logic of the chi-square statistic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569</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continue by saying “until after the sample size is increased.”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9</a:t>
            </a:fld>
            <a:endParaRPr lang="en-US"/>
          </a:p>
        </p:txBody>
      </p:sp>
    </p:spTree>
    <p:extLst>
      <p:ext uri="{BB962C8B-B14F-4D97-AF65-F5344CB8AC3E}">
        <p14:creationId xmlns:p14="http://schemas.microsoft.com/office/powerpoint/2010/main" val="227094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Describe the logic of the chi-square statistic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569</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authors continue by saying “until after the sample size is increased.”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10</a:t>
            </a:fld>
            <a:endParaRPr lang="en-US"/>
          </a:p>
        </p:txBody>
      </p:sp>
    </p:spTree>
    <p:extLst>
      <p:ext uri="{BB962C8B-B14F-4D97-AF65-F5344CB8AC3E}">
        <p14:creationId xmlns:p14="http://schemas.microsoft.com/office/powerpoint/2010/main" val="325845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133600"/>
            <a:ext cx="7318829" cy="146685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5024" y="3886200"/>
            <a:ext cx="5898776" cy="1752600"/>
          </a:xfrm>
        </p:spPr>
        <p:txBody>
          <a:bodyPr/>
          <a:lstStyle>
            <a:lvl1pPr marL="0" indent="0" algn="ctr">
              <a:buNone/>
              <a:defRPr>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1095688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2514600"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962400" y="381000"/>
            <a:ext cx="480060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1676400"/>
            <a:ext cx="2514600" cy="3383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6488923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0" y="5334000"/>
            <a:ext cx="7543800" cy="457200"/>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58800" y="152400"/>
            <a:ext cx="7543800" cy="5181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7996664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6864222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2420163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176587"/>
            <a:ext cx="6970713" cy="1362075"/>
          </a:xfrm>
        </p:spPr>
        <p:txBody>
          <a:bodyPr anchor="t"/>
          <a:lstStyle>
            <a:lvl1pPr algn="ctr">
              <a:defRPr sz="4000" b="1" cap="none">
                <a:solidFill>
                  <a:srgbClr val="1F497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676400"/>
            <a:ext cx="6970713" cy="1500187"/>
          </a:xfrm>
        </p:spPr>
        <p:txBody>
          <a:bodyPr anchor="b"/>
          <a:lstStyle>
            <a:lvl1pPr marL="0" indent="0" algn="ctr">
              <a:buNone/>
              <a:defRPr sz="2000">
                <a:solidFill>
                  <a:srgbClr val="F47B4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347916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65700" y="1600200"/>
            <a:ext cx="3721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109658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535113"/>
            <a:ext cx="3733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174875"/>
            <a:ext cx="3733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29200"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11" name="Slide Number Placeholder 5"/>
          <p:cNvSpPr>
            <a:spLocks noGrp="1"/>
          </p:cNvSpPr>
          <p:nvPr>
            <p:ph type="sldNum" sz="quarter" idx="11"/>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759279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7"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8852040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9138279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out Foo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138816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30963"/>
            <a:ext cx="9144000" cy="427037"/>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0"/>
            <a:ext cx="9144000" cy="1295400"/>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76200" y="11430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600200"/>
            <a:ext cx="8153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2e,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496847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65888"/>
            <a:ext cx="7162800" cy="365125"/>
          </a:xfrm>
        </p:spPr>
        <p:txBody>
          <a:bodyPr/>
          <a:lstStyle/>
          <a:p>
            <a:r>
              <a:rPr lang="en-IN" smtClean="0"/>
              <a:t>Carlson and Winquist, An Introduction to Statistics: An Active Learning Approach, 4e, SAGE Publishing, 2018. </a:t>
            </a:r>
            <a:endParaRPr lang="en-US" dirty="0"/>
          </a:p>
        </p:txBody>
      </p:sp>
      <p:sp>
        <p:nvSpPr>
          <p:cNvPr id="5" name="Slide Number Placeholder 4"/>
          <p:cNvSpPr>
            <a:spLocks noGrp="1"/>
          </p:cNvSpPr>
          <p:nvPr>
            <p:ph type="sldNum" sz="quarter" idx="4294967295"/>
          </p:nvPr>
        </p:nvSpPr>
        <p:spPr>
          <a:xfrm>
            <a:off x="8534400" y="6461125"/>
            <a:ext cx="609600" cy="365125"/>
          </a:xfrm>
        </p:spPr>
        <p:txBody>
          <a:bodyPr/>
          <a:lstStyle/>
          <a:p>
            <a:fld id="{57791E2C-D482-4158-8F4A-4C0B35475140}" type="slidenum">
              <a:rPr lang="en-US" smtClean="0"/>
              <a:pPr/>
              <a:t>1</a:t>
            </a:fld>
            <a:endParaRPr lang="en-US" dirty="0"/>
          </a:p>
        </p:txBody>
      </p:sp>
    </p:spTree>
    <p:extLst>
      <p:ext uri="{BB962C8B-B14F-4D97-AF65-F5344CB8AC3E}">
        <p14:creationId xmlns:p14="http://schemas.microsoft.com/office/powerpoint/2010/main" val="2007101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Chi-Square Test</a:t>
            </a:r>
            <a:endParaRPr lang="en-US" dirty="0"/>
          </a:p>
        </p:txBody>
      </p:sp>
      <p:sp>
        <p:nvSpPr>
          <p:cNvPr id="7" name="Content Placeholder 6"/>
          <p:cNvSpPr>
            <a:spLocks noGrp="1"/>
          </p:cNvSpPr>
          <p:nvPr>
            <p:ph idx="1"/>
          </p:nvPr>
        </p:nvSpPr>
        <p:spPr/>
        <p:txBody>
          <a:bodyPr/>
          <a:lstStyle/>
          <a:p>
            <a:r>
              <a:rPr lang="en-US" smtClean="0"/>
              <a:t>Denominator</a:t>
            </a:r>
          </a:p>
          <a:p>
            <a:pPr lvl="1"/>
            <a:r>
              <a:rPr lang="en-US" smtClean="0"/>
              <a:t>contains only the expected frequency</a:t>
            </a:r>
          </a:p>
          <a:p>
            <a:pPr lvl="1"/>
            <a:r>
              <a:rPr lang="en-US" smtClean="0"/>
              <a:t>helps determine how big the numerator difference must be to be considered “large”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10</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Chi-Square Test</a:t>
            </a:r>
            <a:endParaRPr lang="en-US" dirty="0"/>
          </a:p>
        </p:txBody>
      </p:sp>
      <p:sp>
        <p:nvSpPr>
          <p:cNvPr id="7" name="Content Placeholder 6"/>
          <p:cNvSpPr>
            <a:spLocks noGrp="1"/>
          </p:cNvSpPr>
          <p:nvPr>
            <p:ph idx="1"/>
          </p:nvPr>
        </p:nvSpPr>
        <p:spPr/>
        <p:txBody>
          <a:bodyPr>
            <a:normAutofit lnSpcReduction="10000"/>
          </a:bodyPr>
          <a:lstStyle/>
          <a:p>
            <a:r>
              <a:rPr lang="en-US" dirty="0" smtClean="0"/>
              <a:t>If the null hypothesis is true, the final obtained chi-square value is likely to be close to zero. </a:t>
            </a:r>
          </a:p>
          <a:p>
            <a:r>
              <a:rPr lang="en-US" dirty="0" smtClean="0"/>
              <a:t>If the null hypothesis is false, the obtained chi-square value is likely to be far from zero. </a:t>
            </a:r>
          </a:p>
          <a:p>
            <a:r>
              <a:rPr lang="en-US" dirty="0" smtClean="0"/>
              <a:t>If the obtained chi-square is greater than the critical value, you should reject the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11</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smtClean="0"/>
              <a:t>Comparing the Goodness-of-Fit Chi-Square and the Chi-Square for Independence</a:t>
            </a:r>
            <a:endParaRPr lang="en-US" sz="3200" dirty="0"/>
          </a:p>
        </p:txBody>
      </p:sp>
      <p:sp>
        <p:nvSpPr>
          <p:cNvPr id="14" name="Text Placeholder 13"/>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a:normAutofit fontScale="92500"/>
          </a:bodyPr>
          <a:lstStyle/>
          <a:p>
            <a:r>
              <a:rPr lang="en-US" smtClean="0"/>
              <a:t>Both</a:t>
            </a:r>
          </a:p>
          <a:p>
            <a:r>
              <a:rPr lang="en-US" smtClean="0"/>
              <a:t>Analyze frequency counts</a:t>
            </a:r>
          </a:p>
          <a:p>
            <a:r>
              <a:rPr lang="en-US" smtClean="0"/>
              <a:t>Test a null hypothesis</a:t>
            </a:r>
          </a:p>
          <a:p>
            <a:r>
              <a:rPr lang="en-US" smtClean="0"/>
              <a:t>Use the same formula</a:t>
            </a:r>
          </a:p>
          <a:p>
            <a:r>
              <a:rPr lang="en-US" smtClean="0"/>
              <a:t>Compare an obtained chi-square value with a critical value to determine if the null hypothesis should be rejected.</a:t>
            </a:r>
            <a:endParaRPr lang="en-US" dirty="0"/>
          </a:p>
        </p:txBody>
      </p:sp>
      <p:sp>
        <p:nvSpPr>
          <p:cNvPr id="15" name="Text Placeholder 14"/>
          <p:cNvSpPr>
            <a:spLocks noGrp="1"/>
          </p:cNvSpPr>
          <p:nvPr>
            <p:ph type="body" sz="quarter" idx="3"/>
          </p:nvPr>
        </p:nvSpPr>
        <p:spPr/>
        <p:txBody>
          <a:bodyPr/>
          <a:lstStyle/>
          <a:p>
            <a:endParaRPr lang="en-US"/>
          </a:p>
        </p:txBody>
      </p:sp>
      <p:sp>
        <p:nvSpPr>
          <p:cNvPr id="9" name="Content Placeholder 8"/>
          <p:cNvSpPr>
            <a:spLocks noGrp="1"/>
          </p:cNvSpPr>
          <p:nvPr>
            <p:ph sz="quarter" idx="4"/>
          </p:nvPr>
        </p:nvSpPr>
        <p:spPr/>
        <p:txBody>
          <a:bodyPr/>
          <a:lstStyle/>
          <a:p>
            <a:r>
              <a:rPr lang="en-US" smtClean="0"/>
              <a:t>Goodness-of-Fit</a:t>
            </a:r>
          </a:p>
          <a:p>
            <a:r>
              <a:rPr lang="en-US" smtClean="0"/>
              <a:t>analyzes a single variable</a:t>
            </a:r>
          </a:p>
          <a:p>
            <a:r>
              <a:rPr lang="en-US" smtClean="0"/>
              <a:t>Chi-Square for Independence</a:t>
            </a:r>
          </a:p>
          <a:p>
            <a:r>
              <a:rPr lang="en-US" smtClean="0"/>
              <a:t>analyzes the association between two variables.</a:t>
            </a:r>
            <a:endParaRPr lang="en-US" dirty="0"/>
          </a:p>
        </p:txBody>
      </p:sp>
      <p:sp>
        <p:nvSpPr>
          <p:cNvPr id="4" name="Footer Placeholder 3"/>
          <p:cNvSpPr>
            <a:spLocks noGrp="1"/>
          </p:cNvSpPr>
          <p:nvPr>
            <p:ph type="ftr" sz="quarter" idx="10"/>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11"/>
          </p:nvPr>
        </p:nvSpPr>
        <p:spPr/>
        <p:txBody>
          <a:bodyPr/>
          <a:lstStyle/>
          <a:p>
            <a:fld id="{57791E2C-D482-4158-8F4A-4C0B35475140}" type="slidenum">
              <a:rPr lang="en-US" smtClean="0"/>
              <a:pPr/>
              <a:t>12</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Goodness-of-fit Chi-Square Example</a:t>
            </a:r>
          </a:p>
        </p:txBody>
      </p:sp>
      <p:sp>
        <p:nvSpPr>
          <p:cNvPr id="3" name="Text Placeholder 2"/>
          <p:cNvSpPr>
            <a:spLocks noGrp="1"/>
          </p:cNvSpPr>
          <p:nvPr>
            <p:ph type="body" idx="1"/>
          </p:nvPr>
        </p:nvSpPr>
        <p:spPr/>
        <p:txBody>
          <a:bodyPr/>
          <a:lstStyle/>
          <a:p>
            <a:r>
              <a:rPr lang="en-US" smtClean="0"/>
              <a:t>Compute the chi-square statistic and determine if the null hypothesis should be rejected</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13</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normAutofit fontScale="92500" lnSpcReduction="10000"/>
          </a:bodyPr>
          <a:lstStyle/>
          <a:p>
            <a:r>
              <a:rPr lang="en-US" dirty="0" smtClean="0"/>
              <a:t>Suppose you wanted to know if voters’ affiliation with political parties is significantly different today than it was 2 years ago. </a:t>
            </a:r>
          </a:p>
          <a:p>
            <a:pPr lvl="1"/>
            <a:r>
              <a:rPr lang="en-US" dirty="0" smtClean="0"/>
              <a:t>Democrats = 50%</a:t>
            </a:r>
          </a:p>
          <a:p>
            <a:pPr lvl="1"/>
            <a:r>
              <a:rPr lang="en-US" dirty="0" smtClean="0"/>
              <a:t>Republicans = 30%</a:t>
            </a:r>
          </a:p>
          <a:p>
            <a:pPr lvl="1"/>
            <a:r>
              <a:rPr lang="en-US" dirty="0" smtClean="0"/>
              <a:t>Independents = 20%</a:t>
            </a:r>
          </a:p>
          <a:p>
            <a:r>
              <a:rPr lang="en-US" dirty="0" smtClean="0"/>
              <a:t>A sample of voters indicate with which political party they most often affiliate: Democrat, Republican, or Independent.</a:t>
            </a:r>
          </a:p>
          <a:p>
            <a:r>
              <a:rPr lang="en-US" dirty="0" smtClean="0"/>
              <a:t>Example data are presented in Table 14.1.</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14.1: Number of People Identifying With Each Political Affiliation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652087" y="2599378"/>
            <a:ext cx="4205299" cy="165717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15</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Data independence </a:t>
            </a:r>
          </a:p>
          <a:p>
            <a:pPr lvl="1"/>
            <a:r>
              <a:rPr lang="en-US" dirty="0" smtClean="0"/>
              <a:t>Collect data carefully so that the responses from each individual are uninfluenced by the responses of other participants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16</a:t>
            </a:fld>
            <a:endParaRPr lang="en-US"/>
          </a:p>
        </p:txBody>
      </p:sp>
    </p:spTree>
    <p:extLst>
      <p:ext uri="{BB962C8B-B14F-4D97-AF65-F5344CB8AC3E}">
        <p14:creationId xmlns:p14="http://schemas.microsoft.com/office/powerpoint/2010/main" val="366015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Appropriate measurement of variables assumption</a:t>
            </a:r>
          </a:p>
          <a:p>
            <a:pPr lvl="1"/>
            <a:r>
              <a:rPr lang="en-US" dirty="0" smtClean="0"/>
              <a:t>The data should be frequency counts of category membership.</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17</a:t>
            </a:fld>
            <a:endParaRPr lang="en-US"/>
          </a:p>
        </p:txBody>
      </p:sp>
    </p:spTree>
    <p:extLst>
      <p:ext uri="{BB962C8B-B14F-4D97-AF65-F5344CB8AC3E}">
        <p14:creationId xmlns:p14="http://schemas.microsoft.com/office/powerpoint/2010/main" val="366015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Expected frequency values must be larger than 5</a:t>
            </a:r>
          </a:p>
          <a:p>
            <a:pPr lvl="1"/>
            <a:r>
              <a:rPr lang="en-US" dirty="0" smtClean="0"/>
              <a:t>If any of the expected frequencies are less than 5, you should collect more data before you run your chi-square analysis.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18</a:t>
            </a:fld>
            <a:endParaRPr lang="en-US"/>
          </a:p>
        </p:txBody>
      </p:sp>
    </p:spTree>
    <p:extLst>
      <p:ext uri="{BB962C8B-B14F-4D97-AF65-F5344CB8AC3E}">
        <p14:creationId xmlns:p14="http://schemas.microsoft.com/office/powerpoint/2010/main" val="366015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a:t>
            </a:r>
            <a:endParaRPr lang="en-US" dirty="0" smtClean="0"/>
          </a:p>
        </p:txBody>
      </p:sp>
      <p:sp>
        <p:nvSpPr>
          <p:cNvPr id="7" name="Content Placeholder 6"/>
          <p:cNvSpPr>
            <a:spLocks noGrp="1"/>
          </p:cNvSpPr>
          <p:nvPr>
            <p:ph idx="1"/>
          </p:nvPr>
        </p:nvSpPr>
        <p:spPr/>
        <p:txBody>
          <a:bodyPr>
            <a:normAutofit fontScale="92500" lnSpcReduction="20000"/>
          </a:bodyPr>
          <a:lstStyle/>
          <a:p>
            <a:r>
              <a:rPr lang="en-US" dirty="0" smtClean="0"/>
              <a:t>In this scenario, the null hypothesis is that the proportions of people affiliating with each party will be the same as they were 2 years ago.</a:t>
            </a:r>
          </a:p>
          <a:p>
            <a:pPr lvl="1"/>
            <a:r>
              <a:rPr lang="en-US" dirty="0" smtClean="0"/>
              <a:t>Democrats = 50%</a:t>
            </a:r>
          </a:p>
          <a:p>
            <a:pPr lvl="1"/>
            <a:r>
              <a:rPr lang="en-US" dirty="0" smtClean="0"/>
              <a:t>Republicans = 30%</a:t>
            </a:r>
          </a:p>
          <a:p>
            <a:pPr lvl="1"/>
            <a:r>
              <a:rPr lang="en-US" dirty="0" smtClean="0"/>
              <a:t>Independents = 20%</a:t>
            </a:r>
          </a:p>
          <a:p>
            <a:r>
              <a:rPr lang="en-US" dirty="0" smtClean="0"/>
              <a:t>The research hypothesis is that the proportions of people affiliating with each party will be different from what they were 2 years ago.</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19</a:t>
            </a:fld>
            <a:endParaRPr lang="en-US"/>
          </a:p>
        </p:txBody>
      </p:sp>
    </p:spTree>
    <p:extLst>
      <p:ext uri="{BB962C8B-B14F-4D97-AF65-F5344CB8AC3E}">
        <p14:creationId xmlns:p14="http://schemas.microsoft.com/office/powerpoint/2010/main" val="366015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mtClean="0"/>
              <a:t>An Introduction to Statistics</a:t>
            </a:r>
            <a:br>
              <a:rPr lang="en-US" smtClean="0"/>
            </a:br>
            <a:r>
              <a:rPr lang="en-US" smtClean="0"/>
              <a:t>An Active Learning Approach</a:t>
            </a:r>
            <a:endParaRPr lang="en-US" dirty="0"/>
          </a:p>
        </p:txBody>
      </p:sp>
      <p:sp>
        <p:nvSpPr>
          <p:cNvPr id="7" name="Subtitle 6"/>
          <p:cNvSpPr>
            <a:spLocks noGrp="1"/>
          </p:cNvSpPr>
          <p:nvPr>
            <p:ph type="subTitle" idx="1"/>
          </p:nvPr>
        </p:nvSpPr>
        <p:spPr/>
        <p:txBody>
          <a:bodyPr/>
          <a:lstStyle/>
          <a:p>
            <a:r>
              <a:rPr lang="en-US" smtClean="0"/>
              <a:t>Chapter 14: Goodness-of-Fit and Independence Chi-Square Statistics</a:t>
            </a:r>
            <a:endParaRPr lang="en-US" dirty="0"/>
          </a:p>
        </p:txBody>
      </p:sp>
      <p:sp>
        <p:nvSpPr>
          <p:cNvPr id="8" name="Footer Placeholder 7"/>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9" name="Slide Number Placeholder 8"/>
          <p:cNvSpPr>
            <a:spLocks noGrp="1"/>
          </p:cNvSpPr>
          <p:nvPr>
            <p:ph type="sldNum" sz="quarter" idx="4"/>
          </p:nvPr>
        </p:nvSpPr>
        <p:spPr/>
        <p:txBody>
          <a:bodyPr/>
          <a:lstStyle/>
          <a:p>
            <a:fld id="{57791E2C-D482-4158-8F4A-4C0B35475140}" type="slidenum">
              <a:rPr lang="en-US" smtClean="0"/>
              <a:pPr/>
              <a:t>2</a:t>
            </a:fld>
            <a:endParaRPr lang="en-US" dirty="0"/>
          </a:p>
        </p:txBody>
      </p:sp>
    </p:spTree>
    <p:extLst>
      <p:ext uri="{BB962C8B-B14F-4D97-AF65-F5344CB8AC3E}">
        <p14:creationId xmlns:p14="http://schemas.microsoft.com/office/powerpoint/2010/main" val="3555452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normAutofit fontScale="92500" lnSpcReduction="20000"/>
          </a:bodyPr>
          <a:lstStyle/>
          <a:p>
            <a:r>
              <a:rPr lang="en-US" dirty="0" smtClean="0"/>
              <a:t>In a chi-square, the </a:t>
            </a:r>
            <a:r>
              <a:rPr lang="en-US" i="1" dirty="0" err="1" smtClean="0"/>
              <a:t>df</a:t>
            </a:r>
            <a:r>
              <a:rPr lang="en-US" dirty="0" smtClean="0"/>
              <a:t> is based on the number of categories in the study.</a:t>
            </a:r>
          </a:p>
          <a:p>
            <a:r>
              <a:rPr lang="en-US" dirty="0" smtClean="0"/>
              <a:t>The </a:t>
            </a:r>
            <a:r>
              <a:rPr lang="en-US" i="1" dirty="0" err="1" smtClean="0"/>
              <a:t>df</a:t>
            </a:r>
            <a:r>
              <a:rPr lang="en-US" dirty="0" smtClean="0"/>
              <a:t> for a goodness-of-fit chi-square is </a:t>
            </a:r>
            <a:br>
              <a:rPr lang="en-US" dirty="0" smtClean="0"/>
            </a:br>
            <a:r>
              <a:rPr lang="en-US" i="1" dirty="0" err="1" smtClean="0"/>
              <a:t>df</a:t>
            </a:r>
            <a:r>
              <a:rPr lang="en-US" dirty="0" smtClean="0"/>
              <a:t> = categories – 1.</a:t>
            </a:r>
          </a:p>
          <a:p>
            <a:r>
              <a:rPr lang="en-US" dirty="0" smtClean="0"/>
              <a:t>In this example, </a:t>
            </a:r>
            <a:r>
              <a:rPr lang="en-US" i="1" dirty="0" err="1" smtClean="0"/>
              <a:t>df</a:t>
            </a:r>
            <a:r>
              <a:rPr lang="en-US" dirty="0" smtClean="0"/>
              <a:t> = 3 – 1 = 2.</a:t>
            </a:r>
          </a:p>
          <a:p>
            <a:r>
              <a:rPr lang="en-US" dirty="0" smtClean="0"/>
              <a:t>Appendix G shows the critical value of 5.99 for </a:t>
            </a:r>
            <a:br>
              <a:rPr lang="en-US" dirty="0" smtClean="0"/>
            </a:br>
            <a:r>
              <a:rPr lang="en-US" i="1" dirty="0" err="1" smtClean="0"/>
              <a:t>df</a:t>
            </a:r>
            <a:r>
              <a:rPr lang="en-US" dirty="0" smtClean="0"/>
              <a:t> = 2 and </a:t>
            </a:r>
            <a:r>
              <a:rPr lang="en-US" i="1" dirty="0" smtClean="0"/>
              <a:t>a</a:t>
            </a:r>
            <a:r>
              <a:rPr lang="en-US" dirty="0" smtClean="0"/>
              <a:t> = .05. </a:t>
            </a:r>
          </a:p>
          <a:p>
            <a:r>
              <a:rPr lang="en-US" dirty="0" smtClean="0"/>
              <a:t>If the computed chi-square value is &gt;5.99, you should reject the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4: Compute the Test Statistic (Goodness-of-Fit Chi-Square)</a:t>
            </a:r>
            <a:endParaRPr lang="en-US" dirty="0" smtClean="0"/>
          </a:p>
        </p:txBody>
      </p:sp>
      <p:sp>
        <p:nvSpPr>
          <p:cNvPr id="7" name="Content Placeholder 6"/>
          <p:cNvSpPr>
            <a:spLocks noGrp="1"/>
          </p:cNvSpPr>
          <p:nvPr>
            <p:ph idx="1"/>
          </p:nvPr>
        </p:nvSpPr>
        <p:spPr/>
        <p:txBody>
          <a:bodyPr/>
          <a:lstStyle/>
          <a:p>
            <a:r>
              <a:rPr lang="en-US" smtClean="0"/>
              <a:t>4a. Determine the Expected Frequencies Defined by the Null Hypothesis</a:t>
            </a:r>
          </a:p>
          <a:p>
            <a:r>
              <a:rPr lang="en-US" smtClean="0"/>
              <a:t>4b. Compute the Obtained Value</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4a. Determine the Expected Frequencies Defined by the Null Hypothesis</a:t>
            </a:r>
          </a:p>
        </p:txBody>
      </p:sp>
      <p:sp>
        <p:nvSpPr>
          <p:cNvPr id="7" name="Content Placeholder 6"/>
          <p:cNvSpPr>
            <a:spLocks noGrp="1"/>
          </p:cNvSpPr>
          <p:nvPr>
            <p:ph idx="1"/>
          </p:nvPr>
        </p:nvSpPr>
        <p:spPr/>
        <p:txBody>
          <a:bodyPr/>
          <a:lstStyle/>
          <a:p>
            <a:r>
              <a:rPr lang="en-US" smtClean="0"/>
              <a:t>Compute expected frequencies by converting the percentages (or proportions) stated in the null hypothesis into the exact frequencies expected, given the study’s sample size.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22</a:t>
            </a:fld>
            <a:endParaRPr lang="en-US"/>
          </a:p>
        </p:txBody>
      </p:sp>
      <p:pic>
        <p:nvPicPr>
          <p:cNvPr id="25601" name="Picture 1"/>
          <p:cNvPicPr>
            <a:picLocks noChangeAspect="1" noChangeArrowheads="1"/>
          </p:cNvPicPr>
          <p:nvPr/>
        </p:nvPicPr>
        <p:blipFill>
          <a:blip r:embed="rId3"/>
          <a:srcRect/>
          <a:stretch>
            <a:fillRect/>
          </a:stretch>
        </p:blipFill>
        <p:spPr bwMode="auto">
          <a:xfrm>
            <a:off x="1984683" y="4185885"/>
            <a:ext cx="6165663" cy="214745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14.4: Observed Frequencies (OF) and Expected Frequencies (EF) for Each Political Affiliation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365444" y="2418202"/>
            <a:ext cx="4995280" cy="192446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23</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4b. Compute the Obtained Value </a:t>
            </a:r>
            <a:endParaRPr lang="en-US" dirty="0" smtClean="0"/>
          </a:p>
        </p:txBody>
      </p:sp>
      <p:sp>
        <p:nvSpPr>
          <p:cNvPr id="7" name="Content Placeholder 6"/>
          <p:cNvSpPr>
            <a:spLocks noGrp="1"/>
          </p:cNvSpPr>
          <p:nvPr>
            <p:ph idx="1"/>
          </p:nvPr>
        </p:nvSpPr>
        <p:spPr/>
        <p:txBody>
          <a:bodyPr/>
          <a:lstStyle/>
          <a:p>
            <a:r>
              <a:rPr lang="en-US" smtClean="0"/>
              <a:t>The observed and expected frequencies are presented in Table 14.4</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24</a:t>
            </a:fld>
            <a:endParaRPr lang="en-US"/>
          </a:p>
        </p:txBody>
      </p:sp>
      <p:pic>
        <p:nvPicPr>
          <p:cNvPr id="23554" name="Picture 2"/>
          <p:cNvPicPr>
            <a:picLocks noChangeAspect="1" noChangeArrowheads="1"/>
          </p:cNvPicPr>
          <p:nvPr/>
        </p:nvPicPr>
        <p:blipFill>
          <a:blip r:embed="rId3"/>
          <a:srcRect/>
          <a:stretch>
            <a:fillRect/>
          </a:stretch>
        </p:blipFill>
        <p:spPr bwMode="auto">
          <a:xfrm>
            <a:off x="1219200" y="3352800"/>
            <a:ext cx="7696200" cy="1975687"/>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4b. Compute the Obtained Value </a:t>
            </a:r>
            <a:endParaRPr lang="en-US" dirty="0" smtClean="0"/>
          </a:p>
        </p:txBody>
      </p:sp>
      <p:sp>
        <p:nvSpPr>
          <p:cNvPr id="7" name="Content Placeholder 6"/>
          <p:cNvSpPr>
            <a:spLocks noGrp="1"/>
          </p:cNvSpPr>
          <p:nvPr>
            <p:ph idx="1"/>
          </p:nvPr>
        </p:nvSpPr>
        <p:spPr/>
        <p:txBody>
          <a:bodyPr/>
          <a:lstStyle/>
          <a:p>
            <a:r>
              <a:rPr lang="en-US" smtClean="0"/>
              <a:t>The obtained chi-square value of 2.952 is not greater than the critical chi-square value of 5.99. </a:t>
            </a:r>
          </a:p>
          <a:p>
            <a:r>
              <a:rPr lang="en-US" smtClean="0"/>
              <a:t>Therefore, you should not reject the null hypothesis.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25</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Step 5: Interpreting the Results</a:t>
            </a:r>
            <a:endParaRPr lang="en-US" dirty="0" smtClean="0"/>
          </a:p>
        </p:txBody>
      </p:sp>
      <p:sp>
        <p:nvSpPr>
          <p:cNvPr id="7" name="Content Placeholder 6"/>
          <p:cNvSpPr>
            <a:spLocks noGrp="1"/>
          </p:cNvSpPr>
          <p:nvPr>
            <p:ph idx="1"/>
          </p:nvPr>
        </p:nvSpPr>
        <p:spPr/>
        <p:txBody>
          <a:bodyPr/>
          <a:lstStyle/>
          <a:p>
            <a:r>
              <a:rPr lang="en-US" dirty="0" smtClean="0"/>
              <a:t>The political affiliations with the Democratic, Republican, and Independent parties reported by the sample of voters from this county are not significantly different from those reported 2 years ago, </a:t>
            </a:r>
            <a:r>
              <a:rPr lang="el-GR" dirty="0" smtClean="0"/>
              <a:t>χ</a:t>
            </a:r>
            <a:r>
              <a:rPr lang="en-US" baseline="30000" dirty="0" smtClean="0"/>
              <a:t>2</a:t>
            </a:r>
            <a:r>
              <a:rPr lang="en-US" dirty="0" smtClean="0"/>
              <a:t>(2, </a:t>
            </a:r>
            <a:r>
              <a:rPr lang="pt-BR" i="1" dirty="0" smtClean="0"/>
              <a:t>N</a:t>
            </a:r>
            <a:r>
              <a:rPr lang="pt-BR" dirty="0" smtClean="0"/>
              <a:t> = 56) = 2.952, </a:t>
            </a:r>
            <a:r>
              <a:rPr lang="pt-BR" i="1" dirty="0" smtClean="0"/>
              <a:t>p</a:t>
            </a:r>
            <a:r>
              <a:rPr lang="pt-BR" dirty="0" smtClean="0"/>
              <a:t> &gt; .05.</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26</a:t>
            </a:fld>
            <a:endParaRPr lang="en-US"/>
          </a:p>
        </p:txBody>
      </p:sp>
    </p:spTree>
    <p:extLst>
      <p:ext uri="{BB962C8B-B14F-4D97-AF65-F5344CB8AC3E}">
        <p14:creationId xmlns:p14="http://schemas.microsoft.com/office/powerpoint/2010/main" val="366015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for Independence</a:t>
            </a:r>
          </a:p>
        </p:txBody>
      </p:sp>
      <p:sp>
        <p:nvSpPr>
          <p:cNvPr id="3" name="Text Placeholder 2"/>
          <p:cNvSpPr>
            <a:spLocks noGrp="1"/>
          </p:cNvSpPr>
          <p:nvPr>
            <p:ph type="body" idx="1"/>
          </p:nvPr>
        </p:nvSpPr>
        <p:spPr/>
        <p:txBody>
          <a:bodyPr/>
          <a:lstStyle/>
          <a:p>
            <a:r>
              <a:rPr lang="en-US" smtClean="0"/>
              <a:t>Compute the chi-square statistic and determine if the null hypothesis should be rejected</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27</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a:t>
            </a:r>
            <a:endParaRPr lang="en-US" dirty="0" smtClean="0"/>
          </a:p>
        </p:txBody>
      </p:sp>
      <p:sp>
        <p:nvSpPr>
          <p:cNvPr id="7" name="Content Placeholder 6"/>
          <p:cNvSpPr>
            <a:spLocks noGrp="1"/>
          </p:cNvSpPr>
          <p:nvPr>
            <p:ph idx="1"/>
          </p:nvPr>
        </p:nvSpPr>
        <p:spPr/>
        <p:txBody>
          <a:bodyPr>
            <a:normAutofit fontScale="92500"/>
          </a:bodyPr>
          <a:lstStyle/>
          <a:p>
            <a:r>
              <a:rPr lang="en-US" dirty="0" smtClean="0"/>
              <a:t>Suppose you wanted to know if people’s political affiliation was associated with their opinion of a Democratic president’s policies. </a:t>
            </a:r>
          </a:p>
          <a:p>
            <a:r>
              <a:rPr lang="en-US" dirty="0" smtClean="0"/>
              <a:t>A sample of voters indicate with which political party they most often affiliate (Democrat, Republican, or Independent) and their opinion of a Democratic president’s policies (approve or disapprove).</a:t>
            </a:r>
          </a:p>
          <a:p>
            <a:r>
              <a:rPr lang="en-US" dirty="0" smtClean="0"/>
              <a:t>Example data are presented in Table 14.2.</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14.2: Number of People Identifying With Each Political</a:t>
            </a:r>
            <a:br>
              <a:rPr lang="en-US" smtClean="0"/>
            </a:br>
            <a:r>
              <a:rPr lang="en-US" smtClean="0"/>
              <a:t>Affiliation by Approval of the President’s Policies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90294" y="2428593"/>
            <a:ext cx="7709716" cy="191851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29</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Describe the difference between a goodness-of-fit chi-square and a chi-square test of independence and identify when to use each</a:t>
            </a:r>
          </a:p>
          <a:p>
            <a:r>
              <a:rPr lang="en-US" dirty="0" smtClean="0"/>
              <a:t>Describe the logic of the chi-square statistic</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The chi-square for independence has the same assumptions as the goodness-of-fit chi-square—specifically,</a:t>
            </a:r>
          </a:p>
          <a:p>
            <a:pPr lvl="1"/>
            <a:r>
              <a:rPr lang="en-US" dirty="0" smtClean="0"/>
              <a:t>Individuals’ responses must not be influenced by other responses (data independence) </a:t>
            </a:r>
          </a:p>
          <a:p>
            <a:pPr lvl="1"/>
            <a:r>
              <a:rPr lang="en-US" dirty="0" smtClean="0"/>
              <a:t>The data must be frequency counts (appropriate variable measurement),</a:t>
            </a:r>
          </a:p>
          <a:p>
            <a:pPr lvl="1"/>
            <a:r>
              <a:rPr lang="en-US" dirty="0" smtClean="0"/>
              <a:t>All expected frequency values must be larger than 5</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30</a:t>
            </a:fld>
            <a:endParaRPr lang="en-US"/>
          </a:p>
        </p:txBody>
      </p:sp>
    </p:spTree>
    <p:extLst>
      <p:ext uri="{BB962C8B-B14F-4D97-AF65-F5344CB8AC3E}">
        <p14:creationId xmlns:p14="http://schemas.microsoft.com/office/powerpoint/2010/main" val="3660158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This chi-square’s null hypothesis states that the two variables in the study are not associated (i.e., that the two variables are independent of each other). </a:t>
            </a:r>
          </a:p>
          <a:p>
            <a:r>
              <a:rPr lang="en-US" dirty="0" smtClean="0"/>
              <a:t>The null hypothesis in this example would be “Policy opinion and political affiliation are not associated.”</a:t>
            </a:r>
          </a:p>
          <a:p>
            <a:r>
              <a:rPr lang="en-US" dirty="0" smtClean="0"/>
              <a:t>The research hypothesis states that the two variables in the study are associated.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31</a:t>
            </a:fld>
            <a:endParaRPr lang="en-US"/>
          </a:p>
        </p:txBody>
      </p:sp>
    </p:spTree>
    <p:extLst>
      <p:ext uri="{BB962C8B-B14F-4D97-AF65-F5344CB8AC3E}">
        <p14:creationId xmlns:p14="http://schemas.microsoft.com/office/powerpoint/2010/main" val="366015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lstStyle/>
          <a:p>
            <a:r>
              <a:rPr lang="en-US" dirty="0" smtClean="0"/>
              <a:t>The </a:t>
            </a:r>
            <a:r>
              <a:rPr lang="en-US" i="1" dirty="0" err="1" smtClean="0"/>
              <a:t>df</a:t>
            </a:r>
            <a:r>
              <a:rPr lang="en-US" dirty="0" smtClean="0"/>
              <a:t> formula for a chi-square for independence </a:t>
            </a:r>
          </a:p>
          <a:p>
            <a:r>
              <a:rPr lang="en-US" dirty="0" smtClean="0"/>
              <a:t>             </a:t>
            </a:r>
            <a:br>
              <a:rPr lang="en-US" dirty="0" smtClean="0"/>
            </a:br>
            <a:r>
              <a:rPr lang="en-US" dirty="0" smtClean="0"/>
              <a:t>         </a:t>
            </a:r>
            <a:r>
              <a:rPr lang="en-US" i="1" dirty="0" err="1" smtClean="0"/>
              <a:t>df</a:t>
            </a:r>
            <a:r>
              <a:rPr lang="en-US" dirty="0" smtClean="0"/>
              <a:t> = (Columns – 1) </a:t>
            </a:r>
            <a:r>
              <a:rPr lang="en-US" dirty="0" smtClean="0">
                <a:latin typeface="Times New Roman" panose="02020603050405020304" pitchFamily="18" charset="0"/>
                <a:cs typeface="Times New Roman" panose="02020603050405020304" pitchFamily="18" charset="0"/>
              </a:rPr>
              <a:t>×</a:t>
            </a:r>
            <a:r>
              <a:rPr lang="en-US" dirty="0" smtClean="0"/>
              <a:t> (Rows – 1) </a:t>
            </a:r>
            <a:br>
              <a:rPr lang="en-US" dirty="0" smtClean="0"/>
            </a:br>
            <a:endParaRPr lang="en-US" dirty="0" smtClean="0"/>
          </a:p>
          <a:p>
            <a:r>
              <a:rPr lang="en-US" dirty="0" smtClean="0"/>
              <a:t>Where Columns = number of categories in the columns</a:t>
            </a:r>
          </a:p>
          <a:p>
            <a:r>
              <a:rPr lang="en-US" dirty="0" smtClean="0"/>
              <a:t>Rows = number of categories in the rows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Step 3: Compute the Degrees of Freedom and Define the Critical Regions</a:t>
            </a:r>
          </a:p>
        </p:txBody>
      </p:sp>
      <p:sp>
        <p:nvSpPr>
          <p:cNvPr id="7" name="Content Placeholder 6"/>
          <p:cNvSpPr>
            <a:spLocks noGrp="1"/>
          </p:cNvSpPr>
          <p:nvPr>
            <p:ph idx="1"/>
          </p:nvPr>
        </p:nvSpPr>
        <p:spPr/>
        <p:txBody>
          <a:bodyPr>
            <a:normAutofit lnSpcReduction="10000"/>
          </a:bodyPr>
          <a:lstStyle/>
          <a:p>
            <a:r>
              <a:rPr lang="en-US" dirty="0" smtClean="0"/>
              <a:t>In this example, Columns = 3 and Rows = 2. </a:t>
            </a:r>
          </a:p>
          <a:p>
            <a:r>
              <a:rPr lang="en-US" dirty="0" smtClean="0"/>
              <a:t>The </a:t>
            </a:r>
            <a:r>
              <a:rPr lang="en-US" i="1" dirty="0" err="1" smtClean="0"/>
              <a:t>df</a:t>
            </a:r>
            <a:r>
              <a:rPr lang="en-US" dirty="0" smtClean="0"/>
              <a:t> is (3 − 1) </a:t>
            </a:r>
            <a:r>
              <a:rPr lang="en-US" dirty="0">
                <a:latin typeface="Times New Roman" panose="02020603050405020304" pitchFamily="18" charset="0"/>
                <a:cs typeface="Times New Roman" panose="02020603050405020304" pitchFamily="18" charset="0"/>
              </a:rPr>
              <a:t>×</a:t>
            </a:r>
            <a:r>
              <a:rPr lang="en-US" dirty="0" smtClean="0"/>
              <a:t> (2 − 1) = (2) </a:t>
            </a:r>
            <a:r>
              <a:rPr lang="en-US" dirty="0">
                <a:latin typeface="Times New Roman" panose="02020603050405020304" pitchFamily="18" charset="0"/>
                <a:cs typeface="Times New Roman" panose="02020603050405020304" pitchFamily="18" charset="0"/>
              </a:rPr>
              <a:t>×</a:t>
            </a:r>
            <a:r>
              <a:rPr lang="en-US" dirty="0" smtClean="0"/>
              <a:t> (1) = 2.</a:t>
            </a:r>
          </a:p>
          <a:p>
            <a:r>
              <a:rPr lang="en-US" dirty="0" smtClean="0"/>
              <a:t>Appendix G shows the critical value of 5.99 for </a:t>
            </a:r>
            <a:br>
              <a:rPr lang="en-US" dirty="0" smtClean="0"/>
            </a:br>
            <a:r>
              <a:rPr lang="en-US" i="1" dirty="0" err="1" smtClean="0"/>
              <a:t>df</a:t>
            </a:r>
            <a:r>
              <a:rPr lang="en-US" dirty="0" smtClean="0"/>
              <a:t> = 2 and </a:t>
            </a:r>
            <a:r>
              <a:rPr lang="en-US" i="1" dirty="0" smtClean="0"/>
              <a:t>a</a:t>
            </a:r>
            <a:r>
              <a:rPr lang="en-US" dirty="0" smtClean="0"/>
              <a:t> = .05. </a:t>
            </a:r>
          </a:p>
          <a:p>
            <a:r>
              <a:rPr lang="en-US" dirty="0" smtClean="0"/>
              <a:t>If the computed chi-square value is  &gt; 5.99, you should reject the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4: Compute the Test Statistic (Chi-Square for Independence)</a:t>
            </a:r>
            <a:endParaRPr lang="en-US" dirty="0" smtClean="0"/>
          </a:p>
        </p:txBody>
      </p:sp>
      <p:sp>
        <p:nvSpPr>
          <p:cNvPr id="7" name="Content Placeholder 6"/>
          <p:cNvSpPr>
            <a:spLocks noGrp="1"/>
          </p:cNvSpPr>
          <p:nvPr>
            <p:ph idx="1"/>
          </p:nvPr>
        </p:nvSpPr>
        <p:spPr/>
        <p:txBody>
          <a:bodyPr/>
          <a:lstStyle/>
          <a:p>
            <a:r>
              <a:rPr lang="en-US" smtClean="0"/>
              <a:t>4a. Determine the Expected Frequencies Defined by the Null Hypothesis</a:t>
            </a:r>
          </a:p>
          <a:p>
            <a:r>
              <a:rPr lang="en-US" smtClean="0"/>
              <a:t>4b. Compute the Obtained Value</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34</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4a. Determine the Expected Frequencies Defined by the Null Hypothesis</a:t>
            </a:r>
          </a:p>
        </p:txBody>
      </p:sp>
      <p:sp>
        <p:nvSpPr>
          <p:cNvPr id="7" name="Content Placeholder 6"/>
          <p:cNvSpPr>
            <a:spLocks noGrp="1"/>
          </p:cNvSpPr>
          <p:nvPr>
            <p:ph idx="1"/>
          </p:nvPr>
        </p:nvSpPr>
        <p:spPr/>
        <p:txBody>
          <a:bodyPr/>
          <a:lstStyle/>
          <a:p>
            <a:r>
              <a:rPr lang="en-US" smtClean="0"/>
              <a:t>Each cell’s expected frequency is based on the total frequency count of the row (RT) and column (CT) of which it is a part. </a:t>
            </a:r>
          </a:p>
          <a:p>
            <a:endParaRPr lang="en-US" smtClean="0"/>
          </a:p>
          <a:p>
            <a:endParaRPr lang="en-US" smtClean="0"/>
          </a:p>
          <a:p>
            <a:endParaRPr lang="en-US" smtClean="0"/>
          </a:p>
          <a:p>
            <a:r>
              <a:rPr lang="en-US" smtClean="0"/>
              <a:t>The total frequency counts for each row and column are presented in Table 14.5.</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35</a:t>
            </a:fld>
            <a:endParaRPr lang="en-US"/>
          </a:p>
        </p:txBody>
      </p:sp>
      <p:pic>
        <p:nvPicPr>
          <p:cNvPr id="114691" name="Picture 3"/>
          <p:cNvPicPr>
            <a:picLocks noChangeAspect="1" noChangeArrowheads="1"/>
          </p:cNvPicPr>
          <p:nvPr/>
        </p:nvPicPr>
        <p:blipFill>
          <a:blip r:embed="rId3"/>
          <a:srcRect/>
          <a:stretch>
            <a:fillRect/>
          </a:stretch>
        </p:blipFill>
        <p:spPr bwMode="auto">
          <a:xfrm>
            <a:off x="3810000" y="3581400"/>
            <a:ext cx="2362200" cy="10763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14.5: Observed Frequencies (OF) and Expected Frequencies (EF) for Each Political Affiliation by Approval of the President’s Policies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319922" y="1731509"/>
            <a:ext cx="8443196" cy="282258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36</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4a. Determine the Expected Frequencies Defined by the Null Hypothesis</a:t>
            </a:r>
          </a:p>
        </p:txBody>
      </p:sp>
      <p:sp>
        <p:nvSpPr>
          <p:cNvPr id="7" name="Content Placeholder 6"/>
          <p:cNvSpPr>
            <a:spLocks noGrp="1"/>
          </p:cNvSpPr>
          <p:nvPr>
            <p:ph idx="1"/>
          </p:nvPr>
        </p:nvSpPr>
        <p:spPr/>
        <p:txBody>
          <a:bodyPr/>
          <a:lstStyle/>
          <a:p>
            <a:r>
              <a:rPr lang="en-US" smtClean="0"/>
              <a:t>Each expected frequencies are computed as follows: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37</a:t>
            </a:fld>
            <a:endParaRPr lang="en-US"/>
          </a:p>
        </p:txBody>
      </p:sp>
      <p:pic>
        <p:nvPicPr>
          <p:cNvPr id="115715" name="Picture 3"/>
          <p:cNvPicPr>
            <a:picLocks noChangeAspect="1" noChangeArrowheads="1"/>
          </p:cNvPicPr>
          <p:nvPr/>
        </p:nvPicPr>
        <p:blipFill>
          <a:blip r:embed="rId3"/>
          <a:srcRect/>
          <a:stretch>
            <a:fillRect/>
          </a:stretch>
        </p:blipFill>
        <p:spPr bwMode="auto">
          <a:xfrm>
            <a:off x="1447800" y="3124200"/>
            <a:ext cx="7327900" cy="2212504"/>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4a. Determine the Expected Frequencies Defined by the Null Hypothesis</a:t>
            </a:r>
          </a:p>
        </p:txBody>
      </p:sp>
      <p:sp>
        <p:nvSpPr>
          <p:cNvPr id="11" name="Content Placeholder 10"/>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38</a:t>
            </a:fld>
            <a:endParaRPr lang="en-US"/>
          </a:p>
        </p:txBody>
      </p:sp>
      <p:pic>
        <p:nvPicPr>
          <p:cNvPr id="116738" name="Picture 2"/>
          <p:cNvPicPr>
            <a:picLocks noChangeAspect="1" noChangeArrowheads="1"/>
          </p:cNvPicPr>
          <p:nvPr/>
        </p:nvPicPr>
        <p:blipFill>
          <a:blip r:embed="rId3"/>
          <a:srcRect/>
          <a:stretch>
            <a:fillRect/>
          </a:stretch>
        </p:blipFill>
        <p:spPr bwMode="auto">
          <a:xfrm>
            <a:off x="723900" y="2590800"/>
            <a:ext cx="7772400" cy="2146448"/>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4b. Compute the Obtained Value </a:t>
            </a:r>
            <a:endParaRPr lang="en-US" dirty="0" smtClean="0"/>
          </a:p>
        </p:txBody>
      </p:sp>
      <p:sp>
        <p:nvSpPr>
          <p:cNvPr id="7" name="Content Placeholder 6"/>
          <p:cNvSpPr>
            <a:spLocks noGrp="1"/>
          </p:cNvSpPr>
          <p:nvPr>
            <p:ph idx="1"/>
          </p:nvPr>
        </p:nvSpPr>
        <p:spPr/>
        <p:txBody>
          <a:bodyPr/>
          <a:lstStyle/>
          <a:p>
            <a:r>
              <a:rPr lang="en-US" smtClean="0"/>
              <a:t>The observed and expected frequencies are presented in Table 14.5</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39</a:t>
            </a:fld>
            <a:endParaRPr lang="en-US"/>
          </a:p>
        </p:txBody>
      </p:sp>
      <p:pic>
        <p:nvPicPr>
          <p:cNvPr id="117762" name="Picture 2"/>
          <p:cNvPicPr>
            <a:picLocks noChangeAspect="1" noChangeArrowheads="1"/>
          </p:cNvPicPr>
          <p:nvPr/>
        </p:nvPicPr>
        <p:blipFill>
          <a:blip r:embed="rId3"/>
          <a:srcRect/>
          <a:stretch>
            <a:fillRect/>
          </a:stretch>
        </p:blipFill>
        <p:spPr bwMode="auto">
          <a:xfrm>
            <a:off x="1524000" y="3429000"/>
            <a:ext cx="6991350" cy="26098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Write the null and research hypotheses for goodness-of-fit chi-square and a chi-square test of independence</a:t>
            </a:r>
          </a:p>
          <a:p>
            <a:r>
              <a:rPr lang="en-US" dirty="0" smtClean="0"/>
              <a:t>Compute the chi-square statistic and determine whether the null hypothesis should be rejected</a:t>
            </a:r>
          </a:p>
          <a:p>
            <a:r>
              <a:rPr lang="en-US" dirty="0" smtClean="0"/>
              <a:t>Summarize the results of a chi-square</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4b. Compute the Obtained Value </a:t>
            </a:r>
            <a:endParaRPr lang="en-US" dirty="0" smtClean="0"/>
          </a:p>
        </p:txBody>
      </p:sp>
      <p:sp>
        <p:nvSpPr>
          <p:cNvPr id="7" name="Content Placeholder 6"/>
          <p:cNvSpPr>
            <a:spLocks noGrp="1"/>
          </p:cNvSpPr>
          <p:nvPr>
            <p:ph idx="1"/>
          </p:nvPr>
        </p:nvSpPr>
        <p:spPr/>
        <p:txBody>
          <a:bodyPr/>
          <a:lstStyle/>
          <a:p>
            <a:r>
              <a:rPr lang="en-US" smtClean="0"/>
              <a:t>The obtained chi-square value of 16.399 is greater than the critical chi-square value of 5.99. </a:t>
            </a:r>
          </a:p>
          <a:p>
            <a:r>
              <a:rPr lang="en-US" smtClean="0"/>
              <a:t>Therefore, you should reject the null hypothesis.</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4b. Compute the Obtained Value </a:t>
            </a:r>
            <a:endParaRPr lang="en-US" dirty="0" smtClean="0"/>
          </a:p>
        </p:txBody>
      </p:sp>
      <p:sp>
        <p:nvSpPr>
          <p:cNvPr id="7" name="Content Placeholder 6"/>
          <p:cNvSpPr>
            <a:spLocks noGrp="1"/>
          </p:cNvSpPr>
          <p:nvPr>
            <p:ph idx="1"/>
          </p:nvPr>
        </p:nvSpPr>
        <p:spPr/>
        <p:txBody>
          <a:bodyPr/>
          <a:lstStyle/>
          <a:p>
            <a:r>
              <a:rPr lang="en-US" smtClean="0"/>
              <a:t>The differences between the observed and expected frequency counts were large enough that they were unlikely to have been created by sampling error.</a:t>
            </a:r>
          </a:p>
          <a:p>
            <a:r>
              <a:rPr lang="en-US" smtClean="0"/>
              <a:t>Instead, it is likely that voters’ opinions of the president’s policies and their political affiliation are associated.</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the Effect Size and Interpret It as Small, Medium, or Large</a:t>
            </a:r>
            <a:endParaRPr lang="en-US" dirty="0" smtClean="0"/>
          </a:p>
        </p:txBody>
      </p:sp>
      <p:sp>
        <p:nvSpPr>
          <p:cNvPr id="7" name="Content Placeholder 6"/>
          <p:cNvSpPr>
            <a:spLocks noGrp="1"/>
          </p:cNvSpPr>
          <p:nvPr>
            <p:ph idx="1"/>
          </p:nvPr>
        </p:nvSpPr>
        <p:spPr/>
        <p:txBody>
          <a:bodyPr/>
          <a:lstStyle/>
          <a:p>
            <a:r>
              <a:rPr lang="en-US" dirty="0" smtClean="0"/>
              <a:t>When computing the effect size for a chi-square for independence, the statistic you should use depends on the size of the chi-square test you performed.</a:t>
            </a:r>
          </a:p>
          <a:p>
            <a:r>
              <a:rPr lang="en-US" dirty="0" smtClean="0"/>
              <a:t>If the chi-square was a 2 × 2 (i.e., both variables had exactly two categories), the phi (</a:t>
            </a:r>
            <a:r>
              <a:rPr lang="en-US" i="1" dirty="0" smtClean="0"/>
              <a:t>f</a:t>
            </a:r>
            <a:r>
              <a:rPr lang="en-US" dirty="0" smtClean="0"/>
              <a:t>) coefficient is the correct measure of the study’s effect size.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42</a:t>
            </a:fld>
            <a:endParaRPr lang="en-US"/>
          </a:p>
        </p:txBody>
      </p:sp>
    </p:spTree>
    <p:extLst>
      <p:ext uri="{BB962C8B-B14F-4D97-AF65-F5344CB8AC3E}">
        <p14:creationId xmlns:p14="http://schemas.microsoft.com/office/powerpoint/2010/main" val="366015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the Effect Size and Interpret It as Small, Medium, or Large</a:t>
            </a:r>
            <a:endParaRPr lang="en-US" dirty="0" smtClean="0"/>
          </a:p>
        </p:txBody>
      </p:sp>
      <p:sp>
        <p:nvSpPr>
          <p:cNvPr id="7" name="Content Placeholder 6"/>
          <p:cNvSpPr>
            <a:spLocks noGrp="1"/>
          </p:cNvSpPr>
          <p:nvPr>
            <p:ph idx="1"/>
          </p:nvPr>
        </p:nvSpPr>
        <p:spPr/>
        <p:txBody>
          <a:bodyPr/>
          <a:lstStyle/>
          <a:p>
            <a:r>
              <a:rPr lang="en-US" dirty="0" smtClean="0"/>
              <a:t>If either variable has more than three categories, Cramer’s (</a:t>
            </a:r>
            <a:r>
              <a:rPr lang="en-US" i="1" dirty="0" smtClean="0"/>
              <a:t>f</a:t>
            </a:r>
            <a:r>
              <a:rPr lang="en-US" dirty="0" smtClean="0"/>
              <a:t>) is the correct measure of effect size.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43</a:t>
            </a:fld>
            <a:endParaRPr lang="en-US"/>
          </a:p>
        </p:txBody>
      </p:sp>
      <p:pic>
        <p:nvPicPr>
          <p:cNvPr id="118786" name="Picture 2"/>
          <p:cNvPicPr>
            <a:picLocks noChangeAspect="1" noChangeArrowheads="1"/>
          </p:cNvPicPr>
          <p:nvPr/>
        </p:nvPicPr>
        <p:blipFill>
          <a:blip r:embed="rId3"/>
          <a:srcRect/>
          <a:stretch>
            <a:fillRect/>
          </a:stretch>
        </p:blipFill>
        <p:spPr bwMode="auto">
          <a:xfrm>
            <a:off x="2438400" y="3933825"/>
            <a:ext cx="5343525" cy="14001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819894"/>
            <a:ext cx="7543800" cy="457200"/>
          </a:xfrm>
        </p:spPr>
        <p:txBody>
          <a:bodyPr>
            <a:normAutofit fontScale="90000"/>
          </a:bodyPr>
          <a:lstStyle/>
          <a:p>
            <a:r>
              <a:rPr lang="en-US" dirty="0" smtClean="0"/>
              <a:t>Table 14.6: Effect Sizes for Chi-Square and Guidelines for  Interpretation</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432372" y="1382585"/>
            <a:ext cx="6126857" cy="4140717"/>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Step 6: Interpret the Results</a:t>
            </a:r>
            <a:endParaRPr lang="en-US" dirty="0" smtClean="0"/>
          </a:p>
        </p:txBody>
      </p:sp>
      <p:sp>
        <p:nvSpPr>
          <p:cNvPr id="7" name="Content Placeholder 6"/>
          <p:cNvSpPr>
            <a:spLocks noGrp="1"/>
          </p:cNvSpPr>
          <p:nvPr>
            <p:ph idx="1"/>
          </p:nvPr>
        </p:nvSpPr>
        <p:spPr/>
        <p:txBody>
          <a:bodyPr>
            <a:normAutofit fontScale="92500" lnSpcReduction="20000"/>
          </a:bodyPr>
          <a:lstStyle/>
          <a:p>
            <a:r>
              <a:rPr lang="en-US" dirty="0" smtClean="0"/>
              <a:t>The voters’ opinions of the president’s policies were associated with the voters’ political affiliations, </a:t>
            </a:r>
            <a:r>
              <a:rPr lang="el-GR" dirty="0" smtClean="0"/>
              <a:t>χ</a:t>
            </a:r>
            <a:r>
              <a:rPr lang="en-US" baseline="30000" dirty="0" smtClean="0"/>
              <a:t>2</a:t>
            </a:r>
            <a:r>
              <a:rPr lang="en-US" dirty="0" smtClean="0"/>
              <a:t>(2, </a:t>
            </a:r>
            <a:r>
              <a:rPr lang="en-US" i="1" dirty="0" smtClean="0"/>
              <a:t>N</a:t>
            </a:r>
            <a:r>
              <a:rPr lang="en-US" dirty="0" smtClean="0"/>
              <a:t> = 58) = 16.40, </a:t>
            </a:r>
            <a:r>
              <a:rPr lang="en-US" i="1" dirty="0" smtClean="0"/>
              <a:t>p</a:t>
            </a:r>
            <a:r>
              <a:rPr lang="en-US" dirty="0" smtClean="0"/>
              <a:t> &lt; .05, </a:t>
            </a:r>
            <a:r>
              <a:rPr lang="en-US" i="1" dirty="0" smtClean="0"/>
              <a:t>f</a:t>
            </a:r>
            <a:r>
              <a:rPr lang="en-US" dirty="0" smtClean="0"/>
              <a:t> = .53. More Democrats and fewer Republicans approved of the president’s policies than would be expected by chance. More Republicans and fewer Democrats disapproved of the policies than would be expected by chance. The approval and disapproval of Independents were very close to what was expected by chance.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45</a:t>
            </a:fld>
            <a:endParaRPr lang="en-US"/>
          </a:p>
        </p:txBody>
      </p:sp>
    </p:spTree>
    <p:extLst>
      <p:ext uri="{BB962C8B-B14F-4D97-AF65-F5344CB8AC3E}">
        <p14:creationId xmlns:p14="http://schemas.microsoft.com/office/powerpoint/2010/main" val="3660158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SPSS</a:t>
            </a:r>
            <a:endParaRPr lang="en-US" dirty="0" smtClean="0"/>
          </a:p>
        </p:txBody>
      </p:sp>
      <p:sp>
        <p:nvSpPr>
          <p:cNvPr id="3" name="Text Placeholder 2"/>
          <p:cNvSpPr>
            <a:spLocks noGrp="1"/>
          </p:cNvSpPr>
          <p:nvPr>
            <p:ph type="body" idx="1"/>
          </p:nvPr>
        </p:nvSpPr>
        <p:spPr/>
        <p:txBody>
          <a:bodyPr/>
          <a:lstStyle/>
          <a:p>
            <a:r>
              <a:rPr lang="en-US" smtClean="0"/>
              <a:t>Compute the chi-square statistic and determine if the null hypothesis should be rejected</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46</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Goodness-of-Fit Chi Square</a:t>
            </a:r>
            <a:endParaRPr lang="en-US" dirty="0" smtClean="0"/>
          </a:p>
        </p:txBody>
      </p:sp>
      <p:sp>
        <p:nvSpPr>
          <p:cNvPr id="7" name="Content Placeholder 6"/>
          <p:cNvSpPr>
            <a:spLocks noGrp="1"/>
          </p:cNvSpPr>
          <p:nvPr>
            <p:ph idx="1"/>
          </p:nvPr>
        </p:nvSpPr>
        <p:spPr/>
        <p:txBody>
          <a:bodyPr/>
          <a:lstStyle/>
          <a:p>
            <a:r>
              <a:rPr lang="en-US" smtClean="0"/>
              <a:t>We will now analyze the political affiliation data using SPSS to perform a goodness-of-fit chi-square. </a:t>
            </a:r>
          </a:p>
          <a:p>
            <a:r>
              <a:rPr lang="en-US" smtClean="0"/>
              <a:t>The data are provided in Table 14.7.</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14.7: Data Used for SPSS Example for Chi-Square Test of Goodness of Fit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901538" y="2334893"/>
            <a:ext cx="5821492" cy="1816359"/>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48</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 </a:t>
            </a:r>
            <a:endParaRPr lang="en-US" dirty="0" smtClean="0"/>
          </a:p>
        </p:txBody>
      </p:sp>
      <p:sp>
        <p:nvSpPr>
          <p:cNvPr id="7" name="Content Placeholder 6"/>
          <p:cNvSpPr>
            <a:spLocks noGrp="1"/>
          </p:cNvSpPr>
          <p:nvPr>
            <p:ph idx="1"/>
          </p:nvPr>
        </p:nvSpPr>
        <p:spPr/>
        <p:txBody>
          <a:bodyPr>
            <a:normAutofit lnSpcReduction="10000"/>
          </a:bodyPr>
          <a:lstStyle/>
          <a:p>
            <a:r>
              <a:rPr lang="en-US" dirty="0" smtClean="0"/>
              <a:t>The data file will have a single column labeled with the variable being measured and then a list of each person’s response.</a:t>
            </a:r>
          </a:p>
          <a:p>
            <a:r>
              <a:rPr lang="en-US" dirty="0" smtClean="0"/>
              <a:t>See Figure 14.1</a:t>
            </a:r>
          </a:p>
          <a:p>
            <a:r>
              <a:rPr lang="en-US" dirty="0" smtClean="0"/>
              <a:t>In this data set, the variable name is </a:t>
            </a:r>
            <a:r>
              <a:rPr lang="en-US" dirty="0" err="1" smtClean="0"/>
              <a:t>PoliticalAffiliation</a:t>
            </a:r>
            <a:r>
              <a:rPr lang="en-US" dirty="0" smtClean="0"/>
              <a:t>.</a:t>
            </a:r>
          </a:p>
          <a:p>
            <a:pPr lvl="1"/>
            <a:r>
              <a:rPr lang="en-US" dirty="0" smtClean="0"/>
              <a:t>1 = Democrat</a:t>
            </a:r>
          </a:p>
          <a:p>
            <a:pPr lvl="1"/>
            <a:r>
              <a:rPr lang="en-US" dirty="0" smtClean="0"/>
              <a:t>2 = Republican</a:t>
            </a:r>
          </a:p>
          <a:p>
            <a:pPr lvl="1"/>
            <a:r>
              <a:rPr lang="en-US" dirty="0" smtClean="0"/>
              <a:t>3 = Independent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Overview of Chi-Square</a:t>
            </a:r>
            <a:endParaRPr lang="en-US" dirty="0"/>
          </a:p>
        </p:txBody>
      </p:sp>
      <p:sp>
        <p:nvSpPr>
          <p:cNvPr id="7" name="Content Placeholder 6"/>
          <p:cNvSpPr>
            <a:spLocks noGrp="1"/>
          </p:cNvSpPr>
          <p:nvPr>
            <p:ph idx="1"/>
          </p:nvPr>
        </p:nvSpPr>
        <p:spPr/>
        <p:txBody>
          <a:bodyPr>
            <a:normAutofit lnSpcReduction="10000"/>
          </a:bodyPr>
          <a:lstStyle/>
          <a:p>
            <a:r>
              <a:rPr lang="en-US" dirty="0" smtClean="0"/>
              <a:t>You can use a chi-square statistic when the data are frequency counts for different categories.</a:t>
            </a:r>
          </a:p>
          <a:p>
            <a:pPr lvl="1"/>
            <a:r>
              <a:rPr lang="en-US" dirty="0" smtClean="0"/>
              <a:t>goodness-of-fit chi-square</a:t>
            </a:r>
          </a:p>
          <a:p>
            <a:pPr lvl="2"/>
            <a:r>
              <a:rPr lang="en-US" dirty="0" smtClean="0"/>
              <a:t>used to analyze the relative frequencies of different categories within a single </a:t>
            </a:r>
            <a:r>
              <a:rPr lang="en-US" dirty="0" smtClean="0"/>
              <a:t>variable.</a:t>
            </a:r>
            <a:endParaRPr lang="en-US" dirty="0" smtClean="0"/>
          </a:p>
          <a:p>
            <a:pPr lvl="1"/>
            <a:r>
              <a:rPr lang="en-US" dirty="0" smtClean="0"/>
              <a:t>chi-square test of independence</a:t>
            </a:r>
          </a:p>
          <a:p>
            <a:pPr lvl="2"/>
            <a:r>
              <a:rPr lang="en-US" dirty="0" smtClean="0"/>
              <a:t>used to determine if the relative frequencies within the categories of one variable are associated with the relative frequencies within the categories of a second variable.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919680"/>
            <a:ext cx="7543800" cy="457200"/>
          </a:xfrm>
        </p:spPr>
        <p:txBody>
          <a:bodyPr>
            <a:normAutofit fontScale="90000"/>
          </a:bodyPr>
          <a:lstStyle/>
          <a:p>
            <a:r>
              <a:rPr lang="en-US" smtClean="0"/>
              <a:t>Figure 14.1: SPSS Screenshot of Data Entry for Chi-Square Test of Goodness of Fit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828770" y="1401941"/>
            <a:ext cx="3870509" cy="430521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50</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SPSS Analysis</a:t>
            </a:r>
            <a:endParaRPr lang="en-US" dirty="0" smtClean="0"/>
          </a:p>
        </p:txBody>
      </p:sp>
      <p:sp>
        <p:nvSpPr>
          <p:cNvPr id="7" name="Content Placeholder 6"/>
          <p:cNvSpPr>
            <a:spLocks noGrp="1"/>
          </p:cNvSpPr>
          <p:nvPr>
            <p:ph idx="1"/>
          </p:nvPr>
        </p:nvSpPr>
        <p:spPr/>
        <p:txBody>
          <a:bodyPr/>
          <a:lstStyle/>
          <a:p>
            <a:r>
              <a:rPr lang="en-US" dirty="0" smtClean="0"/>
              <a:t>To perform the chi-square analysis, do the following:</a:t>
            </a:r>
          </a:p>
          <a:p>
            <a:pPr lvl="1"/>
            <a:r>
              <a:rPr lang="en-US" dirty="0" smtClean="0"/>
              <a:t>Click on the Analyze menu. Choose Non-parametric Tests, then click on Legacy Dialogs and select Chi-square.</a:t>
            </a:r>
          </a:p>
          <a:p>
            <a:pPr lvl="1"/>
            <a:r>
              <a:rPr lang="en-US" dirty="0" smtClean="0"/>
              <a:t>Move the variable label </a:t>
            </a:r>
            <a:r>
              <a:rPr lang="en-US" dirty="0" err="1" smtClean="0"/>
              <a:t>PoliticalAffiliation</a:t>
            </a:r>
            <a:r>
              <a:rPr lang="en-US" dirty="0" smtClean="0"/>
              <a:t> to the Test Variable List.</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SPSS Analysis</a:t>
            </a:r>
            <a:endParaRPr lang="en-US" dirty="0" smtClean="0"/>
          </a:p>
        </p:txBody>
      </p:sp>
      <p:sp>
        <p:nvSpPr>
          <p:cNvPr id="7" name="Content Placeholder 6"/>
          <p:cNvSpPr>
            <a:spLocks noGrp="1"/>
          </p:cNvSpPr>
          <p:nvPr>
            <p:ph idx="1"/>
          </p:nvPr>
        </p:nvSpPr>
        <p:spPr/>
        <p:txBody>
          <a:bodyPr/>
          <a:lstStyle/>
          <a:p>
            <a:pPr lvl="1"/>
            <a:r>
              <a:rPr lang="en-US" dirty="0" smtClean="0"/>
              <a:t>Click on the Values button and enter the exact expected frequencies based on the null hypothesis.</a:t>
            </a:r>
          </a:p>
          <a:p>
            <a:pPr lvl="1"/>
            <a:r>
              <a:rPr lang="en-US" dirty="0" smtClean="0"/>
              <a:t>If all of the expected values were the same, you could click on the “All categories equal” button, but in this case, you must compute the expected frequencies by hand and then enter them in the correct </a:t>
            </a:r>
            <a:r>
              <a:rPr lang="en-US" dirty="0" smtClean="0"/>
              <a:t>order.</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SPSS Analysis</a:t>
            </a:r>
            <a:endParaRPr lang="en-US" dirty="0" smtClean="0"/>
          </a:p>
        </p:txBody>
      </p:sp>
      <p:sp>
        <p:nvSpPr>
          <p:cNvPr id="7" name="Content Placeholder 6"/>
          <p:cNvSpPr>
            <a:spLocks noGrp="1"/>
          </p:cNvSpPr>
          <p:nvPr>
            <p:ph idx="1"/>
          </p:nvPr>
        </p:nvSpPr>
        <p:spPr/>
        <p:txBody>
          <a:bodyPr/>
          <a:lstStyle/>
          <a:p>
            <a:pPr lvl="1"/>
            <a:r>
              <a:rPr lang="en-US" dirty="0" smtClean="0"/>
              <a:t>(i.e., the expected frequency for value 1 [28], then value 2 [16.8], and finally value 3 [11.2]). </a:t>
            </a:r>
          </a:p>
          <a:p>
            <a:pPr lvl="1"/>
            <a:r>
              <a:rPr lang="en-US" dirty="0" smtClean="0"/>
              <a:t>You must click on the Add button after you enter each value.  Then, click OK. </a:t>
            </a:r>
          </a:p>
          <a:p>
            <a:pPr lvl="1"/>
            <a:r>
              <a:rPr lang="en-US" dirty="0" smtClean="0"/>
              <a:t>Your screen should look like the one in Figure 14.2.</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715000"/>
            <a:ext cx="7543800" cy="457200"/>
          </a:xfrm>
        </p:spPr>
        <p:txBody>
          <a:bodyPr>
            <a:normAutofit fontScale="90000"/>
          </a:bodyPr>
          <a:lstStyle/>
          <a:p>
            <a:r>
              <a:rPr lang="en-US" dirty="0" smtClean="0"/>
              <a:t>Figure 14.2: SPSS Screenshot for Setting Up the Chi-Square Test of Goodness of Fit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808708" y="1525852"/>
            <a:ext cx="3913681" cy="378872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961176"/>
            <a:ext cx="7543800" cy="457200"/>
          </a:xfrm>
        </p:spPr>
        <p:txBody>
          <a:bodyPr>
            <a:normAutofit fontScale="90000"/>
          </a:bodyPr>
          <a:lstStyle/>
          <a:p>
            <a:r>
              <a:rPr lang="en-US" smtClean="0"/>
              <a:t>Figure 14.3: SPSS Screenshot of Observed and Expected Frequencies for Chi-Square Test of Goodness of Fit</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783186" y="1400590"/>
            <a:ext cx="4383756" cy="4346814"/>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55</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Chi-Square for Independence</a:t>
            </a:r>
            <a:endParaRPr lang="en-US" dirty="0" smtClean="0"/>
          </a:p>
        </p:txBody>
      </p:sp>
      <p:sp>
        <p:nvSpPr>
          <p:cNvPr id="7" name="Content Placeholder 6"/>
          <p:cNvSpPr>
            <a:spLocks noGrp="1"/>
          </p:cNvSpPr>
          <p:nvPr>
            <p:ph idx="1"/>
          </p:nvPr>
        </p:nvSpPr>
        <p:spPr/>
        <p:txBody>
          <a:bodyPr/>
          <a:lstStyle/>
          <a:p>
            <a:r>
              <a:rPr lang="en-US" smtClean="0"/>
              <a:t>We will now analyze the political affiliation and policy opinion data using SPSS to perform a chi-square for independence.</a:t>
            </a:r>
          </a:p>
          <a:p>
            <a:r>
              <a:rPr lang="en-US" smtClean="0"/>
              <a:t>The data are provided in Table 14.8.</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14.8: Data Used for SPSS Example for Chi-Square Test of Independence</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11836" y="2335438"/>
            <a:ext cx="7675633" cy="1954609"/>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57</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 </a:t>
            </a:r>
            <a:endParaRPr lang="en-US" dirty="0" smtClean="0"/>
          </a:p>
        </p:txBody>
      </p:sp>
      <p:sp>
        <p:nvSpPr>
          <p:cNvPr id="7" name="Content Placeholder 6"/>
          <p:cNvSpPr>
            <a:spLocks noGrp="1"/>
          </p:cNvSpPr>
          <p:nvPr>
            <p:ph idx="1"/>
          </p:nvPr>
        </p:nvSpPr>
        <p:spPr/>
        <p:txBody>
          <a:bodyPr/>
          <a:lstStyle/>
          <a:p>
            <a:r>
              <a:rPr lang="en-US" dirty="0" smtClean="0"/>
              <a:t>The data file for the chi-square for independence will have two columns.</a:t>
            </a:r>
          </a:p>
          <a:p>
            <a:r>
              <a:rPr lang="en-US" dirty="0" smtClean="0"/>
              <a:t>See Figure 14.4</a:t>
            </a:r>
          </a:p>
          <a:p>
            <a:r>
              <a:rPr lang="en-US" dirty="0" smtClean="0"/>
              <a:t>In this data set, the first variable name is </a:t>
            </a:r>
            <a:r>
              <a:rPr lang="en-US" dirty="0" err="1" smtClean="0"/>
              <a:t>PoliticalAffiliation</a:t>
            </a:r>
            <a:endParaRPr lang="en-US" dirty="0" smtClean="0"/>
          </a:p>
          <a:p>
            <a:pPr lvl="1"/>
            <a:r>
              <a:rPr lang="en-US" dirty="0" smtClean="0"/>
              <a:t>1 = Democrat</a:t>
            </a:r>
          </a:p>
          <a:p>
            <a:pPr lvl="1"/>
            <a:r>
              <a:rPr lang="en-US" dirty="0" smtClean="0"/>
              <a:t>2 = Republican</a:t>
            </a:r>
          </a:p>
          <a:p>
            <a:pPr lvl="1"/>
            <a:r>
              <a:rPr lang="en-US" dirty="0" smtClean="0"/>
              <a:t>3 = Independent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58</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 </a:t>
            </a:r>
            <a:endParaRPr lang="en-US" dirty="0" smtClean="0"/>
          </a:p>
        </p:txBody>
      </p:sp>
      <p:sp>
        <p:nvSpPr>
          <p:cNvPr id="7" name="Content Placeholder 6"/>
          <p:cNvSpPr>
            <a:spLocks noGrp="1"/>
          </p:cNvSpPr>
          <p:nvPr>
            <p:ph idx="1"/>
          </p:nvPr>
        </p:nvSpPr>
        <p:spPr/>
        <p:txBody>
          <a:bodyPr/>
          <a:lstStyle/>
          <a:p>
            <a:r>
              <a:rPr lang="en-US" smtClean="0"/>
              <a:t>The second variable name is PolicyOpinion</a:t>
            </a:r>
          </a:p>
          <a:p>
            <a:pPr lvl="1"/>
            <a:r>
              <a:rPr lang="en-US" smtClean="0"/>
              <a:t>1 = Approve</a:t>
            </a:r>
          </a:p>
          <a:p>
            <a:pPr lvl="1"/>
            <a:r>
              <a:rPr lang="en-US" smtClean="0"/>
              <a:t>2 = Disapprove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59</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Chi-Square Test</a:t>
            </a:r>
            <a:endParaRPr lang="en-US" dirty="0"/>
          </a:p>
        </p:txBody>
      </p:sp>
      <p:sp>
        <p:nvSpPr>
          <p:cNvPr id="7" name="Content Placeholder 6"/>
          <p:cNvSpPr>
            <a:spLocks noGrp="1"/>
          </p:cNvSpPr>
          <p:nvPr>
            <p:ph idx="1"/>
          </p:nvPr>
        </p:nvSpPr>
        <p:spPr/>
        <p:txBody>
          <a:bodyPr/>
          <a:lstStyle/>
          <a:p>
            <a:r>
              <a:rPr lang="en-US" smtClean="0"/>
              <a:t>Both chi-square tests use the same logic and formula</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a:t>
            </a:fld>
            <a:endParaRPr lang="en-US"/>
          </a:p>
        </p:txBody>
      </p:sp>
      <p:pic>
        <p:nvPicPr>
          <p:cNvPr id="2050" name="Picture 2"/>
          <p:cNvPicPr>
            <a:picLocks noChangeAspect="1" noChangeArrowheads="1"/>
          </p:cNvPicPr>
          <p:nvPr/>
        </p:nvPicPr>
        <p:blipFill>
          <a:blip r:embed="rId3"/>
          <a:srcRect/>
          <a:stretch>
            <a:fillRect/>
          </a:stretch>
        </p:blipFill>
        <p:spPr bwMode="auto">
          <a:xfrm>
            <a:off x="2286000" y="3733800"/>
            <a:ext cx="5257800" cy="1095375"/>
          </a:xfrm>
          <a:prstGeom prst="rect">
            <a:avLst/>
          </a:prstGeom>
          <a:noFill/>
          <a:ln w="9525">
            <a:noFill/>
            <a:miter lim="800000"/>
            <a:headEnd/>
            <a:tailEnd/>
          </a:ln>
          <a:effectLst/>
        </p:spPr>
      </p:pic>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863029"/>
            <a:ext cx="7543800" cy="457200"/>
          </a:xfrm>
        </p:spPr>
        <p:txBody>
          <a:bodyPr>
            <a:normAutofit fontScale="90000"/>
          </a:bodyPr>
          <a:lstStyle/>
          <a:p>
            <a:r>
              <a:rPr lang="en-US" smtClean="0"/>
              <a:t>Figure 14.4: SPSS Screenshot of Data Entry for Chi-Square Test of</a:t>
            </a:r>
            <a:br>
              <a:rPr lang="en-US" smtClean="0"/>
            </a:br>
            <a:r>
              <a:rPr lang="en-US" smtClean="0"/>
              <a:t>Independence</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869382" y="1377263"/>
            <a:ext cx="3713084" cy="425094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60</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SPSS Analysis</a:t>
            </a:r>
            <a:endParaRPr lang="en-US" dirty="0" smtClean="0"/>
          </a:p>
        </p:txBody>
      </p:sp>
      <p:sp>
        <p:nvSpPr>
          <p:cNvPr id="7" name="Content Placeholder 6"/>
          <p:cNvSpPr>
            <a:spLocks noGrp="1"/>
          </p:cNvSpPr>
          <p:nvPr>
            <p:ph idx="1"/>
          </p:nvPr>
        </p:nvSpPr>
        <p:spPr/>
        <p:txBody>
          <a:bodyPr/>
          <a:lstStyle/>
          <a:p>
            <a:r>
              <a:rPr lang="en-US" smtClean="0"/>
              <a:t>To perform the chi-square:</a:t>
            </a:r>
          </a:p>
          <a:p>
            <a:pPr lvl="1"/>
            <a:r>
              <a:rPr lang="en-US" smtClean="0"/>
              <a:t>Click on the Analyze menu. Choose Descriptive Statistics and select Crosstabs.</a:t>
            </a:r>
          </a:p>
          <a:p>
            <a:pPr lvl="1"/>
            <a:r>
              <a:rPr lang="en-US" smtClean="0"/>
              <a:t>Move the variable labeled “PoliticalAffiliation” to the Rows box and the variable labeled “PolicyOpinion” to the Column(s) box.</a:t>
            </a:r>
          </a:p>
          <a:p>
            <a:pPr lvl="1"/>
            <a:r>
              <a:rPr lang="en-US" smtClean="0"/>
              <a:t>Click on the Statistics button and check the chi-square box and click Continue.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SPSS Analysis</a:t>
            </a:r>
            <a:endParaRPr lang="en-US" dirty="0" smtClean="0"/>
          </a:p>
        </p:txBody>
      </p:sp>
      <p:sp>
        <p:nvSpPr>
          <p:cNvPr id="7" name="Content Placeholder 6"/>
          <p:cNvSpPr>
            <a:spLocks noGrp="1"/>
          </p:cNvSpPr>
          <p:nvPr>
            <p:ph idx="1"/>
          </p:nvPr>
        </p:nvSpPr>
        <p:spPr/>
        <p:txBody>
          <a:bodyPr/>
          <a:lstStyle/>
          <a:p>
            <a:pPr lvl="1"/>
            <a:r>
              <a:rPr lang="en-US" smtClean="0"/>
              <a:t>Click the Cells button and make sure that the observed and expected boxes are both checked.</a:t>
            </a:r>
          </a:p>
          <a:p>
            <a:pPr lvl="1"/>
            <a:r>
              <a:rPr lang="en-US" smtClean="0"/>
              <a:t>Click Continue; then click OK.</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961175"/>
            <a:ext cx="9144000" cy="457200"/>
          </a:xfrm>
        </p:spPr>
        <p:txBody>
          <a:bodyPr>
            <a:noAutofit/>
          </a:bodyPr>
          <a:lstStyle/>
          <a:p>
            <a:r>
              <a:rPr lang="en-US" sz="1400" dirty="0" smtClean="0"/>
              <a:t>Figure 14.5: SPSS Screenshot of Output With Total Number of Responses; Output of Observed Frequencies, Row Totals, and Column Totals; and Chi-Square Test of Independence</a:t>
            </a:r>
            <a:endParaRPr lang="en-US" sz="1400"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713030" y="1390393"/>
            <a:ext cx="3565541" cy="4520475"/>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63</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Chi-Square Test</a:t>
            </a:r>
            <a:endParaRPr lang="en-US" dirty="0"/>
          </a:p>
        </p:txBody>
      </p:sp>
      <p:sp>
        <p:nvSpPr>
          <p:cNvPr id="7" name="Content Placeholder 6"/>
          <p:cNvSpPr>
            <a:spLocks noGrp="1"/>
          </p:cNvSpPr>
          <p:nvPr>
            <p:ph idx="1"/>
          </p:nvPr>
        </p:nvSpPr>
        <p:spPr/>
        <p:txBody>
          <a:bodyPr/>
          <a:lstStyle/>
          <a:p>
            <a:r>
              <a:rPr lang="en-US" dirty="0" smtClean="0"/>
              <a:t>Observed frequencies</a:t>
            </a:r>
          </a:p>
          <a:p>
            <a:pPr lvl="1"/>
            <a:r>
              <a:rPr lang="en-US" dirty="0" smtClean="0"/>
              <a:t>the actual frequency counts collected from the </a:t>
            </a:r>
            <a:r>
              <a:rPr lang="en-US" dirty="0" smtClean="0"/>
              <a:t>sample.</a:t>
            </a:r>
            <a:endParaRPr lang="en-US" dirty="0" smtClean="0"/>
          </a:p>
          <a:p>
            <a:r>
              <a:rPr lang="en-US" dirty="0" smtClean="0"/>
              <a:t>Expected frequencies</a:t>
            </a:r>
          </a:p>
          <a:p>
            <a:pPr lvl="1"/>
            <a:r>
              <a:rPr lang="en-US" dirty="0" smtClean="0"/>
              <a:t>the exact frequency counts expected if the null hypothesis is true, given the study’s sample size.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Chi-Square Test</a:t>
            </a:r>
            <a:endParaRPr lang="en-US" dirty="0"/>
          </a:p>
        </p:txBody>
      </p:sp>
      <p:sp>
        <p:nvSpPr>
          <p:cNvPr id="7" name="Content Placeholder 6"/>
          <p:cNvSpPr>
            <a:spLocks noGrp="1"/>
          </p:cNvSpPr>
          <p:nvPr>
            <p:ph idx="1"/>
          </p:nvPr>
        </p:nvSpPr>
        <p:spPr/>
        <p:txBody>
          <a:bodyPr/>
          <a:lstStyle/>
          <a:p>
            <a:r>
              <a:rPr lang="en-US" smtClean="0"/>
              <a:t>A very important assumption of both types of chi-squares is that if an expected frequency is less than 5, a chi-square should not be performed.</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8</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Chi-Square Test</a:t>
            </a:r>
            <a:endParaRPr lang="en-US" dirty="0"/>
          </a:p>
        </p:txBody>
      </p:sp>
      <p:sp>
        <p:nvSpPr>
          <p:cNvPr id="7" name="Content Placeholder 6"/>
          <p:cNvSpPr>
            <a:spLocks noGrp="1"/>
          </p:cNvSpPr>
          <p:nvPr>
            <p:ph idx="1"/>
          </p:nvPr>
        </p:nvSpPr>
        <p:spPr/>
        <p:txBody>
          <a:bodyPr/>
          <a:lstStyle/>
          <a:p>
            <a:r>
              <a:rPr lang="en-US" dirty="0" smtClean="0"/>
              <a:t>Numerator</a:t>
            </a:r>
          </a:p>
          <a:p>
            <a:pPr lvl="1"/>
            <a:r>
              <a:rPr lang="en-US" dirty="0" smtClean="0"/>
              <a:t>computes the difference between the observed frequency (the actual data) and the expected </a:t>
            </a:r>
            <a:r>
              <a:rPr lang="en-US" dirty="0" smtClean="0"/>
              <a:t>frequency.</a:t>
            </a:r>
            <a:endParaRPr lang="en-US" dirty="0" smtClean="0"/>
          </a:p>
          <a:p>
            <a:pPr lvl="1"/>
            <a:r>
              <a:rPr lang="en-US" dirty="0" smtClean="0"/>
              <a:t>If the null is true and there were no sampling error, the observed frequency and the expected frequency would be identical and the numerator would be zero.</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9</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AE4E978CEFA94B8DA9D30DFCF1B51B" ma:contentTypeVersion="0" ma:contentTypeDescription="Create a new document." ma:contentTypeScope="" ma:versionID="9718d60a61096b6abcfb64ec4f182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791F70-A4E6-4713-BB9C-D7F0E1FA2A53}">
  <ds:schemaRefs>
    <ds:schemaRef ds:uri="http://schemas.microsoft.com/sharepoint/v3/contenttype/forms"/>
  </ds:schemaRefs>
</ds:datastoreItem>
</file>

<file path=customXml/itemProps2.xml><?xml version="1.0" encoding="utf-8"?>
<ds:datastoreItem xmlns:ds="http://schemas.openxmlformats.org/officeDocument/2006/customXml" ds:itemID="{F256CBF6-5C47-44CD-B9A5-0B6F605893D6}">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F75BBF0-9C10-45CF-9C59-66B254DA9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3773</TotalTime>
  <Words>4615</Words>
  <Application>Microsoft Office PowerPoint</Application>
  <PresentationFormat>On-screen Show (4:3)</PresentationFormat>
  <Paragraphs>480</Paragraphs>
  <Slides>63</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Times New Roman</vt:lpstr>
      <vt:lpstr>1_Office Theme</vt:lpstr>
      <vt:lpstr>PowerPoint Presentation</vt:lpstr>
      <vt:lpstr>An Introduction to Statistics An Active Learning Approach</vt:lpstr>
      <vt:lpstr>Topics to Cover</vt:lpstr>
      <vt:lpstr>Topics to Cover</vt:lpstr>
      <vt:lpstr>Overview of Chi-Square</vt:lpstr>
      <vt:lpstr>Logic of the Chi-Square Test</vt:lpstr>
      <vt:lpstr>Logic of the Chi-Square Test</vt:lpstr>
      <vt:lpstr>Logic of the Chi-Square Test</vt:lpstr>
      <vt:lpstr>Logic of the Chi-Square Test</vt:lpstr>
      <vt:lpstr>Logic of the Chi-Square Test</vt:lpstr>
      <vt:lpstr>Logic of the Chi-Square Test</vt:lpstr>
      <vt:lpstr>Comparing the Goodness-of-Fit Chi-Square and the Chi-Square for Independence</vt:lpstr>
      <vt:lpstr>Goodness-of-fit Chi-Square Example</vt:lpstr>
      <vt:lpstr>Example</vt:lpstr>
      <vt:lpstr>Table 14.1: Number of People Identifying With Each Political Affiliation</vt:lpstr>
      <vt:lpstr>Step 1: Examine the Statistical Assumptions</vt:lpstr>
      <vt:lpstr>Step 1: Examine the Statistical Assumptions</vt:lpstr>
      <vt:lpstr>Step 1: Examine the Statistical Assumptions</vt:lpstr>
      <vt:lpstr>Step 2: State the Null and Research Hypotheses</vt:lpstr>
      <vt:lpstr>Step 3: Compute the Degrees of Freedom and Define the Critical Regions</vt:lpstr>
      <vt:lpstr>Step 4: Compute the Test Statistic (Goodness-of-Fit Chi-Square)</vt:lpstr>
      <vt:lpstr>4a. Determine the Expected Frequencies Defined by the Null Hypothesis</vt:lpstr>
      <vt:lpstr>Table 14.4: Observed Frequencies (OF) and Expected Frequencies (EF) for Each Political Affiliation</vt:lpstr>
      <vt:lpstr>4b. Compute the Obtained Value </vt:lpstr>
      <vt:lpstr>4b. Compute the Obtained Value </vt:lpstr>
      <vt:lpstr>Step 5: Interpreting the Results</vt:lpstr>
      <vt:lpstr>Chi-Square for Independence</vt:lpstr>
      <vt:lpstr>Example</vt:lpstr>
      <vt:lpstr>Table 14.2: Number of People Identifying With Each Political Affiliation by Approval of the President’s Policies</vt:lpstr>
      <vt:lpstr>Step 1: Examine the Statistical Assumptions</vt:lpstr>
      <vt:lpstr>Step 2: State the Null and Research Hypotheses</vt:lpstr>
      <vt:lpstr>Step 3: Compute the Degrees of Freedom and Define the Critical Regions</vt:lpstr>
      <vt:lpstr>Step 3: Compute the Degrees of Freedom and Define the Critical Regions</vt:lpstr>
      <vt:lpstr>Step 4: Compute the Test Statistic (Chi-Square for Independence)</vt:lpstr>
      <vt:lpstr>4a. Determine the Expected Frequencies Defined by the Null Hypothesis</vt:lpstr>
      <vt:lpstr>Table 14.5: Observed Frequencies (OF) and Expected Frequencies (EF) for Each Political Affiliation by Approval of the President’s Policies</vt:lpstr>
      <vt:lpstr>4a. Determine the Expected Frequencies Defined by the Null Hypothesis</vt:lpstr>
      <vt:lpstr>4a. Determine the Expected Frequencies Defined by the Null Hypothesis</vt:lpstr>
      <vt:lpstr>4b. Compute the Obtained Value </vt:lpstr>
      <vt:lpstr>4b. Compute the Obtained Value </vt:lpstr>
      <vt:lpstr>4b. Compute the Obtained Value </vt:lpstr>
      <vt:lpstr>Step 5: Compute the Effect Size and Interpret It as Small, Medium, or Large</vt:lpstr>
      <vt:lpstr>Step 5: Compute the Effect Size and Interpret It as Small, Medium, or Large</vt:lpstr>
      <vt:lpstr>Table 14.6: Effect Sizes for Chi-Square and Guidelines for  Interpretation</vt:lpstr>
      <vt:lpstr>Step 6: Interpret the Results</vt:lpstr>
      <vt:lpstr>SPSS</vt:lpstr>
      <vt:lpstr>Goodness-of-Fit Chi Square</vt:lpstr>
      <vt:lpstr>Table 14.7: Data Used for SPSS Example for Chi-Square Test of Goodness of Fit</vt:lpstr>
      <vt:lpstr>Data File </vt:lpstr>
      <vt:lpstr>Figure 14.1: SPSS Screenshot of Data Entry for Chi-Square Test of Goodness of Fit</vt:lpstr>
      <vt:lpstr>SPSS Analysis</vt:lpstr>
      <vt:lpstr>SPSS Analysis</vt:lpstr>
      <vt:lpstr>SPSS Analysis</vt:lpstr>
      <vt:lpstr>Figure 14.2: SPSS Screenshot for Setting Up the Chi-Square Test of Goodness of Fit</vt:lpstr>
      <vt:lpstr>Figure 14.3: SPSS Screenshot of Observed and Expected Frequencies for Chi-Square Test of Goodness of Fit</vt:lpstr>
      <vt:lpstr>Chi-Square for Independence</vt:lpstr>
      <vt:lpstr>Table 14.8: Data Used for SPSS Example for Chi-Square Test of Independence</vt:lpstr>
      <vt:lpstr>Data File </vt:lpstr>
      <vt:lpstr>Data File </vt:lpstr>
      <vt:lpstr>Figure 14.4: SPSS Screenshot of Data Entry for Chi-Square Test of Independence</vt:lpstr>
      <vt:lpstr>SPSS Analysis</vt:lpstr>
      <vt:lpstr>SPSS Analysis</vt:lpstr>
      <vt:lpstr>Figure 14.5: SPSS Screenshot of Output With Total Number of Responses; Output of Observed Frequencies, Row Totals, and Column Totals; and Chi-Square Test of Independence</vt:lpstr>
    </vt:vector>
  </TitlesOfParts>
  <Company>Sage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Bierach, Katie</dc:creator>
  <cp:lastModifiedBy>Olson, Andrew</cp:lastModifiedBy>
  <cp:revision>582</cp:revision>
  <dcterms:created xsi:type="dcterms:W3CDTF">2015-04-30T00:02:08Z</dcterms:created>
  <dcterms:modified xsi:type="dcterms:W3CDTF">2017-04-21T18:19:24Z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0x010100A9AE4E978CEFA94B8DA9D30DFCF1B51B</vt:lpwstr>
  </property>
</Properties>
</file>