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63" r:id="rId2"/>
    <p:sldId id="256" r:id="rId3"/>
    <p:sldId id="264" r:id="rId4"/>
    <p:sldId id="262" r:id="rId5"/>
    <p:sldId id="257" r:id="rId6"/>
    <p:sldId id="258" r:id="rId7"/>
    <p:sldId id="259" r:id="rId8"/>
    <p:sldId id="261" r:id="rId9"/>
    <p:sldId id="265" r:id="rId10"/>
    <p:sldId id="260" r:id="rId1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 snapToGrid="0"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Freqency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Sheet1!$B$7:$B$11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Sheet1!$C$7:$C$11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7F-4ABA-A33C-67833CA54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741760"/>
        <c:axId val="106743680"/>
      </c:barChart>
      <c:catAx>
        <c:axId val="10674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siblings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43680"/>
        <c:crosses val="autoZero"/>
        <c:auto val="1"/>
        <c:lblAlgn val="ctr"/>
        <c:lblOffset val="100"/>
        <c:noMultiLvlLbl val="0"/>
      </c:catAx>
      <c:valAx>
        <c:axId val="1067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4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DD4D3-1EFC-461B-834A-88F836C79D1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AD33B-7861-4BCA-8077-4234BABAB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8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6451-AA5E-4265-B18B-A73F6E9B28C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094A-52A4-4261-B21B-5B31E869A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094A-52A4-4261-B21B-5B31E869A2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 to questions: Heart rate = ratio; marital</a:t>
            </a:r>
            <a:r>
              <a:rPr lang="en-US" baseline="0" dirty="0" smtClean="0"/>
              <a:t> status = nominal; household income level = ordinal; household income in dollars = interval; </a:t>
            </a:r>
          </a:p>
          <a:p>
            <a:r>
              <a:rPr lang="en-US" baseline="0" dirty="0" smtClean="0"/>
              <a:t>body temperature in F = interval; place in a race = ordinal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094A-52A4-4261-B21B-5B31E869A2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Systolic blood pressure = continuous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Number of students in a class = discrete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Height measured in inches = continuous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Body temperature in degrees Fahrenheit = continuous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094A-52A4-4261-B21B-5B31E869A2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responded? 14</a:t>
            </a:r>
          </a:p>
          <a:p>
            <a:r>
              <a:rPr lang="en-US" sz="1200" dirty="0" smtClean="0"/>
              <a:t>How many gave 1 as their response? 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have more than 2 siblings? 3</a:t>
            </a:r>
          </a:p>
          <a:p>
            <a:r>
              <a:rPr lang="en-US" sz="1200" dirty="0" smtClean="0"/>
              <a:t>What percentage of respondents have at least 2 siblings?  8/14 = 57.1%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094A-52A4-4261-B21B-5B31E869A2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4786-F953-44F1-9390-27F76FDC6A98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40E1-C5C0-486D-A22C-F67B62F5B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274" y="5443670"/>
            <a:ext cx="6858000" cy="7593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9" y="0"/>
            <a:ext cx="8003182" cy="5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82" y="201375"/>
            <a:ext cx="8378618" cy="968019"/>
          </a:xfrm>
        </p:spPr>
        <p:txBody>
          <a:bodyPr>
            <a:normAutofit/>
          </a:bodyPr>
          <a:lstStyle/>
          <a:p>
            <a:r>
              <a:rPr lang="en-US" sz="3600" dirty="0"/>
              <a:t>How to work on Activities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82" y="1263398"/>
            <a:ext cx="7886700" cy="5594602"/>
          </a:xfrm>
        </p:spPr>
        <p:txBody>
          <a:bodyPr>
            <a:noAutofit/>
          </a:bodyPr>
          <a:lstStyle/>
          <a:p>
            <a:r>
              <a:rPr lang="en-US" sz="1800" dirty="0"/>
              <a:t>All the activities have new information that was not in the chapter, so be sure to read carefully.</a:t>
            </a:r>
          </a:p>
          <a:p>
            <a:r>
              <a:rPr lang="en-US" sz="1800" dirty="0"/>
              <a:t>Work with others; talk about your answers—explain why they are correct to each other. </a:t>
            </a:r>
          </a:p>
          <a:p>
            <a:r>
              <a:rPr lang="en-US" sz="1800" dirty="0" smtClean="0"/>
              <a:t>Do not </a:t>
            </a:r>
            <a:r>
              <a:rPr lang="en-US" sz="1800" dirty="0"/>
              <a:t>rush! </a:t>
            </a:r>
            <a:r>
              <a:rPr lang="en-US" sz="1800" dirty="0" smtClean="0"/>
              <a:t>It is </a:t>
            </a:r>
            <a:r>
              <a:rPr lang="en-US" sz="1800" dirty="0"/>
              <a:t>ok if you </a:t>
            </a:r>
            <a:r>
              <a:rPr lang="en-US" sz="1800" dirty="0" smtClean="0"/>
              <a:t>do not </a:t>
            </a:r>
            <a:r>
              <a:rPr lang="en-US" sz="1800" dirty="0"/>
              <a:t>finish in class</a:t>
            </a:r>
          </a:p>
          <a:p>
            <a:r>
              <a:rPr lang="en-US" sz="1800" dirty="0"/>
              <a:t>Your goal is understanding, you won’t necessarily get the answers right the first time and that is ok </a:t>
            </a:r>
          </a:p>
          <a:p>
            <a:r>
              <a:rPr lang="en-US" sz="1800" dirty="0"/>
              <a:t>The answers are on Blackboard; check your work but DO NOT just copy answers</a:t>
            </a:r>
          </a:p>
          <a:p>
            <a:r>
              <a:rPr lang="en-US" sz="1800" dirty="0"/>
              <a:t>The activity should be completed before the next class</a:t>
            </a:r>
          </a:p>
          <a:p>
            <a:r>
              <a:rPr lang="en-US" sz="1800" dirty="0"/>
              <a:t>If you finish early</a:t>
            </a:r>
          </a:p>
          <a:p>
            <a:pPr lvl="1"/>
            <a:r>
              <a:rPr lang="en-US" sz="1800" dirty="0"/>
              <a:t>Take the chapter 1 practice quiz on Blackboard (required)</a:t>
            </a:r>
          </a:p>
          <a:p>
            <a:pPr lvl="1"/>
            <a:r>
              <a:rPr lang="en-US" sz="1800" dirty="0"/>
              <a:t>Take the scales of measurement practice quiz on Blackboard (not required)</a:t>
            </a:r>
          </a:p>
          <a:p>
            <a:pPr lvl="1"/>
            <a:r>
              <a:rPr lang="en-US" sz="1800" dirty="0"/>
              <a:t>Read chapter 2 and answer the reading questions</a:t>
            </a:r>
          </a:p>
          <a:p>
            <a:pPr lvl="1"/>
            <a:r>
              <a:rPr lang="en-US" sz="1800" dirty="0"/>
              <a:t>Figure out the statistics mode on your calculator</a:t>
            </a:r>
          </a:p>
          <a:p>
            <a:pPr lvl="1"/>
            <a:r>
              <a:rPr lang="en-US" sz="1800" dirty="0"/>
              <a:t>Watch videos on scales of measurement (only if you have headphones)</a:t>
            </a:r>
          </a:p>
        </p:txBody>
      </p:sp>
    </p:spTree>
    <p:extLst>
      <p:ext uri="{BB962C8B-B14F-4D97-AF65-F5344CB8AC3E}">
        <p14:creationId xmlns:p14="http://schemas.microsoft.com/office/powerpoint/2010/main" val="30168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74" y="396155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Chapter 1 Reading </a:t>
            </a:r>
            <a:r>
              <a:rPr lang="en-US" sz="3600" dirty="0" smtClean="0"/>
              <a:t>Questions </a:t>
            </a:r>
            <a:r>
              <a:rPr lang="en-US" sz="3600" dirty="0"/>
              <a:t>(RQs)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9974" y="1954255"/>
            <a:ext cx="7589267" cy="2942082"/>
          </a:xfrm>
        </p:spPr>
        <p:txBody>
          <a:bodyPr>
            <a:noAutofit/>
          </a:bodyPr>
          <a:lstStyle/>
          <a:p>
            <a:r>
              <a:rPr lang="en-US" sz="2200" dirty="0"/>
              <a:t>Reading the chapters and doing RQs prepare you for the day’s activity.</a:t>
            </a:r>
          </a:p>
          <a:p>
            <a:r>
              <a:rPr lang="en-US" sz="2200" dirty="0"/>
              <a:t>If you </a:t>
            </a:r>
            <a:r>
              <a:rPr lang="en-US" sz="2200" dirty="0" smtClean="0"/>
              <a:t>do not </a:t>
            </a:r>
            <a:r>
              <a:rPr lang="en-US" sz="2200" dirty="0"/>
              <a:t>read the chapters or understand the RQs you will struggle with the day’s activity</a:t>
            </a:r>
          </a:p>
          <a:p>
            <a:pPr lvl="1"/>
            <a:r>
              <a:rPr lang="en-US" sz="2200" dirty="0"/>
              <a:t>You have to prepare for each day of class.</a:t>
            </a:r>
          </a:p>
          <a:p>
            <a:r>
              <a:rPr lang="en-US" sz="2200" dirty="0"/>
              <a:t>Do you have questions on anything in the </a:t>
            </a:r>
            <a:r>
              <a:rPr lang="en-US" sz="2200" dirty="0" smtClean="0"/>
              <a:t>reading?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29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36" y="424946"/>
            <a:ext cx="7886700" cy="882561"/>
          </a:xfrm>
        </p:spPr>
        <p:txBody>
          <a:bodyPr>
            <a:normAutofit/>
          </a:bodyPr>
          <a:lstStyle/>
          <a:p>
            <a:r>
              <a:rPr lang="en-US" sz="3600" dirty="0"/>
              <a:t>Activity </a:t>
            </a:r>
            <a:r>
              <a:rPr lang="en-US" sz="3600" dirty="0" smtClean="0"/>
              <a:t>1.1 </a:t>
            </a:r>
            <a:r>
              <a:rPr lang="en-US" sz="3600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36" y="1851262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Use the Statistical Package for the Social Sciences (SPSS)</a:t>
            </a:r>
          </a:p>
          <a:p>
            <a:r>
              <a:rPr lang="en-US" sz="2200" dirty="0"/>
              <a:t>Identify scales of measurement</a:t>
            </a:r>
          </a:p>
          <a:p>
            <a:r>
              <a:rPr lang="en-US" sz="2200" dirty="0"/>
              <a:t>Identify continuous and discrete variables</a:t>
            </a:r>
          </a:p>
          <a:p>
            <a:r>
              <a:rPr lang="en-US" sz="2200" dirty="0"/>
              <a:t>Interpret and create frequency distributions (tables and graphs)</a:t>
            </a:r>
          </a:p>
        </p:txBody>
      </p:sp>
    </p:spTree>
    <p:extLst>
      <p:ext uri="{BB962C8B-B14F-4D97-AF65-F5344CB8AC3E}">
        <p14:creationId xmlns:p14="http://schemas.microsoft.com/office/powerpoint/2010/main" val="7511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29" y="34803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Statistical Package for the Social Sciences (SPSS)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29" y="1919629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About half of the activities (assignments) in this class require you to use SPSS.</a:t>
            </a:r>
          </a:p>
          <a:p>
            <a:pPr lvl="1"/>
            <a:r>
              <a:rPr lang="en-US" sz="2200" dirty="0"/>
              <a:t>It is worth learning to use it for this class, other classes, and several careers </a:t>
            </a:r>
          </a:p>
          <a:p>
            <a:r>
              <a:rPr lang="en-US" sz="2200" dirty="0"/>
              <a:t>Opening files </a:t>
            </a:r>
          </a:p>
          <a:p>
            <a:pPr lvl="1"/>
            <a:r>
              <a:rPr lang="en-US" sz="2200" dirty="0"/>
              <a:t>Open SPSS first, then go to blackboard and open file in “data files”</a:t>
            </a:r>
          </a:p>
          <a:p>
            <a:r>
              <a:rPr lang="en-US" sz="2200" dirty="0"/>
              <a:t>Running analyses</a:t>
            </a:r>
          </a:p>
        </p:txBody>
      </p:sp>
    </p:spTree>
    <p:extLst>
      <p:ext uri="{BB962C8B-B14F-4D97-AF65-F5344CB8AC3E}">
        <p14:creationId xmlns:p14="http://schemas.microsoft.com/office/powerpoint/2010/main" val="8318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8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Scales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83" y="1646582"/>
            <a:ext cx="7886700" cy="5092195"/>
          </a:xfrm>
        </p:spPr>
        <p:txBody>
          <a:bodyPr>
            <a:noAutofit/>
          </a:bodyPr>
          <a:lstStyle/>
          <a:p>
            <a:r>
              <a:rPr lang="en-US" sz="2200" dirty="0"/>
              <a:t>Nominal</a:t>
            </a:r>
          </a:p>
          <a:p>
            <a:pPr lvl="1"/>
            <a:r>
              <a:rPr lang="en-US" sz="2200" i="1" dirty="0"/>
              <a:t>Categories</a:t>
            </a:r>
            <a:r>
              <a:rPr lang="en-US" sz="2200" dirty="0"/>
              <a:t> represent different </a:t>
            </a:r>
            <a:r>
              <a:rPr lang="en-US" sz="2200" b="1" i="1" u="sng" dirty="0"/>
              <a:t>kinds</a:t>
            </a:r>
            <a:r>
              <a:rPr lang="en-US" sz="2200" dirty="0"/>
              <a:t> of things</a:t>
            </a:r>
          </a:p>
          <a:p>
            <a:pPr lvl="1"/>
            <a:r>
              <a:rPr lang="en-US" sz="2200" dirty="0"/>
              <a:t>Categories do NOT have an order of more or less</a:t>
            </a:r>
          </a:p>
          <a:p>
            <a:pPr lvl="1"/>
            <a:r>
              <a:rPr lang="en-US" sz="2200" dirty="0"/>
              <a:t>What is an example?</a:t>
            </a:r>
          </a:p>
          <a:p>
            <a:r>
              <a:rPr lang="en-US" sz="2200" dirty="0"/>
              <a:t>Ordinal </a:t>
            </a:r>
          </a:p>
          <a:p>
            <a:pPr lvl="1"/>
            <a:r>
              <a:rPr lang="en-US" sz="2200" i="1" dirty="0"/>
              <a:t>Levels</a:t>
            </a:r>
            <a:r>
              <a:rPr lang="en-US" sz="2200" dirty="0"/>
              <a:t> represent different </a:t>
            </a:r>
            <a:r>
              <a:rPr lang="en-US" sz="2200" b="1" i="1" u="sng" dirty="0"/>
              <a:t>amounts</a:t>
            </a:r>
            <a:r>
              <a:rPr lang="en-US" sz="2200" dirty="0"/>
              <a:t> of things, but they can NOT quantify “how much more” one level has than another level.</a:t>
            </a:r>
          </a:p>
          <a:p>
            <a:pPr lvl="1"/>
            <a:r>
              <a:rPr lang="en-US" sz="2200" dirty="0"/>
              <a:t>What is an example?</a:t>
            </a:r>
          </a:p>
          <a:p>
            <a:r>
              <a:rPr lang="en-US" sz="2200" dirty="0"/>
              <a:t>Interval/Ratio</a:t>
            </a:r>
          </a:p>
          <a:p>
            <a:pPr lvl="1"/>
            <a:r>
              <a:rPr lang="en-US" sz="2200" i="1" dirty="0"/>
              <a:t>Values</a:t>
            </a:r>
            <a:r>
              <a:rPr lang="en-US" sz="2200" dirty="0"/>
              <a:t> represent different </a:t>
            </a:r>
            <a:r>
              <a:rPr lang="en-US" sz="2200" b="1" i="1" u="sng" dirty="0"/>
              <a:t>amounts</a:t>
            </a:r>
            <a:r>
              <a:rPr lang="en-US" sz="2200" dirty="0"/>
              <a:t> of things, and they DO quantify “how much more” one value is than another value. </a:t>
            </a:r>
          </a:p>
          <a:p>
            <a:pPr lvl="1"/>
            <a:r>
              <a:rPr lang="en-US" sz="2200" dirty="0"/>
              <a:t>What is an example?</a:t>
            </a:r>
          </a:p>
        </p:txBody>
      </p:sp>
    </p:spTree>
    <p:extLst>
      <p:ext uri="{BB962C8B-B14F-4D97-AF65-F5344CB8AC3E}">
        <p14:creationId xmlns:p14="http://schemas.microsoft.com/office/powerpoint/2010/main" val="26479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520545"/>
            <a:ext cx="7781925" cy="994172"/>
          </a:xfrm>
        </p:spPr>
        <p:txBody>
          <a:bodyPr>
            <a:normAutofit/>
          </a:bodyPr>
          <a:lstStyle/>
          <a:p>
            <a:r>
              <a:rPr lang="en-US" sz="3600" dirty="0"/>
              <a:t>Scales of </a:t>
            </a:r>
            <a:r>
              <a:rPr lang="en-US" sz="3600" dirty="0" smtClean="0"/>
              <a:t>measurement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757259"/>
            <a:ext cx="7886700" cy="4351338"/>
          </a:xfrm>
        </p:spPr>
        <p:txBody>
          <a:bodyPr/>
          <a:lstStyle/>
          <a:p>
            <a:r>
              <a:rPr lang="en-US" sz="2200" dirty="0"/>
              <a:t>Are each of the following Nominal, Ordinal, or Interval/Ratio?</a:t>
            </a:r>
          </a:p>
          <a:p>
            <a:pPr lvl="1"/>
            <a:r>
              <a:rPr lang="en-US" sz="2200" dirty="0"/>
              <a:t>Heart rate (measured by beats per minute)</a:t>
            </a:r>
          </a:p>
          <a:p>
            <a:pPr lvl="1"/>
            <a:r>
              <a:rPr lang="en-US" sz="2200" dirty="0"/>
              <a:t>Marital status (e.g., single, divorced, married, etc…)</a:t>
            </a:r>
          </a:p>
          <a:p>
            <a:pPr lvl="1"/>
            <a:r>
              <a:rPr lang="en-US" sz="2200" dirty="0"/>
              <a:t>Household Income level (e.g., lower, middle, </a:t>
            </a:r>
            <a:r>
              <a:rPr lang="en-US" sz="2200" dirty="0" smtClean="0"/>
              <a:t>and upper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Household gross income in dollars</a:t>
            </a:r>
          </a:p>
          <a:p>
            <a:pPr lvl="1"/>
            <a:r>
              <a:rPr lang="en-US" sz="2200" dirty="0"/>
              <a:t>Body temperature in degrees Fahrenheit</a:t>
            </a:r>
          </a:p>
          <a:p>
            <a:pPr lvl="1"/>
            <a:r>
              <a:rPr lang="en-US" sz="2200" dirty="0"/>
              <a:t>Place in a race (e.g., 1</a:t>
            </a:r>
            <a:r>
              <a:rPr lang="en-US" sz="2200" baseline="30000" dirty="0"/>
              <a:t>st</a:t>
            </a:r>
            <a:r>
              <a:rPr lang="en-US" sz="2200" dirty="0"/>
              <a:t>, 2</a:t>
            </a:r>
            <a:r>
              <a:rPr lang="en-US" sz="2200" baseline="30000" dirty="0"/>
              <a:t>nd</a:t>
            </a:r>
            <a:r>
              <a:rPr lang="en-US" sz="2200" dirty="0"/>
              <a:t>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5" y="399310"/>
            <a:ext cx="7886700" cy="908197"/>
          </a:xfrm>
        </p:spPr>
        <p:txBody>
          <a:bodyPr>
            <a:normAutofit/>
          </a:bodyPr>
          <a:lstStyle/>
          <a:p>
            <a:r>
              <a:rPr lang="en-US" sz="3600" dirty="0"/>
              <a:t>Continuous/Discrete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45" y="1970904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Continuous variables: fractions of units make sense</a:t>
            </a:r>
          </a:p>
          <a:p>
            <a:r>
              <a:rPr lang="en-US" sz="2200" dirty="0"/>
              <a:t>Discrete variables: fractions of units do NOT make sense</a:t>
            </a:r>
          </a:p>
          <a:p>
            <a:endParaRPr lang="en-US" sz="2200" dirty="0"/>
          </a:p>
          <a:p>
            <a:r>
              <a:rPr lang="en-US" sz="2200" dirty="0"/>
              <a:t>Are each of the following variables continuous or discrete?</a:t>
            </a:r>
          </a:p>
          <a:p>
            <a:pPr lvl="1"/>
            <a:r>
              <a:rPr lang="en-US" sz="2200" dirty="0"/>
              <a:t>Systolic blood pressure</a:t>
            </a:r>
          </a:p>
          <a:p>
            <a:pPr lvl="1"/>
            <a:r>
              <a:rPr lang="en-US" sz="2200" dirty="0"/>
              <a:t>Number of students in a class</a:t>
            </a:r>
          </a:p>
          <a:p>
            <a:pPr lvl="1"/>
            <a:r>
              <a:rPr lang="en-US" sz="2200" dirty="0"/>
              <a:t>Height measured in inches</a:t>
            </a:r>
          </a:p>
          <a:p>
            <a:pPr lvl="1"/>
            <a:r>
              <a:rPr lang="en-US" sz="2200" dirty="0"/>
              <a:t>Body temperature in degrees </a:t>
            </a:r>
            <a:r>
              <a:rPr lang="en-US" sz="2200" dirty="0" smtClean="0"/>
              <a:t>Fahrenheit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29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Frequency Distribution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29" y="1868354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For continuous data use histogram or line graph </a:t>
            </a:r>
          </a:p>
          <a:p>
            <a:r>
              <a:rPr lang="en-US" sz="2200" dirty="0"/>
              <a:t>For discrete data use bar graph</a:t>
            </a:r>
          </a:p>
          <a:p>
            <a:r>
              <a:rPr lang="en-US" sz="2200" dirty="0"/>
              <a:t>Graph shapes</a:t>
            </a:r>
          </a:p>
          <a:p>
            <a:pPr lvl="1"/>
            <a:r>
              <a:rPr lang="en-US" sz="2200" dirty="0"/>
              <a:t>Normal—are symmetrical; values “pile up” in center </a:t>
            </a:r>
          </a:p>
          <a:p>
            <a:pPr lvl="1"/>
            <a:r>
              <a:rPr lang="en-US" sz="2200" dirty="0"/>
              <a:t>Positively skewed—longer tail “points” to the right (i.e., positive values)</a:t>
            </a:r>
          </a:p>
          <a:p>
            <a:pPr lvl="1"/>
            <a:r>
              <a:rPr lang="en-US" sz="2200" dirty="0"/>
              <a:t>Negatively skewed—longer tail “points” to the left (i.e., negative values)</a:t>
            </a:r>
          </a:p>
          <a:p>
            <a:pPr lvl="1"/>
            <a:r>
              <a:rPr lang="en-US" sz="2200" dirty="0" err="1"/>
              <a:t>Platykurtic</a:t>
            </a:r>
            <a:r>
              <a:rPr lang="en-US" sz="2200" dirty="0"/>
              <a:t>—flatter “pile” than normal distribution</a:t>
            </a:r>
          </a:p>
          <a:p>
            <a:pPr lvl="1"/>
            <a:r>
              <a:rPr lang="en-US" sz="2200" dirty="0"/>
              <a:t>Leptokurtic—taller “pile” than normal distribution</a:t>
            </a:r>
          </a:p>
          <a:p>
            <a:pPr lvl="1"/>
            <a:r>
              <a:rPr lang="en-US" sz="2200" dirty="0"/>
              <a:t>Draw an example of each of these shapes; compare them to those drawn by others. </a:t>
            </a:r>
          </a:p>
        </p:txBody>
      </p:sp>
    </p:spTree>
    <p:extLst>
      <p:ext uri="{BB962C8B-B14F-4D97-AF65-F5344CB8AC3E}">
        <p14:creationId xmlns:p14="http://schemas.microsoft.com/office/powerpoint/2010/main" val="19966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75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Examples: </a:t>
            </a:r>
            <a:r>
              <a:rPr lang="en-US" sz="3600" dirty="0" smtClean="0"/>
              <a:t>Frequency Table </a:t>
            </a:r>
            <a:r>
              <a:rPr lang="en-US" sz="3600" dirty="0"/>
              <a:t>&amp; </a:t>
            </a:r>
            <a:r>
              <a:rPr lang="en-US" sz="3600" dirty="0" smtClean="0"/>
              <a:t>Bar Graph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59552"/>
              </p:ext>
            </p:extLst>
          </p:nvPr>
        </p:nvGraphicFramePr>
        <p:xfrm>
          <a:off x="782475" y="2025938"/>
          <a:ext cx="3798070" cy="298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35">
                  <a:extLst>
                    <a:ext uri="{9D8B030D-6E8A-4147-A177-3AD203B41FA5}">
                      <a16:colId xmlns="" xmlns:a16="http://schemas.microsoft.com/office/drawing/2014/main" val="3378507075"/>
                    </a:ext>
                  </a:extLst>
                </a:gridCol>
                <a:gridCol w="1899035">
                  <a:extLst>
                    <a:ext uri="{9D8B030D-6E8A-4147-A177-3AD203B41FA5}">
                      <a16:colId xmlns="" xmlns:a16="http://schemas.microsoft.com/office/drawing/2014/main" val="4118597690"/>
                    </a:ext>
                  </a:extLst>
                </a:gridCol>
              </a:tblGrid>
              <a:tr h="6362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siblings 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How many gave this response (</a:t>
                      </a:r>
                      <a:r>
                        <a:rPr lang="en-US" sz="1600" i="1" dirty="0"/>
                        <a:t>f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03542351"/>
                  </a:ext>
                </a:extLst>
              </a:tr>
              <a:tr h="46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545810794"/>
                  </a:ext>
                </a:extLst>
              </a:tr>
              <a:tr h="46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584284239"/>
                  </a:ext>
                </a:extLst>
              </a:tr>
              <a:tr h="46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148766710"/>
                  </a:ext>
                </a:extLst>
              </a:tr>
              <a:tr h="46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533391743"/>
                  </a:ext>
                </a:extLst>
              </a:tr>
              <a:tr h="4691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1913848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2474" y="5253061"/>
            <a:ext cx="806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responded?</a:t>
            </a:r>
          </a:p>
          <a:p>
            <a:r>
              <a:rPr lang="en-US" dirty="0"/>
              <a:t>How many gave 1 as their response?</a:t>
            </a:r>
          </a:p>
          <a:p>
            <a:r>
              <a:rPr lang="en-US" dirty="0"/>
              <a:t>How many have more than 2 siblings?</a:t>
            </a:r>
          </a:p>
          <a:p>
            <a:r>
              <a:rPr lang="en-US" dirty="0"/>
              <a:t>What percentage of respondents have at least 2 siblings?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1F7E969C-7BB5-4806-9E02-E31E3E88E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920713"/>
              </p:ext>
            </p:extLst>
          </p:nvPr>
        </p:nvGraphicFramePr>
        <p:xfrm>
          <a:off x="4930923" y="2064102"/>
          <a:ext cx="3913973" cy="294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5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762</Words>
  <Application>Microsoft Office PowerPoint</Application>
  <PresentationFormat>On-screen Show (4:3)</PresentationFormat>
  <Paragraphs>101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Activity 1.1</vt:lpstr>
      <vt:lpstr>Chapter 1 Reading Questions (RQs)</vt:lpstr>
      <vt:lpstr>Activity 1.1 will require you to:</vt:lpstr>
      <vt:lpstr>Statistical Package for the Social Sciences (SPSS)</vt:lpstr>
      <vt:lpstr>Scales of Measurement</vt:lpstr>
      <vt:lpstr>Scales of measurement practice</vt:lpstr>
      <vt:lpstr>Continuous/Discrete Practice</vt:lpstr>
      <vt:lpstr>Frequency Distribution Graphs</vt:lpstr>
      <vt:lpstr>Examples: Frequency Table &amp; Bar Graph</vt:lpstr>
      <vt:lpstr>How to work on Activities in this course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1-1</dc:title>
  <dc:creator>Jennifer Winquist</dc:creator>
  <cp:lastModifiedBy>SageUser</cp:lastModifiedBy>
  <cp:revision>37</cp:revision>
  <cp:lastPrinted>2015-08-27T14:38:25Z</cp:lastPrinted>
  <dcterms:created xsi:type="dcterms:W3CDTF">2015-08-27T14:10:26Z</dcterms:created>
  <dcterms:modified xsi:type="dcterms:W3CDTF">2017-02-22T17:37:46Z</dcterms:modified>
</cp:coreProperties>
</file>