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ACB925-7776-4DE1-B8F4-2B4B54D8BE32}">
          <p14:sldIdLst>
            <p14:sldId id="256"/>
            <p14:sldId id="264"/>
            <p14:sldId id="257"/>
            <p14:sldId id="258"/>
          </p14:sldIdLst>
        </p14:section>
        <p14:section name="Untitled Section" id="{3EE27229-10DE-43CA-8779-87A70949739D}">
          <p14:sldIdLst>
            <p14:sldId id="259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"/>
          <c:y val="1.6481447811918726E-2"/>
          <c:w val="0.7951238450929996"/>
          <c:h val="0.61983721202387443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-3.7575757575757596</c:v>
                </c:pt>
                <c:pt idx="4">
                  <c:v>-3.6767676767676778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-3.4343434343434325</c:v>
                </c:pt>
                <c:pt idx="8">
                  <c:v>-3.3535353535353543</c:v>
                </c:pt>
                <c:pt idx="9">
                  <c:v>-3.2727272727272747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-3.0303030303030281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-2.7070707070707076</c:v>
                </c:pt>
                <c:pt idx="17">
                  <c:v>-2.6262626262626236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-1.2525252525252493</c:v>
                </c:pt>
                <c:pt idx="35">
                  <c:v>-1.1717171717171697</c:v>
                </c:pt>
                <c:pt idx="36">
                  <c:v>-1.0909090909090875</c:v>
                </c:pt>
                <c:pt idx="37">
                  <c:v>-1.0101010101010073</c:v>
                </c:pt>
                <c:pt idx="38">
                  <c:v>-0.92929292929292617</c:v>
                </c:pt>
                <c:pt idx="39">
                  <c:v>-0.84848484848484573</c:v>
                </c:pt>
                <c:pt idx="40">
                  <c:v>-0.76767676767676529</c:v>
                </c:pt>
                <c:pt idx="41">
                  <c:v>-0.68686868686868452</c:v>
                </c:pt>
                <c:pt idx="42">
                  <c:v>-0.60606060606060363</c:v>
                </c:pt>
                <c:pt idx="43">
                  <c:v>-0.5252525252525222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-0.28282828282828043</c:v>
                </c:pt>
                <c:pt idx="47">
                  <c:v>-0.20202020202019941</c:v>
                </c:pt>
                <c:pt idx="48">
                  <c:v>-0.12121212121211858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</c:v>
                </c:pt>
                <c:pt idx="52">
                  <c:v>0.20202020202020476</c:v>
                </c:pt>
                <c:pt idx="53">
                  <c:v>0.28282828282828587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0.52525252525252775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0.76767676767677084</c:v>
                </c:pt>
                <c:pt idx="60">
                  <c:v>0.84848484848485151</c:v>
                </c:pt>
                <c:pt idx="61">
                  <c:v>0.92929292929293139</c:v>
                </c:pt>
                <c:pt idx="62">
                  <c:v>1.0101010101010128</c:v>
                </c:pt>
                <c:pt idx="63">
                  <c:v>1.090909090909093</c:v>
                </c:pt>
                <c:pt idx="64">
                  <c:v>1.1717171717171753</c:v>
                </c:pt>
                <c:pt idx="65">
                  <c:v>1.2525252525252548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1.4949494949494972</c:v>
                </c:pt>
                <c:pt idx="69">
                  <c:v>1.5757575757575797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2.4646464646464672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</c:v>
                </c:pt>
                <c:pt idx="84">
                  <c:v>2.7878787878787934</c:v>
                </c:pt>
                <c:pt idx="85">
                  <c:v>2.8686868686868743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3.2727272727272796</c:v>
                </c:pt>
                <c:pt idx="91">
                  <c:v>3.3535353535353591</c:v>
                </c:pt>
                <c:pt idx="92">
                  <c:v>3.4343434343434374</c:v>
                </c:pt>
                <c:pt idx="93">
                  <c:v>3.51515151515152</c:v>
                </c:pt>
                <c:pt idx="94">
                  <c:v>3.5959595959595996</c:v>
                </c:pt>
                <c:pt idx="95">
                  <c:v>3.6767676767676818</c:v>
                </c:pt>
                <c:pt idx="96">
                  <c:v>3.7575757575757645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F53-47FC-9822-DD337CBA2A6E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-3.7575757575757596</c:v>
                </c:pt>
                <c:pt idx="4">
                  <c:v>-3.6767676767676778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-3.4343434343434325</c:v>
                </c:pt>
                <c:pt idx="8">
                  <c:v>-3.3535353535353543</c:v>
                </c:pt>
                <c:pt idx="9">
                  <c:v>-3.2727272727272747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-3.0303030303030281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-2.7070707070707076</c:v>
                </c:pt>
                <c:pt idx="17">
                  <c:v>-2.6262626262626236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-1.2525252525252493</c:v>
                </c:pt>
                <c:pt idx="35">
                  <c:v>-1.1717171717171697</c:v>
                </c:pt>
                <c:pt idx="36">
                  <c:v>-1.0909090909090875</c:v>
                </c:pt>
                <c:pt idx="37">
                  <c:v>-1.0101010101010073</c:v>
                </c:pt>
                <c:pt idx="38">
                  <c:v>-0.92929292929292617</c:v>
                </c:pt>
                <c:pt idx="39">
                  <c:v>-0.84848484848484573</c:v>
                </c:pt>
                <c:pt idx="40">
                  <c:v>-0.76767676767676529</c:v>
                </c:pt>
                <c:pt idx="41">
                  <c:v>-0.68686868686868452</c:v>
                </c:pt>
                <c:pt idx="42">
                  <c:v>-0.60606060606060363</c:v>
                </c:pt>
                <c:pt idx="43">
                  <c:v>-0.5252525252525222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-0.28282828282828043</c:v>
                </c:pt>
                <c:pt idx="47">
                  <c:v>-0.20202020202019941</c:v>
                </c:pt>
                <c:pt idx="48">
                  <c:v>-0.12121212121211858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</c:v>
                </c:pt>
                <c:pt idx="52">
                  <c:v>0.20202020202020476</c:v>
                </c:pt>
                <c:pt idx="53">
                  <c:v>0.28282828282828587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0.52525252525252775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0.76767676767677084</c:v>
                </c:pt>
                <c:pt idx="60">
                  <c:v>0.84848484848485151</c:v>
                </c:pt>
                <c:pt idx="61">
                  <c:v>0.92929292929293139</c:v>
                </c:pt>
                <c:pt idx="62">
                  <c:v>1.0101010101010128</c:v>
                </c:pt>
                <c:pt idx="63">
                  <c:v>1.090909090909093</c:v>
                </c:pt>
                <c:pt idx="64">
                  <c:v>1.1717171717171753</c:v>
                </c:pt>
                <c:pt idx="65">
                  <c:v>1.2525252525252548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1.4949494949494972</c:v>
                </c:pt>
                <c:pt idx="69">
                  <c:v>1.5757575757575797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2.4646464646464672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</c:v>
                </c:pt>
                <c:pt idx="84">
                  <c:v>2.7878787878787934</c:v>
                </c:pt>
                <c:pt idx="85">
                  <c:v>2.8686868686868743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3.2727272727272796</c:v>
                </c:pt>
                <c:pt idx="91">
                  <c:v>3.3535353535353591</c:v>
                </c:pt>
                <c:pt idx="92">
                  <c:v>3.4343434343434374</c:v>
                </c:pt>
                <c:pt idx="93">
                  <c:v>3.51515151515152</c:v>
                </c:pt>
                <c:pt idx="94">
                  <c:v>3.5959595959595996</c:v>
                </c:pt>
                <c:pt idx="95">
                  <c:v>3.6767676767676818</c:v>
                </c:pt>
                <c:pt idx="96">
                  <c:v>3.7575757575757645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1.3383022576488545E-4</c:v>
                </c:pt>
                <c:pt idx="1">
                  <c:v>1.8429530231815151E-4</c:v>
                </c:pt>
                <c:pt idx="2">
                  <c:v>2.5213805615265886E-4</c:v>
                </c:pt>
                <c:pt idx="3">
                  <c:v>3.4270987295859291E-4</c:v>
                </c:pt>
                <c:pt idx="4">
                  <c:v>4.62784614459701E-4</c:v>
                </c:pt>
                <c:pt idx="5">
                  <c:v>6.2086229916640922E-4</c:v>
                </c:pt>
                <c:pt idx="6">
                  <c:v>8.2751475468194205E-4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1.8840898101538184E-3</c:v>
                </c:pt>
                <c:pt idx="10">
                  <c:v>2.4464614683183893E-3</c:v>
                </c:pt>
                <c:pt idx="11">
                  <c:v>3.1560163164180534E-3</c:v>
                </c:pt>
                <c:pt idx="12">
                  <c:v>4.0448663858864914E-3</c:v>
                </c:pt>
                <c:pt idx="13">
                  <c:v>5.1503079923609068E-3</c:v>
                </c:pt>
                <c:pt idx="14">
                  <c:v>6.5151782522679079E-3</c:v>
                </c:pt>
                <c:pt idx="15">
                  <c:v>8.1881065267872793E-3</c:v>
                </c:pt>
                <c:pt idx="16">
                  <c:v>1.022362112196063E-2</c:v>
                </c:pt>
                <c:pt idx="17">
                  <c:v>1.2682068349159848E-2</c:v>
                </c:pt>
                <c:pt idx="18">
                  <c:v>1.5629299476855665E-2</c:v>
                </c:pt>
                <c:pt idx="19">
                  <c:v>1.9136081713996202E-2</c:v>
                </c:pt>
                <c:pt idx="20">
                  <c:v>2.32771926660847E-2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4.7739926306853725E-2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8.8197885968949119E-2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0.20080939619629429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0.25905077152970013</c:v>
                </c:pt>
                <c:pt idx="39">
                  <c:v>0.27834280811171341</c:v>
                </c:pt>
                <c:pt idx="40">
                  <c:v>0.29712500305497508</c:v>
                </c:pt>
                <c:pt idx="41">
                  <c:v>0.3151102095673205</c:v>
                </c:pt>
                <c:pt idx="42">
                  <c:v>0.33200897997500939</c:v>
                </c:pt>
                <c:pt idx="43">
                  <c:v>0.34753717515119875</c:v>
                </c:pt>
                <c:pt idx="44">
                  <c:v>0.36142382988274435</c:v>
                </c:pt>
                <c:pt idx="45">
                  <c:v>0.37341897375397959</c:v>
                </c:pt>
                <c:pt idx="46">
                  <c:v>0.38330109417248565</c:v>
                </c:pt>
                <c:pt idx="47">
                  <c:v>0.39088393119995252</c:v>
                </c:pt>
                <c:pt idx="48">
                  <c:v>0.39602231339063343</c:v>
                </c:pt>
                <c:pt idx="49">
                  <c:v>0.39861677932381101</c:v>
                </c:pt>
                <c:pt idx="50">
                  <c:v>0.39861677932381095</c:v>
                </c:pt>
                <c:pt idx="51">
                  <c:v>0.3960223133906331</c:v>
                </c:pt>
                <c:pt idx="52">
                  <c:v>0.39088393119995202</c:v>
                </c:pt>
                <c:pt idx="53">
                  <c:v>0.38330109417248504</c:v>
                </c:pt>
                <c:pt idx="54">
                  <c:v>0.37341897375397892</c:v>
                </c:pt>
                <c:pt idx="55">
                  <c:v>0.36142382988274346</c:v>
                </c:pt>
                <c:pt idx="56">
                  <c:v>0.34753717515119775</c:v>
                </c:pt>
                <c:pt idx="57">
                  <c:v>0.33200897997500828</c:v>
                </c:pt>
                <c:pt idx="58">
                  <c:v>0.31511020956731939</c:v>
                </c:pt>
                <c:pt idx="59">
                  <c:v>0.29712500305497391</c:v>
                </c:pt>
                <c:pt idx="60">
                  <c:v>0.2783428081117123</c:v>
                </c:pt>
                <c:pt idx="61">
                  <c:v>0.25905077152969891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8.8197885968948286E-2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4.7739926306853232E-2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2.8130164137278195E-2</c:v>
                </c:pt>
                <c:pt idx="79">
                  <c:v>2.3277192666084405E-2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1.2682068349159669E-2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5.1503079923608322E-3</c:v>
                </c:pt>
                <c:pt idx="87">
                  <c:v>4.0448663858864272E-3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1.8840898101537868E-3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8.2751475468192655E-4</c:v>
                </c:pt>
                <c:pt idx="94">
                  <c:v>6.2086229916639719E-4</c:v>
                </c:pt>
                <c:pt idx="95">
                  <c:v>4.6278461445969178E-4</c:v>
                </c:pt>
                <c:pt idx="96">
                  <c:v>3.427098729585858E-4</c:v>
                </c:pt>
                <c:pt idx="97">
                  <c:v>2.5213805615265382E-4</c:v>
                </c:pt>
                <c:pt idx="98">
                  <c:v>1.8429530231814771E-4</c:v>
                </c:pt>
                <c:pt idx="99">
                  <c:v>1.3383022576488263E-4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F53-47FC-9822-DD337CBA2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298304"/>
        <c:axId val="77312384"/>
      </c:scatterChart>
      <c:valAx>
        <c:axId val="77298304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312384"/>
        <c:crosses val="autoZero"/>
        <c:crossBetween val="midCat"/>
        <c:majorUnit val="1"/>
      </c:valAx>
      <c:valAx>
        <c:axId val="77312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29830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"/>
          <c:y val="1.6481447811918726E-2"/>
          <c:w val="0.7951238450929996"/>
          <c:h val="0.61983721202387443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-3.7575757575757596</c:v>
                </c:pt>
                <c:pt idx="4">
                  <c:v>-3.6767676767676778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-3.4343434343434325</c:v>
                </c:pt>
                <c:pt idx="8">
                  <c:v>-3.3535353535353543</c:v>
                </c:pt>
                <c:pt idx="9">
                  <c:v>-3.2727272727272747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-3.0303030303030281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-2.7070707070707076</c:v>
                </c:pt>
                <c:pt idx="17">
                  <c:v>-2.6262626262626236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-1.2525252525252493</c:v>
                </c:pt>
                <c:pt idx="35">
                  <c:v>-1.1717171717171697</c:v>
                </c:pt>
                <c:pt idx="36">
                  <c:v>-1.0909090909090875</c:v>
                </c:pt>
                <c:pt idx="37">
                  <c:v>-1.0101010101010073</c:v>
                </c:pt>
                <c:pt idx="38">
                  <c:v>-0.92929292929292617</c:v>
                </c:pt>
                <c:pt idx="39">
                  <c:v>-0.84848484848484573</c:v>
                </c:pt>
                <c:pt idx="40">
                  <c:v>-0.76767676767676529</c:v>
                </c:pt>
                <c:pt idx="41">
                  <c:v>-0.68686868686868452</c:v>
                </c:pt>
                <c:pt idx="42">
                  <c:v>-0.60606060606060363</c:v>
                </c:pt>
                <c:pt idx="43">
                  <c:v>-0.5252525252525222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-0.28282828282828043</c:v>
                </c:pt>
                <c:pt idx="47">
                  <c:v>-0.20202020202019941</c:v>
                </c:pt>
                <c:pt idx="48">
                  <c:v>-0.12121212121211858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</c:v>
                </c:pt>
                <c:pt idx="52">
                  <c:v>0.20202020202020476</c:v>
                </c:pt>
                <c:pt idx="53">
                  <c:v>0.28282828282828587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0.52525252525252775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0.76767676767677084</c:v>
                </c:pt>
                <c:pt idx="60">
                  <c:v>0.84848484848485151</c:v>
                </c:pt>
                <c:pt idx="61">
                  <c:v>0.92929292929293139</c:v>
                </c:pt>
                <c:pt idx="62">
                  <c:v>1.0101010101010128</c:v>
                </c:pt>
                <c:pt idx="63">
                  <c:v>1.090909090909093</c:v>
                </c:pt>
                <c:pt idx="64">
                  <c:v>1.1717171717171753</c:v>
                </c:pt>
                <c:pt idx="65">
                  <c:v>1.2525252525252548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1.4949494949494972</c:v>
                </c:pt>
                <c:pt idx="69">
                  <c:v>1.5757575757575797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2.4646464646464672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</c:v>
                </c:pt>
                <c:pt idx="84">
                  <c:v>2.7878787878787934</c:v>
                </c:pt>
                <c:pt idx="85">
                  <c:v>2.8686868686868743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3.2727272727272796</c:v>
                </c:pt>
                <c:pt idx="91">
                  <c:v>3.3535353535353591</c:v>
                </c:pt>
                <c:pt idx="92">
                  <c:v>3.4343434343434374</c:v>
                </c:pt>
                <c:pt idx="93">
                  <c:v>3.51515151515152</c:v>
                </c:pt>
                <c:pt idx="94">
                  <c:v>3.5959595959595996</c:v>
                </c:pt>
                <c:pt idx="95">
                  <c:v>3.6767676767676818</c:v>
                </c:pt>
                <c:pt idx="96">
                  <c:v>3.7575757575757645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8CE-4B81-9E85-3C8157E1B792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-3.7575757575757596</c:v>
                </c:pt>
                <c:pt idx="4">
                  <c:v>-3.6767676767676778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-3.4343434343434325</c:v>
                </c:pt>
                <c:pt idx="8">
                  <c:v>-3.3535353535353543</c:v>
                </c:pt>
                <c:pt idx="9">
                  <c:v>-3.2727272727272747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-3.0303030303030281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-2.7070707070707076</c:v>
                </c:pt>
                <c:pt idx="17">
                  <c:v>-2.6262626262626236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-1.2525252525252493</c:v>
                </c:pt>
                <c:pt idx="35">
                  <c:v>-1.1717171717171697</c:v>
                </c:pt>
                <c:pt idx="36">
                  <c:v>-1.0909090909090875</c:v>
                </c:pt>
                <c:pt idx="37">
                  <c:v>-1.0101010101010073</c:v>
                </c:pt>
                <c:pt idx="38">
                  <c:v>-0.92929292929292617</c:v>
                </c:pt>
                <c:pt idx="39">
                  <c:v>-0.84848484848484573</c:v>
                </c:pt>
                <c:pt idx="40">
                  <c:v>-0.76767676767676529</c:v>
                </c:pt>
                <c:pt idx="41">
                  <c:v>-0.68686868686868452</c:v>
                </c:pt>
                <c:pt idx="42">
                  <c:v>-0.60606060606060363</c:v>
                </c:pt>
                <c:pt idx="43">
                  <c:v>-0.5252525252525222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-0.28282828282828043</c:v>
                </c:pt>
                <c:pt idx="47">
                  <c:v>-0.20202020202019941</c:v>
                </c:pt>
                <c:pt idx="48">
                  <c:v>-0.12121212121211858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</c:v>
                </c:pt>
                <c:pt idx="52">
                  <c:v>0.20202020202020476</c:v>
                </c:pt>
                <c:pt idx="53">
                  <c:v>0.28282828282828587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0.52525252525252775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0.76767676767677084</c:v>
                </c:pt>
                <c:pt idx="60">
                  <c:v>0.84848484848485151</c:v>
                </c:pt>
                <c:pt idx="61">
                  <c:v>0.92929292929293139</c:v>
                </c:pt>
                <c:pt idx="62">
                  <c:v>1.0101010101010128</c:v>
                </c:pt>
                <c:pt idx="63">
                  <c:v>1.090909090909093</c:v>
                </c:pt>
                <c:pt idx="64">
                  <c:v>1.1717171717171753</c:v>
                </c:pt>
                <c:pt idx="65">
                  <c:v>1.2525252525252548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1.4949494949494972</c:v>
                </c:pt>
                <c:pt idx="69">
                  <c:v>1.5757575757575797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2.4646464646464672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</c:v>
                </c:pt>
                <c:pt idx="84">
                  <c:v>2.7878787878787934</c:v>
                </c:pt>
                <c:pt idx="85">
                  <c:v>2.8686868686868743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3.2727272727272796</c:v>
                </c:pt>
                <c:pt idx="91">
                  <c:v>3.3535353535353591</c:v>
                </c:pt>
                <c:pt idx="92">
                  <c:v>3.4343434343434374</c:v>
                </c:pt>
                <c:pt idx="93">
                  <c:v>3.51515151515152</c:v>
                </c:pt>
                <c:pt idx="94">
                  <c:v>3.5959595959595996</c:v>
                </c:pt>
                <c:pt idx="95">
                  <c:v>3.6767676767676818</c:v>
                </c:pt>
                <c:pt idx="96">
                  <c:v>3.7575757575757645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1.3383022576488545E-4</c:v>
                </c:pt>
                <c:pt idx="1">
                  <c:v>1.8429530231815151E-4</c:v>
                </c:pt>
                <c:pt idx="2">
                  <c:v>2.5213805615265886E-4</c:v>
                </c:pt>
                <c:pt idx="3">
                  <c:v>3.4270987295859291E-4</c:v>
                </c:pt>
                <c:pt idx="4">
                  <c:v>4.62784614459701E-4</c:v>
                </c:pt>
                <c:pt idx="5">
                  <c:v>6.2086229916640922E-4</c:v>
                </c:pt>
                <c:pt idx="6">
                  <c:v>8.2751475468194205E-4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1.8840898101538184E-3</c:v>
                </c:pt>
                <c:pt idx="10">
                  <c:v>2.4464614683183893E-3</c:v>
                </c:pt>
                <c:pt idx="11">
                  <c:v>3.1560163164180534E-3</c:v>
                </c:pt>
                <c:pt idx="12">
                  <c:v>4.0448663858864914E-3</c:v>
                </c:pt>
                <c:pt idx="13">
                  <c:v>5.1503079923609068E-3</c:v>
                </c:pt>
                <c:pt idx="14">
                  <c:v>6.5151782522679079E-3</c:v>
                </c:pt>
                <c:pt idx="15">
                  <c:v>8.1881065267872793E-3</c:v>
                </c:pt>
                <c:pt idx="16">
                  <c:v>1.022362112196063E-2</c:v>
                </c:pt>
                <c:pt idx="17">
                  <c:v>1.2682068349159848E-2</c:v>
                </c:pt>
                <c:pt idx="18">
                  <c:v>1.5629299476855665E-2</c:v>
                </c:pt>
                <c:pt idx="19">
                  <c:v>1.9136081713996202E-2</c:v>
                </c:pt>
                <c:pt idx="20">
                  <c:v>2.32771926660847E-2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4.7739926306853725E-2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8.8197885968949119E-2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0.20080939619629429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0.25905077152970013</c:v>
                </c:pt>
                <c:pt idx="39">
                  <c:v>0.27834280811171341</c:v>
                </c:pt>
                <c:pt idx="40">
                  <c:v>0.29712500305497508</c:v>
                </c:pt>
                <c:pt idx="41">
                  <c:v>0.3151102095673205</c:v>
                </c:pt>
                <c:pt idx="42">
                  <c:v>0.33200897997500939</c:v>
                </c:pt>
                <c:pt idx="43">
                  <c:v>0.34753717515119875</c:v>
                </c:pt>
                <c:pt idx="44">
                  <c:v>0.36142382988274435</c:v>
                </c:pt>
                <c:pt idx="45">
                  <c:v>0.37341897375397959</c:v>
                </c:pt>
                <c:pt idx="46">
                  <c:v>0.38330109417248565</c:v>
                </c:pt>
                <c:pt idx="47">
                  <c:v>0.39088393119995252</c:v>
                </c:pt>
                <c:pt idx="48">
                  <c:v>0.39602231339063343</c:v>
                </c:pt>
                <c:pt idx="49">
                  <c:v>0.39861677932381101</c:v>
                </c:pt>
                <c:pt idx="50">
                  <c:v>0.39861677932381095</c:v>
                </c:pt>
                <c:pt idx="51">
                  <c:v>0.3960223133906331</c:v>
                </c:pt>
                <c:pt idx="52">
                  <c:v>0.39088393119995202</c:v>
                </c:pt>
                <c:pt idx="53">
                  <c:v>0.38330109417248504</c:v>
                </c:pt>
                <c:pt idx="54">
                  <c:v>0.37341897375397892</c:v>
                </c:pt>
                <c:pt idx="55">
                  <c:v>0.36142382988274346</c:v>
                </c:pt>
                <c:pt idx="56">
                  <c:v>0.34753717515119775</c:v>
                </c:pt>
                <c:pt idx="57">
                  <c:v>0.33200897997500828</c:v>
                </c:pt>
                <c:pt idx="58">
                  <c:v>0.31511020956731939</c:v>
                </c:pt>
                <c:pt idx="59">
                  <c:v>0.29712500305497391</c:v>
                </c:pt>
                <c:pt idx="60">
                  <c:v>0.2783428081117123</c:v>
                </c:pt>
                <c:pt idx="61">
                  <c:v>0.25905077152969891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8.8197885968948286E-2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4.7739926306853232E-2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2.8130164137278195E-2</c:v>
                </c:pt>
                <c:pt idx="79">
                  <c:v>2.3277192666084405E-2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1.2682068349159669E-2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5.1503079923608322E-3</c:v>
                </c:pt>
                <c:pt idx="87">
                  <c:v>4.0448663858864272E-3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1.8840898101537868E-3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8.2751475468192655E-4</c:v>
                </c:pt>
                <c:pt idx="94">
                  <c:v>6.2086229916639719E-4</c:v>
                </c:pt>
                <c:pt idx="95">
                  <c:v>4.6278461445969178E-4</c:v>
                </c:pt>
                <c:pt idx="96">
                  <c:v>3.427098729585858E-4</c:v>
                </c:pt>
                <c:pt idx="97">
                  <c:v>2.5213805615265382E-4</c:v>
                </c:pt>
                <c:pt idx="98">
                  <c:v>1.8429530231814771E-4</c:v>
                </c:pt>
                <c:pt idx="99">
                  <c:v>1.3383022576488263E-4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18CE-4B81-9E85-3C8157E1B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33248"/>
        <c:axId val="77334784"/>
      </c:scatterChart>
      <c:valAx>
        <c:axId val="77333248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334784"/>
        <c:crosses val="autoZero"/>
        <c:crossBetween val="midCat"/>
        <c:majorUnit val="1"/>
      </c:valAx>
      <c:valAx>
        <c:axId val="77334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33324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"/>
          <c:y val="1.6481447811918726E-2"/>
          <c:w val="0.7951238450929996"/>
          <c:h val="0.61983721202387443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-3.7575757575757596</c:v>
                </c:pt>
                <c:pt idx="4">
                  <c:v>-3.6767676767676778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-3.4343434343434325</c:v>
                </c:pt>
                <c:pt idx="8">
                  <c:v>-3.3535353535353543</c:v>
                </c:pt>
                <c:pt idx="9">
                  <c:v>-3.2727272727272747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-3.0303030303030281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-2.7070707070707076</c:v>
                </c:pt>
                <c:pt idx="17">
                  <c:v>-2.6262626262626236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-1.2525252525252493</c:v>
                </c:pt>
                <c:pt idx="35">
                  <c:v>-1.1717171717171697</c:v>
                </c:pt>
                <c:pt idx="36">
                  <c:v>-1.0909090909090875</c:v>
                </c:pt>
                <c:pt idx="37">
                  <c:v>-1.0101010101010073</c:v>
                </c:pt>
                <c:pt idx="38">
                  <c:v>-0.92929292929292617</c:v>
                </c:pt>
                <c:pt idx="39">
                  <c:v>-0.84848484848484573</c:v>
                </c:pt>
                <c:pt idx="40">
                  <c:v>-0.76767676767676529</c:v>
                </c:pt>
                <c:pt idx="41">
                  <c:v>-0.68686868686868452</c:v>
                </c:pt>
                <c:pt idx="42">
                  <c:v>-0.60606060606060363</c:v>
                </c:pt>
                <c:pt idx="43">
                  <c:v>-0.5252525252525222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-0.28282828282828043</c:v>
                </c:pt>
                <c:pt idx="47">
                  <c:v>-0.20202020202019941</c:v>
                </c:pt>
                <c:pt idx="48">
                  <c:v>-0.12121212121211858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</c:v>
                </c:pt>
                <c:pt idx="52">
                  <c:v>0.20202020202020476</c:v>
                </c:pt>
                <c:pt idx="53">
                  <c:v>0.28282828282828587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0.52525252525252775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0.76767676767677084</c:v>
                </c:pt>
                <c:pt idx="60">
                  <c:v>0.84848484848485151</c:v>
                </c:pt>
                <c:pt idx="61">
                  <c:v>0.92929292929293139</c:v>
                </c:pt>
                <c:pt idx="62">
                  <c:v>1.0101010101010128</c:v>
                </c:pt>
                <c:pt idx="63">
                  <c:v>1.090909090909093</c:v>
                </c:pt>
                <c:pt idx="64">
                  <c:v>1.1717171717171753</c:v>
                </c:pt>
                <c:pt idx="65">
                  <c:v>1.2525252525252548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1.4949494949494972</c:v>
                </c:pt>
                <c:pt idx="69">
                  <c:v>1.5757575757575797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2.4646464646464672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</c:v>
                </c:pt>
                <c:pt idx="84">
                  <c:v>2.7878787878787934</c:v>
                </c:pt>
                <c:pt idx="85">
                  <c:v>2.8686868686868743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3.2727272727272796</c:v>
                </c:pt>
                <c:pt idx="91">
                  <c:v>3.3535353535353591</c:v>
                </c:pt>
                <c:pt idx="92">
                  <c:v>3.4343434343434374</c:v>
                </c:pt>
                <c:pt idx="93">
                  <c:v>3.51515151515152</c:v>
                </c:pt>
                <c:pt idx="94">
                  <c:v>3.5959595959595996</c:v>
                </c:pt>
                <c:pt idx="95">
                  <c:v>3.6767676767676818</c:v>
                </c:pt>
                <c:pt idx="96">
                  <c:v>3.7575757575757645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D0B-477C-A9C9-E2CDBFBD9403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-3.7575757575757596</c:v>
                </c:pt>
                <c:pt idx="4">
                  <c:v>-3.6767676767676778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-3.4343434343434325</c:v>
                </c:pt>
                <c:pt idx="8">
                  <c:v>-3.3535353535353543</c:v>
                </c:pt>
                <c:pt idx="9">
                  <c:v>-3.2727272727272747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-3.0303030303030281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-2.7070707070707076</c:v>
                </c:pt>
                <c:pt idx="17">
                  <c:v>-2.6262626262626236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-1.2525252525252493</c:v>
                </c:pt>
                <c:pt idx="35">
                  <c:v>-1.1717171717171697</c:v>
                </c:pt>
                <c:pt idx="36">
                  <c:v>-1.0909090909090875</c:v>
                </c:pt>
                <c:pt idx="37">
                  <c:v>-1.0101010101010073</c:v>
                </c:pt>
                <c:pt idx="38">
                  <c:v>-0.92929292929292617</c:v>
                </c:pt>
                <c:pt idx="39">
                  <c:v>-0.84848484848484573</c:v>
                </c:pt>
                <c:pt idx="40">
                  <c:v>-0.76767676767676529</c:v>
                </c:pt>
                <c:pt idx="41">
                  <c:v>-0.68686868686868452</c:v>
                </c:pt>
                <c:pt idx="42">
                  <c:v>-0.60606060606060363</c:v>
                </c:pt>
                <c:pt idx="43">
                  <c:v>-0.5252525252525222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-0.28282828282828043</c:v>
                </c:pt>
                <c:pt idx="47">
                  <c:v>-0.20202020202019941</c:v>
                </c:pt>
                <c:pt idx="48">
                  <c:v>-0.12121212121211858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</c:v>
                </c:pt>
                <c:pt idx="52">
                  <c:v>0.20202020202020476</c:v>
                </c:pt>
                <c:pt idx="53">
                  <c:v>0.28282828282828587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0.52525252525252775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0.76767676767677084</c:v>
                </c:pt>
                <c:pt idx="60">
                  <c:v>0.84848484848485151</c:v>
                </c:pt>
                <c:pt idx="61">
                  <c:v>0.92929292929293139</c:v>
                </c:pt>
                <c:pt idx="62">
                  <c:v>1.0101010101010128</c:v>
                </c:pt>
                <c:pt idx="63">
                  <c:v>1.090909090909093</c:v>
                </c:pt>
                <c:pt idx="64">
                  <c:v>1.1717171717171753</c:v>
                </c:pt>
                <c:pt idx="65">
                  <c:v>1.2525252525252548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1.4949494949494972</c:v>
                </c:pt>
                <c:pt idx="69">
                  <c:v>1.5757575757575797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2.4646464646464672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</c:v>
                </c:pt>
                <c:pt idx="84">
                  <c:v>2.7878787878787934</c:v>
                </c:pt>
                <c:pt idx="85">
                  <c:v>2.8686868686868743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3.2727272727272796</c:v>
                </c:pt>
                <c:pt idx="91">
                  <c:v>3.3535353535353591</c:v>
                </c:pt>
                <c:pt idx="92">
                  <c:v>3.4343434343434374</c:v>
                </c:pt>
                <c:pt idx="93">
                  <c:v>3.51515151515152</c:v>
                </c:pt>
                <c:pt idx="94">
                  <c:v>3.5959595959595996</c:v>
                </c:pt>
                <c:pt idx="95">
                  <c:v>3.6767676767676818</c:v>
                </c:pt>
                <c:pt idx="96">
                  <c:v>3.7575757575757645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1.3383022576488545E-4</c:v>
                </c:pt>
                <c:pt idx="1">
                  <c:v>1.8429530231815151E-4</c:v>
                </c:pt>
                <c:pt idx="2">
                  <c:v>2.5213805615265886E-4</c:v>
                </c:pt>
                <c:pt idx="3">
                  <c:v>3.4270987295859291E-4</c:v>
                </c:pt>
                <c:pt idx="4">
                  <c:v>4.62784614459701E-4</c:v>
                </c:pt>
                <c:pt idx="5">
                  <c:v>6.2086229916640922E-4</c:v>
                </c:pt>
                <c:pt idx="6">
                  <c:v>8.2751475468194205E-4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1.8840898101538184E-3</c:v>
                </c:pt>
                <c:pt idx="10">
                  <c:v>2.4464614683183893E-3</c:v>
                </c:pt>
                <c:pt idx="11">
                  <c:v>3.1560163164180534E-3</c:v>
                </c:pt>
                <c:pt idx="12">
                  <c:v>4.0448663858864914E-3</c:v>
                </c:pt>
                <c:pt idx="13">
                  <c:v>5.1503079923609068E-3</c:v>
                </c:pt>
                <c:pt idx="14">
                  <c:v>6.5151782522679079E-3</c:v>
                </c:pt>
                <c:pt idx="15">
                  <c:v>8.1881065267872793E-3</c:v>
                </c:pt>
                <c:pt idx="16">
                  <c:v>1.022362112196063E-2</c:v>
                </c:pt>
                <c:pt idx="17">
                  <c:v>1.2682068349159848E-2</c:v>
                </c:pt>
                <c:pt idx="18">
                  <c:v>1.5629299476855665E-2</c:v>
                </c:pt>
                <c:pt idx="19">
                  <c:v>1.9136081713996202E-2</c:v>
                </c:pt>
                <c:pt idx="20">
                  <c:v>2.32771926660847E-2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4.7739926306853725E-2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8.8197885968949119E-2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0.20080939619629429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0.25905077152970013</c:v>
                </c:pt>
                <c:pt idx="39">
                  <c:v>0.27834280811171341</c:v>
                </c:pt>
                <c:pt idx="40">
                  <c:v>0.29712500305497508</c:v>
                </c:pt>
                <c:pt idx="41">
                  <c:v>0.3151102095673205</c:v>
                </c:pt>
                <c:pt idx="42">
                  <c:v>0.33200897997500939</c:v>
                </c:pt>
                <c:pt idx="43">
                  <c:v>0.34753717515119875</c:v>
                </c:pt>
                <c:pt idx="44">
                  <c:v>0.36142382988274435</c:v>
                </c:pt>
                <c:pt idx="45">
                  <c:v>0.37341897375397959</c:v>
                </c:pt>
                <c:pt idx="46">
                  <c:v>0.38330109417248565</c:v>
                </c:pt>
                <c:pt idx="47">
                  <c:v>0.39088393119995252</c:v>
                </c:pt>
                <c:pt idx="48">
                  <c:v>0.39602231339063343</c:v>
                </c:pt>
                <c:pt idx="49">
                  <c:v>0.39861677932381101</c:v>
                </c:pt>
                <c:pt idx="50">
                  <c:v>0.39861677932381095</c:v>
                </c:pt>
                <c:pt idx="51">
                  <c:v>0.3960223133906331</c:v>
                </c:pt>
                <c:pt idx="52">
                  <c:v>0.39088393119995202</c:v>
                </c:pt>
                <c:pt idx="53">
                  <c:v>0.38330109417248504</c:v>
                </c:pt>
                <c:pt idx="54">
                  <c:v>0.37341897375397892</c:v>
                </c:pt>
                <c:pt idx="55">
                  <c:v>0.36142382988274346</c:v>
                </c:pt>
                <c:pt idx="56">
                  <c:v>0.34753717515119775</c:v>
                </c:pt>
                <c:pt idx="57">
                  <c:v>0.33200897997500828</c:v>
                </c:pt>
                <c:pt idx="58">
                  <c:v>0.31511020956731939</c:v>
                </c:pt>
                <c:pt idx="59">
                  <c:v>0.29712500305497391</c:v>
                </c:pt>
                <c:pt idx="60">
                  <c:v>0.2783428081117123</c:v>
                </c:pt>
                <c:pt idx="61">
                  <c:v>0.25905077152969891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8.8197885968948286E-2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4.7739926306853232E-2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2.8130164137278195E-2</c:v>
                </c:pt>
                <c:pt idx="79">
                  <c:v>2.3277192666084405E-2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1.2682068349159669E-2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5.1503079923608322E-3</c:v>
                </c:pt>
                <c:pt idx="87">
                  <c:v>4.0448663858864272E-3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1.8840898101537868E-3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8.2751475468192655E-4</c:v>
                </c:pt>
                <c:pt idx="94">
                  <c:v>6.2086229916639719E-4</c:v>
                </c:pt>
                <c:pt idx="95">
                  <c:v>4.6278461445969178E-4</c:v>
                </c:pt>
                <c:pt idx="96">
                  <c:v>3.427098729585858E-4</c:v>
                </c:pt>
                <c:pt idx="97">
                  <c:v>2.5213805615265382E-4</c:v>
                </c:pt>
                <c:pt idx="98">
                  <c:v>1.8429530231814771E-4</c:v>
                </c:pt>
                <c:pt idx="99">
                  <c:v>1.3383022576488263E-4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D0B-477C-A9C9-E2CDBFBD9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439744"/>
        <c:axId val="77441280"/>
      </c:scatterChart>
      <c:valAx>
        <c:axId val="77439744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441280"/>
        <c:crosses val="autoZero"/>
        <c:crossBetween val="midCat"/>
        <c:majorUnit val="1"/>
      </c:valAx>
      <c:valAx>
        <c:axId val="77441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4397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0.34485</cdr:x>
      <cdr:y>0.21606</cdr:y>
    </cdr:from>
    <cdr:to>
      <cdr:x>0.35439</cdr:x>
      <cdr:y>0.76756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903289" y="304575"/>
          <a:ext cx="24989" cy="77745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3105D-829B-45D2-9920-B57EDCC3FE4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D9E9C-4694-4BF8-8847-2AAB333F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Why is an independent t test the appropriate test?  </a:t>
            </a:r>
            <a:r>
              <a:rPr lang="en-US" b="1" i="1" dirty="0" smtClean="0"/>
              <a:t>Two</a:t>
            </a:r>
            <a:r>
              <a:rPr lang="en-US" b="1" i="1" baseline="0" dirty="0" smtClean="0"/>
              <a:t> groups that are unrelated</a:t>
            </a:r>
            <a:endParaRPr lang="en-US" b="1" i="1" dirty="0" smtClean="0"/>
          </a:p>
          <a:p>
            <a:r>
              <a:rPr lang="en-US" i="1" dirty="0" smtClean="0"/>
              <a:t>Should you use a 1- or 2- tailed test?  </a:t>
            </a:r>
            <a:r>
              <a:rPr lang="en-US" b="1" i="1" dirty="0" smtClean="0"/>
              <a:t>1-tailed</a:t>
            </a:r>
          </a:p>
          <a:p>
            <a:r>
              <a:rPr lang="en-US" i="1" dirty="0" smtClean="0"/>
              <a:t>Is the sample mean difference likely to be due to sampling error or is it likely to be due to the treatments being differentially effective? </a:t>
            </a:r>
            <a:r>
              <a:rPr lang="en-US" b="1" i="1" dirty="0" smtClean="0"/>
              <a:t>Sig test question</a:t>
            </a:r>
          </a:p>
          <a:p>
            <a:r>
              <a:rPr lang="en-US" i="1" dirty="0" smtClean="0"/>
              <a:t>How much better is treatment 2 than treatment 1?  </a:t>
            </a:r>
            <a:r>
              <a:rPr lang="en-US" b="1" i="1" dirty="0" smtClean="0"/>
              <a:t>Effect size 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D9E9C-4694-4BF8-8847-2AAB333FE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r>
              <a:rPr lang="en-US" dirty="0" smtClean="0">
                <a:sym typeface="Wingdings" panose="05000000000000000000" pitchFamily="2" charset="2"/>
              </a:rPr>
              <a:t> sampling error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Research</a:t>
            </a:r>
            <a:r>
              <a:rPr lang="en-US" baseline="0" dirty="0" smtClean="0">
                <a:sym typeface="Wingdings" panose="05000000000000000000" pitchFamily="2" charset="2"/>
              </a:rPr>
              <a:t>  treatment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D9E9C-4694-4BF8-8847-2AAB333F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852942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93874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1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9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4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9278" y="25899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278" y="179478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269" y="4891058"/>
            <a:ext cx="7772400" cy="78334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10.1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274" y="5674407"/>
            <a:ext cx="6858000" cy="105113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Hypothesis testing with the independent t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1" y="13546"/>
            <a:ext cx="6979777" cy="49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55" y="557889"/>
            <a:ext cx="8201909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Null and research distribution of sample means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055" y="1804327"/>
            <a:ext cx="190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curve</a:t>
            </a: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143703858"/>
              </p:ext>
            </p:extLst>
          </p:nvPr>
        </p:nvGraphicFramePr>
        <p:xfrm>
          <a:off x="2029708" y="3852268"/>
          <a:ext cx="3506183" cy="2089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055" y="3617151"/>
            <a:ext cx="20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curve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7591" y="5229680"/>
            <a:ext cx="33158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-6         -5          -4           -3           -2           -1           0            1           2</a:t>
            </a: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508792405"/>
              </p:ext>
            </p:extLst>
          </p:nvPr>
        </p:nvGraphicFramePr>
        <p:xfrm>
          <a:off x="2724342" y="1933132"/>
          <a:ext cx="3506183" cy="2089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3930990" y="2087970"/>
            <a:ext cx="14432" cy="35698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3039415" y="4785080"/>
            <a:ext cx="343276" cy="22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4191105" y="4721861"/>
            <a:ext cx="397714" cy="25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04064" y="1308827"/>
            <a:ext cx="26342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Locate each of the following on these distribution of sample mean curves.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Type II error</a:t>
            </a:r>
          </a:p>
          <a:p>
            <a:r>
              <a:rPr lang="en-US" dirty="0"/>
              <a:t>Type I error</a:t>
            </a:r>
          </a:p>
          <a:p>
            <a:r>
              <a:rPr lang="en-US" dirty="0"/>
              <a:t>Statistical power</a:t>
            </a:r>
          </a:p>
          <a:p>
            <a:r>
              <a:rPr lang="en-US" dirty="0"/>
              <a:t>Correctly not rejecting null</a:t>
            </a:r>
          </a:p>
          <a:p>
            <a:endParaRPr lang="en-US" dirty="0"/>
          </a:p>
          <a:p>
            <a:r>
              <a:rPr lang="en-US" b="1" dirty="0"/>
              <a:t>Generate your answers, then compare them with those of someone next to you.  Explain your reasoning to each other.</a:t>
            </a:r>
          </a:p>
          <a:p>
            <a:endParaRPr lang="en-US" b="1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4871010" y="2757552"/>
            <a:ext cx="397714" cy="25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3521360" y="2948032"/>
            <a:ext cx="343276" cy="22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9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10.1 </a:t>
            </a:r>
            <a:r>
              <a:rPr lang="en-US" dirty="0"/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through all 6 steps of an independent t test hypothesis test </a:t>
            </a:r>
          </a:p>
          <a:p>
            <a:r>
              <a:rPr lang="en-US" dirty="0"/>
              <a:t>Explain how sampling error influences the independent t test</a:t>
            </a:r>
          </a:p>
          <a:p>
            <a:r>
              <a:rPr lang="en-US" dirty="0"/>
              <a:t>Locate the probability of type I error, type II error, and statistical power on distribution of sample means curves</a:t>
            </a:r>
          </a:p>
        </p:txBody>
      </p:sp>
    </p:spTree>
    <p:extLst>
      <p:ext uri="{BB962C8B-B14F-4D97-AF65-F5344CB8AC3E}">
        <p14:creationId xmlns:p14="http://schemas.microsoft.com/office/powerpoint/2010/main" val="18399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99" y="284684"/>
            <a:ext cx="7886700" cy="994172"/>
          </a:xfrm>
        </p:spPr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199" y="1413031"/>
            <a:ext cx="7886700" cy="5286872"/>
          </a:xfrm>
        </p:spPr>
        <p:txBody>
          <a:bodyPr>
            <a:normAutofit/>
          </a:bodyPr>
          <a:lstStyle/>
          <a:p>
            <a:r>
              <a:rPr lang="en-US" dirty="0"/>
              <a:t>Is treatment 2 </a:t>
            </a:r>
            <a:r>
              <a:rPr lang="en-US" b="1" i="1" u="sng" dirty="0"/>
              <a:t>better</a:t>
            </a:r>
            <a:r>
              <a:rPr lang="en-US" dirty="0"/>
              <a:t> than treatment 1?  A sample of 22 people was divided into two samples of 11 people each.  Sample 1 got treatment 1 and sample 2 got treatment 2.  After their respective treatments both samples were measured on the DV.  The sample data were: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= 10, SD</a:t>
            </a:r>
            <a:r>
              <a:rPr lang="en-US" baseline="-25000" dirty="0"/>
              <a:t>1</a:t>
            </a:r>
            <a:r>
              <a:rPr lang="en-US" dirty="0"/>
              <a:t> = 4, N = 11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 = 15, SD</a:t>
            </a:r>
            <a:r>
              <a:rPr lang="en-US" baseline="-25000" dirty="0"/>
              <a:t>2</a:t>
            </a:r>
            <a:r>
              <a:rPr lang="en-US" dirty="0"/>
              <a:t> = 5, N = 11</a:t>
            </a:r>
          </a:p>
          <a:p>
            <a:endParaRPr lang="en-US" i="1" dirty="0"/>
          </a:p>
          <a:p>
            <a:r>
              <a:rPr lang="en-US" i="1" dirty="0"/>
              <a:t>Why is an independent t test the appropriate test?</a:t>
            </a:r>
          </a:p>
          <a:p>
            <a:r>
              <a:rPr lang="en-US" i="1" dirty="0"/>
              <a:t>Should you use a 1- or 2- tailed test?</a:t>
            </a:r>
          </a:p>
          <a:p>
            <a:r>
              <a:rPr lang="en-US" i="1" dirty="0"/>
              <a:t>Is the sample mean difference likely to be due to sampling error or is it likely to be due to the treatments being differentially effective?</a:t>
            </a:r>
          </a:p>
          <a:p>
            <a:r>
              <a:rPr lang="en-US" i="1" dirty="0"/>
              <a:t>How much better is treatment 2 than treatment 1?</a:t>
            </a:r>
          </a:p>
        </p:txBody>
      </p:sp>
    </p:spTree>
    <p:extLst>
      <p:ext uri="{BB962C8B-B14F-4D97-AF65-F5344CB8AC3E}">
        <p14:creationId xmlns:p14="http://schemas.microsoft.com/office/powerpoint/2010/main" val="34244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78" y="1717971"/>
            <a:ext cx="7886700" cy="4828107"/>
          </a:xfrm>
        </p:spPr>
        <p:txBody>
          <a:bodyPr>
            <a:normAutofit/>
          </a:bodyPr>
          <a:lstStyle/>
          <a:p>
            <a:r>
              <a:rPr lang="en-US" dirty="0"/>
              <a:t>Data independence</a:t>
            </a:r>
          </a:p>
          <a:p>
            <a:r>
              <a:rPr lang="en-US" dirty="0"/>
              <a:t>Appropriate measurement of IV (2 groups) and DV (interval/ratio)</a:t>
            </a:r>
          </a:p>
          <a:p>
            <a:r>
              <a:rPr lang="en-US" dirty="0"/>
              <a:t>Normal distribution of sample means </a:t>
            </a:r>
          </a:p>
          <a:p>
            <a:pPr lvl="1"/>
            <a:r>
              <a:rPr lang="en-US" dirty="0"/>
              <a:t>Normal population or sample size greater than 30</a:t>
            </a:r>
          </a:p>
          <a:p>
            <a:r>
              <a:rPr lang="en-US" dirty="0"/>
              <a:t>Homogeneity of variance</a:t>
            </a:r>
          </a:p>
          <a:p>
            <a:pPr lvl="1"/>
            <a:r>
              <a:rPr lang="en-US" dirty="0"/>
              <a:t>Assumes populations have similar variances</a:t>
            </a:r>
          </a:p>
          <a:p>
            <a:pPr lvl="1"/>
            <a:r>
              <a:rPr lang="en-US" dirty="0"/>
              <a:t>Assumes that the treatment does NOT change the variability of the scores</a:t>
            </a:r>
          </a:p>
          <a:p>
            <a:pPr lvl="1"/>
            <a:r>
              <a:rPr lang="en-US" dirty="0"/>
              <a:t>Assessed with:</a:t>
            </a:r>
          </a:p>
          <a:p>
            <a:pPr lvl="2"/>
            <a:r>
              <a:rPr lang="en-US" dirty="0" err="1"/>
              <a:t>Levene’s</a:t>
            </a:r>
            <a:r>
              <a:rPr lang="en-US" dirty="0"/>
              <a:t> test</a:t>
            </a:r>
          </a:p>
          <a:p>
            <a:pPr lvl="2"/>
            <a:r>
              <a:rPr lang="en-US" dirty="0"/>
              <a:t>Rule of thumb—sample standard deviations are similar (neither is double of the other)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Null &amp; </a:t>
            </a:r>
            <a:r>
              <a:rPr lang="en-US" dirty="0" smtClean="0"/>
              <a:t>research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</a:t>
            </a:r>
            <a:r>
              <a:rPr lang="en-US"/>
              <a:t>: </a:t>
            </a:r>
            <a:r>
              <a:rPr lang="en-US" smtClean="0"/>
              <a:t>µ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dirty="0"/>
              <a:t>≥ µ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Sample 1 will be higher than or equal to sample 2 on the DV</a:t>
            </a:r>
          </a:p>
          <a:p>
            <a:pPr lvl="1"/>
            <a:r>
              <a:rPr lang="en-US" dirty="0"/>
              <a:t>Difference between sample means created by __________ __________.</a:t>
            </a:r>
          </a:p>
          <a:p>
            <a:r>
              <a:rPr lang="en-US" dirty="0"/>
              <a:t>Research Hypothesis (H</a:t>
            </a:r>
            <a:r>
              <a:rPr lang="en-US" baseline="-25000" dirty="0"/>
              <a:t>1</a:t>
            </a:r>
            <a:r>
              <a:rPr lang="en-US" dirty="0"/>
              <a:t>): 	µ</a:t>
            </a:r>
            <a:r>
              <a:rPr lang="en-US" baseline="-25000" dirty="0"/>
              <a:t>1</a:t>
            </a:r>
            <a:r>
              <a:rPr lang="en-US" dirty="0"/>
              <a:t> &lt; µ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/>
              <a:t>Sample 2 will be higher than sample 1 on the DV</a:t>
            </a:r>
          </a:p>
          <a:p>
            <a:pPr lvl="1"/>
            <a:r>
              <a:rPr lang="en-US" dirty="0"/>
              <a:t>Difference between sample means created by _____________.</a:t>
            </a:r>
          </a:p>
        </p:txBody>
      </p:sp>
    </p:spTree>
    <p:extLst>
      <p:ext uri="{BB962C8B-B14F-4D97-AF65-F5344CB8AC3E}">
        <p14:creationId xmlns:p14="http://schemas.microsoft.com/office/powerpoint/2010/main" val="31799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Find </a:t>
            </a:r>
            <a:r>
              <a:rPr lang="en-US" dirty="0" smtClean="0"/>
              <a:t>critical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df</a:t>
            </a:r>
            <a:r>
              <a:rPr lang="en-US" dirty="0"/>
              <a:t> = (n</a:t>
            </a:r>
            <a:r>
              <a:rPr lang="en-US" baseline="-25000" dirty="0"/>
              <a:t>1</a:t>
            </a:r>
            <a:r>
              <a:rPr lang="en-US" dirty="0"/>
              <a:t> −</a:t>
            </a:r>
            <a:r>
              <a:rPr lang="en-US" dirty="0" smtClean="0"/>
              <a:t>1</a:t>
            </a:r>
            <a:r>
              <a:rPr lang="en-US" dirty="0"/>
              <a:t>) + (n</a:t>
            </a:r>
            <a:r>
              <a:rPr lang="en-US" baseline="-25000" dirty="0"/>
              <a:t>2</a:t>
            </a:r>
            <a:r>
              <a:rPr lang="en-US" dirty="0"/>
              <a:t> −</a:t>
            </a:r>
            <a:r>
              <a:rPr lang="en-US" dirty="0" smtClean="0"/>
              <a:t>1</a:t>
            </a:r>
            <a:r>
              <a:rPr lang="en-US" dirty="0"/>
              <a:t>) = 10 + 10 = 20</a:t>
            </a:r>
          </a:p>
          <a:p>
            <a:r>
              <a:rPr lang="en-US" dirty="0"/>
              <a:t>One-tailed critical value = −</a:t>
            </a:r>
            <a:r>
              <a:rPr lang="en-US" dirty="0" smtClean="0"/>
              <a:t>1.7247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901808"/>
              </p:ext>
            </p:extLst>
          </p:nvPr>
        </p:nvGraphicFramePr>
        <p:xfrm>
          <a:off x="963182" y="3037410"/>
          <a:ext cx="5657850" cy="2105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5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Compute test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SD</a:t>
            </a:r>
            <a:r>
              <a:rPr lang="en-US" i="1" baseline="30000" dirty="0"/>
              <a:t>2</a:t>
            </a:r>
            <a:r>
              <a:rPr lang="en-US" i="1" baseline="-25000" dirty="0"/>
              <a:t>p</a:t>
            </a:r>
            <a:r>
              <a:rPr lang="en-US" dirty="0"/>
              <a:t> = ((n</a:t>
            </a:r>
            <a:r>
              <a:rPr lang="en-US" baseline="-25000" dirty="0"/>
              <a:t>1</a:t>
            </a:r>
            <a:r>
              <a:rPr lang="en-US" dirty="0"/>
              <a:t> −</a:t>
            </a:r>
            <a:r>
              <a:rPr lang="en-US" dirty="0" smtClean="0"/>
              <a:t>1</a:t>
            </a:r>
            <a:r>
              <a:rPr lang="en-US" dirty="0"/>
              <a:t>) SD</a:t>
            </a:r>
            <a:r>
              <a:rPr lang="en-US" baseline="30000" dirty="0"/>
              <a:t>2</a:t>
            </a:r>
            <a:r>
              <a:rPr lang="en-US" baseline="-25000" dirty="0"/>
              <a:t>1</a:t>
            </a:r>
            <a:r>
              <a:rPr lang="en-US" dirty="0"/>
              <a:t> + (n</a:t>
            </a:r>
            <a:r>
              <a:rPr lang="en-US" baseline="-25000" dirty="0"/>
              <a:t>2</a:t>
            </a:r>
            <a:r>
              <a:rPr lang="en-US" dirty="0"/>
              <a:t> −</a:t>
            </a:r>
            <a:r>
              <a:rPr lang="en-US" dirty="0" smtClean="0"/>
              <a:t>1</a:t>
            </a:r>
            <a:r>
              <a:rPr lang="en-US" dirty="0"/>
              <a:t>) SD</a:t>
            </a:r>
            <a:r>
              <a:rPr lang="en-US" baseline="30000" dirty="0"/>
              <a:t>2</a:t>
            </a:r>
            <a:r>
              <a:rPr lang="en-US" baseline="-25000" dirty="0"/>
              <a:t>2</a:t>
            </a:r>
            <a:r>
              <a:rPr lang="en-US" dirty="0"/>
              <a:t>)/ ((n</a:t>
            </a:r>
            <a:r>
              <a:rPr lang="en-US" baseline="-25000" dirty="0"/>
              <a:t>1</a:t>
            </a:r>
            <a:r>
              <a:rPr lang="en-US" dirty="0"/>
              <a:t> −</a:t>
            </a:r>
            <a:r>
              <a:rPr lang="en-US" dirty="0" smtClean="0"/>
              <a:t>1</a:t>
            </a:r>
            <a:r>
              <a:rPr lang="en-US" dirty="0"/>
              <a:t>) + (n</a:t>
            </a:r>
            <a:r>
              <a:rPr lang="en-US" baseline="-25000" dirty="0"/>
              <a:t>2</a:t>
            </a:r>
            <a:r>
              <a:rPr lang="en-US" dirty="0"/>
              <a:t> −</a:t>
            </a:r>
            <a:r>
              <a:rPr lang="en-US" dirty="0" smtClean="0"/>
              <a:t>1</a:t>
            </a:r>
            <a:r>
              <a:rPr lang="en-US" dirty="0"/>
              <a:t>))  </a:t>
            </a:r>
          </a:p>
          <a:p>
            <a:pPr marL="0" indent="0">
              <a:buNone/>
            </a:pPr>
            <a:r>
              <a:rPr lang="en-US" dirty="0"/>
              <a:t>	= ((10) 4</a:t>
            </a:r>
            <a:r>
              <a:rPr lang="en-US" baseline="30000" dirty="0"/>
              <a:t>2</a:t>
            </a:r>
            <a:r>
              <a:rPr lang="en-US" dirty="0"/>
              <a:t> + (10) 5</a:t>
            </a:r>
            <a:r>
              <a:rPr lang="en-US" baseline="30000" dirty="0"/>
              <a:t>2</a:t>
            </a:r>
            <a:r>
              <a:rPr lang="en-US" dirty="0"/>
              <a:t>) / ((10) + (10))</a:t>
            </a:r>
          </a:p>
          <a:p>
            <a:pPr marL="0" indent="0">
              <a:buNone/>
            </a:pPr>
            <a:r>
              <a:rPr lang="en-US" dirty="0"/>
              <a:t>	=(160 + 250) / 20 = 20.5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SEM</a:t>
            </a:r>
            <a:r>
              <a:rPr lang="en-US" i="1" baseline="-25000" dirty="0" err="1"/>
              <a:t>i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((</a:t>
            </a:r>
            <a:r>
              <a:rPr lang="en-US" dirty="0"/>
              <a:t>SD</a:t>
            </a:r>
            <a:r>
              <a:rPr lang="en-US" baseline="30000" dirty="0"/>
              <a:t>2</a:t>
            </a:r>
            <a:r>
              <a:rPr lang="en-US" baseline="-25000" dirty="0"/>
              <a:t>p </a:t>
            </a:r>
            <a:r>
              <a:rPr lang="en-US" dirty="0">
                <a:sym typeface="Symbol" panose="05050102010706020507" pitchFamily="18" charset="2"/>
              </a:rPr>
              <a:t>/n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) + (</a:t>
            </a:r>
            <a:r>
              <a:rPr lang="en-US" dirty="0"/>
              <a:t>SD</a:t>
            </a:r>
            <a:r>
              <a:rPr lang="en-US" baseline="30000" dirty="0"/>
              <a:t>2</a:t>
            </a:r>
            <a:r>
              <a:rPr lang="en-US" baseline="-25000" dirty="0"/>
              <a:t>p </a:t>
            </a:r>
            <a:r>
              <a:rPr lang="en-US" dirty="0">
                <a:sym typeface="Symbol" panose="05050102010706020507" pitchFamily="18" charset="2"/>
              </a:rPr>
              <a:t>/n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))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= ((20.5/11) + (20.5/11)) = (1.864 + 1.864) = 1.931 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 = (M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– M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/ </a:t>
            </a:r>
            <a:r>
              <a:rPr lang="en-US" dirty="0" err="1">
                <a:sym typeface="Symbol" panose="05050102010706020507" pitchFamily="18" charset="2"/>
              </a:rPr>
              <a:t>SEM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= -5/ 1.931 = </a:t>
            </a:r>
            <a:r>
              <a:rPr lang="en-US" dirty="0"/>
              <a:t>−</a:t>
            </a:r>
            <a:r>
              <a:rPr lang="en-US" dirty="0" smtClean="0">
                <a:sym typeface="Symbol" panose="05050102010706020507" pitchFamily="18" charset="2"/>
              </a:rPr>
              <a:t>2.590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Compute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i="1" baseline="-25000" dirty="0" smtClean="0">
                <a:sym typeface="Symbol" panose="05050102010706020507" pitchFamily="18" charset="2"/>
              </a:rPr>
              <a:t>1 </a:t>
            </a:r>
            <a:r>
              <a:rPr lang="en-US" dirty="0" smtClean="0">
                <a:sym typeface="Symbol" panose="05050102010706020507" pitchFamily="18" charset="2"/>
              </a:rPr>
              <a:t>–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i="1" baseline="-25000" dirty="0" smtClean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</a:t>
            </a:r>
            <a:r>
              <a:rPr lang="en-US" dirty="0" smtClean="0">
                <a:sym typeface="Symbol" panose="05050102010706020507" pitchFamily="18" charset="2"/>
              </a:rPr>
              <a:t>/ </a:t>
            </a:r>
            <a:r>
              <a:rPr lang="en-US" i="1" dirty="0"/>
              <a:t>SD</a:t>
            </a:r>
            <a:r>
              <a:rPr lang="en-US" i="1" baseline="30000" dirty="0"/>
              <a:t>2</a:t>
            </a:r>
            <a:r>
              <a:rPr lang="en-US" i="1" baseline="-25000" dirty="0"/>
              <a:t>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= −</a:t>
            </a:r>
            <a:r>
              <a:rPr lang="en-US" dirty="0" smtClean="0"/>
              <a:t>5 / </a:t>
            </a:r>
            <a:r>
              <a:rPr lang="en-US" dirty="0" smtClean="0">
                <a:sym typeface="Symbol" panose="05050102010706020507" pitchFamily="18" charset="2"/>
              </a:rPr>
              <a:t> </a:t>
            </a:r>
            <a:r>
              <a:rPr lang="en-US" dirty="0">
                <a:sym typeface="Symbol" panose="05050102010706020507" pitchFamily="18" charset="2"/>
              </a:rPr>
              <a:t>20.5 = </a:t>
            </a:r>
            <a:r>
              <a:rPr lang="en-US" dirty="0"/>
              <a:t>−</a:t>
            </a:r>
            <a:r>
              <a:rPr lang="en-US" dirty="0" smtClean="0">
                <a:sym typeface="Symbol" panose="05050102010706020507" pitchFamily="18" charset="2"/>
              </a:rPr>
              <a:t>1.10</a:t>
            </a:r>
            <a:r>
              <a:rPr lang="en-US" dirty="0">
                <a:sym typeface="Symbol" panose="05050102010706020507" pitchFamily="18" charset="2"/>
              </a:rPr>
              <a:t>; large effect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Summarize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getting treatment 2 (</a:t>
            </a:r>
            <a:r>
              <a:rPr lang="en-US" i="1" dirty="0"/>
              <a:t>M</a:t>
            </a:r>
            <a:r>
              <a:rPr lang="en-US" dirty="0"/>
              <a:t> = 15, </a:t>
            </a:r>
            <a:r>
              <a:rPr lang="en-US" i="1" dirty="0"/>
              <a:t>SD</a:t>
            </a:r>
            <a:r>
              <a:rPr lang="en-US" dirty="0"/>
              <a:t> = 5) scored higher than those getting treatment 1 (</a:t>
            </a:r>
            <a:r>
              <a:rPr lang="en-US" i="1" dirty="0"/>
              <a:t>M</a:t>
            </a:r>
            <a:r>
              <a:rPr lang="en-US" dirty="0"/>
              <a:t> = 10, </a:t>
            </a:r>
            <a:r>
              <a:rPr lang="en-US" i="1" dirty="0"/>
              <a:t>SD</a:t>
            </a:r>
            <a:r>
              <a:rPr lang="en-US" dirty="0"/>
              <a:t> = 4), </a:t>
            </a:r>
            <a:r>
              <a:rPr lang="en-US" i="1" dirty="0"/>
              <a:t>t</a:t>
            </a:r>
            <a:r>
              <a:rPr lang="en-US" dirty="0"/>
              <a:t> (20) = −</a:t>
            </a:r>
            <a:r>
              <a:rPr lang="en-US" dirty="0" smtClean="0"/>
              <a:t>2.59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&lt; .05, </a:t>
            </a:r>
            <a:r>
              <a:rPr lang="en-US" i="1" dirty="0"/>
              <a:t>d</a:t>
            </a:r>
            <a:r>
              <a:rPr lang="en-US" dirty="0"/>
              <a:t> = −</a:t>
            </a:r>
            <a:r>
              <a:rPr lang="en-US" dirty="0" smtClean="0"/>
              <a:t>1.10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4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610</Words>
  <Application>Microsoft Office PowerPoint</Application>
  <PresentationFormat>On-screen Show (4:3)</PresentationFormat>
  <Paragraphs>75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Activity 10.1</vt:lpstr>
      <vt:lpstr>Activity 10.1 will require you to:</vt:lpstr>
      <vt:lpstr>Sample problem</vt:lpstr>
      <vt:lpstr>Step 1: Assumptions</vt:lpstr>
      <vt:lpstr>Step 2: Null &amp; research hypotheses</vt:lpstr>
      <vt:lpstr>Step 3: Find critical region</vt:lpstr>
      <vt:lpstr>Step 4: Compute test statistic</vt:lpstr>
      <vt:lpstr>Step 5: Compute effect size</vt:lpstr>
      <vt:lpstr>Step 6: Summarize results</vt:lpstr>
      <vt:lpstr>Null and research distribution of sample means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t-test</dc:title>
  <dc:creator>Kieth Carlson</dc:creator>
  <cp:lastModifiedBy>SageUser</cp:lastModifiedBy>
  <cp:revision>24</cp:revision>
  <dcterms:created xsi:type="dcterms:W3CDTF">2015-10-19T12:31:52Z</dcterms:created>
  <dcterms:modified xsi:type="dcterms:W3CDTF">2017-02-22T17:46:13Z</dcterms:modified>
</cp:coreProperties>
</file>