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387" r:id="rId3"/>
    <p:sldId id="257" r:id="rId4"/>
    <p:sldId id="258" r:id="rId5"/>
    <p:sldId id="391" r:id="rId6"/>
    <p:sldId id="392" r:id="rId7"/>
    <p:sldId id="393" r:id="rId8"/>
    <p:sldId id="394" r:id="rId9"/>
    <p:sldId id="395" r:id="rId10"/>
    <p:sldId id="388" r:id="rId11"/>
    <p:sldId id="379" r:id="rId12"/>
    <p:sldId id="389" r:id="rId13"/>
    <p:sldId id="396" r:id="rId14"/>
    <p:sldId id="400" r:id="rId15"/>
    <p:sldId id="399" r:id="rId16"/>
    <p:sldId id="376" r:id="rId17"/>
    <p:sldId id="377" r:id="rId18"/>
    <p:sldId id="398" r:id="rId19"/>
    <p:sldId id="378" r:id="rId20"/>
    <p:sldId id="298" r:id="rId21"/>
    <p:sldId id="295" r:id="rId22"/>
    <p:sldId id="299" r:id="rId23"/>
    <p:sldId id="300" r:id="rId24"/>
    <p:sldId id="301" r:id="rId25"/>
    <p:sldId id="303" r:id="rId26"/>
    <p:sldId id="305" r:id="rId27"/>
    <p:sldId id="382" r:id="rId28"/>
    <p:sldId id="385" r:id="rId29"/>
    <p:sldId id="386" r:id="rId30"/>
    <p:sldId id="401" r:id="rId3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00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2814" y="-9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3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eaLnBrk="1" hangingPunct="1">
              <a:defRPr sz="1200"/>
            </a:lvl1pPr>
          </a:lstStyle>
          <a:p>
            <a:pPr>
              <a:defRPr/>
            </a:pPr>
            <a:endParaRPr lang="en-US" altLang="en-US"/>
          </a:p>
        </p:txBody>
      </p:sp>
      <p:sp>
        <p:nvSpPr>
          <p:cNvPr id="180227"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eaLnBrk="1" hangingPunct="1">
              <a:defRPr sz="1200"/>
            </a:lvl1pPr>
          </a:lstStyle>
          <a:p>
            <a:pPr>
              <a:defRPr/>
            </a:pPr>
            <a:endParaRPr lang="en-US" altLang="en-US"/>
          </a:p>
        </p:txBody>
      </p:sp>
      <p:sp>
        <p:nvSpPr>
          <p:cNvPr id="180228"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eaLnBrk="1" hangingPunct="1">
              <a:defRPr sz="1200"/>
            </a:lvl1pPr>
          </a:lstStyle>
          <a:p>
            <a:pPr>
              <a:defRPr/>
            </a:pPr>
            <a:endParaRPr lang="en-US" altLang="en-US"/>
          </a:p>
        </p:txBody>
      </p:sp>
      <p:sp>
        <p:nvSpPr>
          <p:cNvPr id="180229"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eaLnBrk="1" hangingPunct="1">
              <a:defRPr sz="1200"/>
            </a:lvl1pPr>
          </a:lstStyle>
          <a:p>
            <a:pPr>
              <a:defRPr/>
            </a:pPr>
            <a:fld id="{AE00ECA7-5D3B-42E3-807A-204CFA369ECD}" type="slidenum">
              <a:rPr lang="en-US" altLang="en-US"/>
              <a:pPr>
                <a:defRPr/>
              </a:pPr>
              <a:t>‹#›</a:t>
            </a:fld>
            <a:endParaRPr lang="en-US" altLang="en-US"/>
          </a:p>
        </p:txBody>
      </p:sp>
    </p:spTree>
    <p:extLst>
      <p:ext uri="{BB962C8B-B14F-4D97-AF65-F5344CB8AC3E}">
        <p14:creationId xmlns:p14="http://schemas.microsoft.com/office/powerpoint/2010/main" val="1529035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8227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8227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8227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8EF942F-7AAD-481D-B9F8-5F0C88A53D64}" type="slidenum">
              <a:rPr lang="en-US" altLang="en-US"/>
              <a:pPr>
                <a:defRPr/>
              </a:pPr>
              <a:t>‹#›</a:t>
            </a:fld>
            <a:endParaRPr lang="en-US" altLang="en-US"/>
          </a:p>
        </p:txBody>
      </p:sp>
    </p:spTree>
    <p:extLst>
      <p:ext uri="{BB962C8B-B14F-4D97-AF65-F5344CB8AC3E}">
        <p14:creationId xmlns:p14="http://schemas.microsoft.com/office/powerpoint/2010/main" val="21524271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6568FF-17EF-40C5-BF17-C0F8F5F00038}" type="slidenum">
              <a:rPr lang="en-US" altLang="en-US" sz="1200" smtClean="0"/>
              <a:pPr/>
              <a:t>1</a:t>
            </a:fld>
            <a:endParaRPr lang="en-US" altLang="en-US" sz="120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2209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0BD607-3869-493C-8A24-F06978B5D2DE}" type="slidenum">
              <a:rPr lang="en-US" altLang="en-US" sz="1200" smtClean="0"/>
              <a:pPr/>
              <a:t>12</a:t>
            </a:fld>
            <a:endParaRPr lang="en-US" altLang="en-US" sz="12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66418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875C58-4F74-41D2-A7BA-687CF024BA5E}" type="slidenum">
              <a:rPr lang="en-US" altLang="en-US" sz="1200" smtClean="0"/>
              <a:pPr/>
              <a:t>16</a:t>
            </a:fld>
            <a:endParaRPr lang="en-US" altLang="en-US" sz="120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02121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B7D80F-2330-4E7F-9862-EA91C9FDF792}" type="slidenum">
              <a:rPr lang="en-US" altLang="en-US" sz="1200" smtClean="0"/>
              <a:pPr/>
              <a:t>17</a:t>
            </a:fld>
            <a:endParaRPr lang="en-US" altLang="en-US"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47682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669A21-2799-4FD5-B23A-D9D0BF40A0DB}" type="slidenum">
              <a:rPr lang="en-US" altLang="en-US" sz="1200" smtClean="0"/>
              <a:pPr/>
              <a:t>18</a:t>
            </a:fld>
            <a:endParaRPr lang="en-US" altLang="en-US"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08120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CFE81C-D639-4FDC-81F2-EB32FD32BAA8}" type="slidenum">
              <a:rPr lang="en-US" altLang="en-US" sz="1200" smtClean="0"/>
              <a:pPr/>
              <a:t>19</a:t>
            </a:fld>
            <a:endParaRPr lang="en-US" alt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41598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FB1A11-6F0E-4BB3-A8EC-16E2CA7B5A04}" type="slidenum">
              <a:rPr lang="en-US" altLang="en-US" sz="1200" smtClean="0"/>
              <a:pPr/>
              <a:t>20</a:t>
            </a:fld>
            <a:endParaRPr lang="en-US" alt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33717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F21B98-96C7-484F-8AEB-02CBA28C7417}" type="slidenum">
              <a:rPr lang="en-US" altLang="en-US" sz="1200" smtClean="0"/>
              <a:pPr/>
              <a:t>21</a:t>
            </a:fld>
            <a:endParaRPr lang="en-US" altLang="en-US" sz="120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39841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190B2B-755F-4AA8-B631-6E3CC7CAF1EA}" type="slidenum">
              <a:rPr lang="en-US" altLang="en-US" sz="1200" smtClean="0"/>
              <a:pPr/>
              <a:t>22</a:t>
            </a:fld>
            <a:endParaRPr lang="en-US" altLang="en-US" sz="120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18467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DA45B8-E514-4649-897E-CBF4F91D8E22}" type="slidenum">
              <a:rPr lang="en-US" altLang="en-US" sz="1200" smtClean="0"/>
              <a:pPr/>
              <a:t>23</a:t>
            </a:fld>
            <a:endParaRPr lang="en-US" altLang="en-US" sz="120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44856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AADFD6-9B7C-4C64-9DD8-0E6E23F45700}" type="slidenum">
              <a:rPr lang="en-US" altLang="en-US" sz="1200" smtClean="0"/>
              <a:pPr/>
              <a:t>24</a:t>
            </a:fld>
            <a:endParaRPr lang="en-US" alt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077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855CF3-CF00-4F93-95F8-E8F580B3F57F}" type="slidenum">
              <a:rPr lang="en-US" altLang="en-US" sz="1200" smtClean="0"/>
              <a:pPr/>
              <a:t>3</a:t>
            </a:fld>
            <a:endParaRPr lang="en-US" alt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357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3EF05B-3B84-42B7-86B5-8ED8E397BE65}" type="slidenum">
              <a:rPr lang="en-US" altLang="en-US" sz="1200" smtClean="0"/>
              <a:pPr/>
              <a:t>25</a:t>
            </a:fld>
            <a:endParaRPr lang="en-US" altLang="en-US" sz="120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67679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28F2E11-1939-45FF-8E41-F7B6E5CC5B24}" type="slidenum">
              <a:rPr lang="en-US" altLang="en-US" sz="1200" smtClean="0"/>
              <a:pPr/>
              <a:t>26</a:t>
            </a:fld>
            <a:endParaRPr lang="en-US" alt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6203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E75CF7-772B-4B52-A8B6-D1DBFE10ED5F}" type="slidenum">
              <a:rPr lang="en-US" altLang="en-US" sz="1200" smtClean="0"/>
              <a:pPr/>
              <a:t>4</a:t>
            </a:fld>
            <a:endParaRPr lang="en-US" altLang="en-US" sz="12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76513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870349-8B9E-4F1A-9CF6-6079ECF5615F}" type="slidenum">
              <a:rPr lang="en-US" altLang="en-US" sz="1200" smtClean="0"/>
              <a:pPr/>
              <a:t>5</a:t>
            </a:fld>
            <a:endParaRPr lang="en-US" altLang="en-US" sz="12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80269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7E0A74-D2F3-49F0-B814-5EBBED7213B7}" type="slidenum">
              <a:rPr lang="en-US" altLang="en-US" sz="1200" smtClean="0"/>
              <a:pPr/>
              <a:t>6</a:t>
            </a:fld>
            <a:endParaRPr lang="en-US" altLang="en-US" sz="120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42786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D08EE8-F9C2-463A-A3CA-B6D8E670571F}" type="slidenum">
              <a:rPr lang="en-US" altLang="en-US" sz="1200" smtClean="0"/>
              <a:pPr/>
              <a:t>7</a:t>
            </a:fld>
            <a:endParaRPr lang="en-US" altLang="en-US"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31069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4004D7-3B07-4281-B1AF-53D36050A718}" type="slidenum">
              <a:rPr lang="en-US" altLang="en-US" sz="1200" smtClean="0"/>
              <a:pPr/>
              <a:t>8</a:t>
            </a:fld>
            <a:endParaRPr lang="en-US" alt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95582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37E99B-660D-42C6-AF0F-0875EEC37614}" type="slidenum">
              <a:rPr lang="en-US" altLang="en-US" sz="1200" smtClean="0"/>
              <a:pPr/>
              <a:t>9</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72478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ED7C8C-3CD5-45F4-83D3-67DA06300AC1}" type="slidenum">
              <a:rPr lang="en-US" altLang="en-US" sz="1200" smtClean="0"/>
              <a:pPr/>
              <a:t>10</a:t>
            </a:fld>
            <a:endParaRPr lang="en-US" alt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0761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90799"/>
            <a:ext cx="6858000" cy="919163"/>
          </a:xfrm>
        </p:spPr>
        <p:txBody>
          <a:bodyPr anchor="b"/>
          <a:lstStyle>
            <a:lvl1pPr algn="ctr">
              <a:defRPr sz="3600"/>
            </a:lvl1pPr>
          </a:lstStyle>
          <a:p>
            <a:r>
              <a:rPr lang="en-US" dirty="0"/>
              <a:t>Click to edit Master title style</a:t>
            </a:r>
          </a:p>
        </p:txBody>
      </p:sp>
      <p:sp>
        <p:nvSpPr>
          <p:cNvPr id="3" name="Subtitle 2"/>
          <p:cNvSpPr>
            <a:spLocks noGrp="1"/>
          </p:cNvSpPr>
          <p:nvPr>
            <p:ph type="subTitle" idx="1"/>
          </p:nvPr>
        </p:nvSpPr>
        <p:spPr>
          <a:xfrm>
            <a:off x="1156607" y="4051300"/>
            <a:ext cx="6858000" cy="1655762"/>
          </a:xfrm>
        </p:spPr>
        <p:txBody>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832A581-04FC-470D-A075-DAB06C0E7F68}" type="slidenum">
              <a:rPr lang="en-US" altLang="en-US"/>
              <a:pPr>
                <a:defRPr/>
              </a:pPr>
              <a:t>‹#›</a:t>
            </a:fld>
            <a:endParaRPr lang="en-US" altLang="en-US"/>
          </a:p>
        </p:txBody>
      </p:sp>
    </p:spTree>
    <p:extLst>
      <p:ext uri="{BB962C8B-B14F-4D97-AF65-F5344CB8AC3E}">
        <p14:creationId xmlns:p14="http://schemas.microsoft.com/office/powerpoint/2010/main" val="371005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D271C4B-FF0C-466A-A9FE-8C59BF966279}" type="slidenum">
              <a:rPr lang="en-US" altLang="en-US"/>
              <a:pPr>
                <a:defRPr/>
              </a:pPr>
              <a:t>‹#›</a:t>
            </a:fld>
            <a:endParaRPr lang="en-US" altLang="en-US"/>
          </a:p>
        </p:txBody>
      </p:sp>
    </p:spTree>
    <p:extLst>
      <p:ext uri="{BB962C8B-B14F-4D97-AF65-F5344CB8AC3E}">
        <p14:creationId xmlns:p14="http://schemas.microsoft.com/office/powerpoint/2010/main" val="113108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D02FFCD-454F-4A93-9A9F-50097699A863}" type="slidenum">
              <a:rPr lang="en-US" altLang="en-US"/>
              <a:pPr>
                <a:defRPr/>
              </a:pPr>
              <a:t>‹#›</a:t>
            </a:fld>
            <a:endParaRPr lang="en-US" altLang="en-US"/>
          </a:p>
        </p:txBody>
      </p:sp>
    </p:spTree>
    <p:extLst>
      <p:ext uri="{BB962C8B-B14F-4D97-AF65-F5344CB8AC3E}">
        <p14:creationId xmlns:p14="http://schemas.microsoft.com/office/powerpoint/2010/main" val="1469837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1D3095E-B5DD-4682-A803-194674613E84}" type="slidenum">
              <a:rPr lang="en-US" altLang="en-US"/>
              <a:pPr>
                <a:defRPr/>
              </a:pPr>
              <a:t>‹#›</a:t>
            </a:fld>
            <a:endParaRPr lang="en-US" altLang="en-US"/>
          </a:p>
        </p:txBody>
      </p:sp>
    </p:spTree>
    <p:extLst>
      <p:ext uri="{BB962C8B-B14F-4D97-AF65-F5344CB8AC3E}">
        <p14:creationId xmlns:p14="http://schemas.microsoft.com/office/powerpoint/2010/main" val="2606694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a:ln/>
        </p:spPr>
        <p:txBody>
          <a:bodyPr/>
          <a:lstStyle>
            <a:lvl1pPr>
              <a:defRPr/>
            </a:lvl1pPr>
          </a:lstStyle>
          <a:p>
            <a:pPr>
              <a:defRPr/>
            </a:pPr>
            <a:fld id="{3DBA60AF-0680-49C0-85C3-9717F0A31E7B}" type="slidenum">
              <a:rPr lang="en-US" altLang="en-US"/>
              <a:pPr>
                <a:defRPr/>
              </a:pPr>
              <a:t>‹#›</a:t>
            </a:fld>
            <a:endParaRPr lang="en-US" altLang="en-US"/>
          </a:p>
        </p:txBody>
      </p:sp>
    </p:spTree>
    <p:extLst>
      <p:ext uri="{BB962C8B-B14F-4D97-AF65-F5344CB8AC3E}">
        <p14:creationId xmlns:p14="http://schemas.microsoft.com/office/powerpoint/2010/main" val="243078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Tx/>
              <a:defRPr/>
            </a:lvl1pPr>
            <a:lvl2pPr>
              <a:buClrTx/>
              <a:defRPr/>
            </a:lvl2pPr>
            <a:lvl3pPr>
              <a:buClrTx/>
              <a:defRPr/>
            </a:lvl3pPr>
            <a:lvl4pPr>
              <a:buClrTx/>
              <a:defRPr/>
            </a:lvl4pPr>
            <a:lvl5pPr>
              <a:buClrTx/>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727F5E9-BA82-4C31-A6F9-E3202304FEFA}" type="slidenum">
              <a:rPr lang="en-US" altLang="en-US"/>
              <a:pPr>
                <a:defRPr/>
              </a:pPr>
              <a:t>‹#›</a:t>
            </a:fld>
            <a:endParaRPr lang="en-US" altLang="en-US"/>
          </a:p>
        </p:txBody>
      </p:sp>
    </p:spTree>
    <p:extLst>
      <p:ext uri="{BB962C8B-B14F-4D97-AF65-F5344CB8AC3E}">
        <p14:creationId xmlns:p14="http://schemas.microsoft.com/office/powerpoint/2010/main" val="370146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0" y="2133600"/>
            <a:ext cx="7886700" cy="1100137"/>
          </a:xfrm>
        </p:spPr>
        <p:txBody>
          <a:bodyPr anchor="b"/>
          <a:lstStyle>
            <a:lvl1pPr>
              <a:defRPr sz="3600"/>
            </a:lvl1pPr>
          </a:lstStyle>
          <a:p>
            <a:r>
              <a:rPr lang="en-US" dirty="0"/>
              <a:t>Click to edit Master title style</a:t>
            </a:r>
          </a:p>
        </p:txBody>
      </p:sp>
      <p:sp>
        <p:nvSpPr>
          <p:cNvPr id="3" name="Text Placeholder 2"/>
          <p:cNvSpPr>
            <a:spLocks noGrp="1"/>
          </p:cNvSpPr>
          <p:nvPr>
            <p:ph type="body" idx="1"/>
          </p:nvPr>
        </p:nvSpPr>
        <p:spPr>
          <a:xfrm>
            <a:off x="762000" y="3810000"/>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12880C3-3ED7-4540-BD76-78924CE60751}" type="slidenum">
              <a:rPr lang="en-US" altLang="en-US"/>
              <a:pPr>
                <a:defRPr/>
              </a:pPr>
              <a:t>‹#›</a:t>
            </a:fld>
            <a:endParaRPr lang="en-US" altLang="en-US"/>
          </a:p>
        </p:txBody>
      </p:sp>
    </p:spTree>
    <p:extLst>
      <p:ext uri="{BB962C8B-B14F-4D97-AF65-F5344CB8AC3E}">
        <p14:creationId xmlns:p14="http://schemas.microsoft.com/office/powerpoint/2010/main" val="85817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DE28F04-8DB6-4010-BF45-643237997699}" type="slidenum">
              <a:rPr lang="en-US" altLang="en-US"/>
              <a:pPr>
                <a:defRPr/>
              </a:pPr>
              <a:t>‹#›</a:t>
            </a:fld>
            <a:endParaRPr lang="en-US" altLang="en-US"/>
          </a:p>
        </p:txBody>
      </p:sp>
    </p:spTree>
    <p:extLst>
      <p:ext uri="{BB962C8B-B14F-4D97-AF65-F5344CB8AC3E}">
        <p14:creationId xmlns:p14="http://schemas.microsoft.com/office/powerpoint/2010/main" val="98500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AAA8FE1A-17CF-4E16-99EC-3B00027D8741}" type="slidenum">
              <a:rPr lang="en-US" altLang="en-US"/>
              <a:pPr>
                <a:defRPr/>
              </a:pPr>
              <a:t>‹#›</a:t>
            </a:fld>
            <a:endParaRPr lang="en-US" altLang="en-US"/>
          </a:p>
        </p:txBody>
      </p:sp>
    </p:spTree>
    <p:extLst>
      <p:ext uri="{BB962C8B-B14F-4D97-AF65-F5344CB8AC3E}">
        <p14:creationId xmlns:p14="http://schemas.microsoft.com/office/powerpoint/2010/main" val="236642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7D0856A0-069A-44E9-84A4-C7E43D53B277}" type="slidenum">
              <a:rPr lang="en-US" altLang="en-US"/>
              <a:pPr>
                <a:defRPr/>
              </a:pPr>
              <a:t>‹#›</a:t>
            </a:fld>
            <a:endParaRPr lang="en-US" altLang="en-US"/>
          </a:p>
        </p:txBody>
      </p:sp>
    </p:spTree>
    <p:extLst>
      <p:ext uri="{BB962C8B-B14F-4D97-AF65-F5344CB8AC3E}">
        <p14:creationId xmlns:p14="http://schemas.microsoft.com/office/powerpoint/2010/main" val="48772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2A24351F-FA38-4657-9DD9-D74D8413DE5E}" type="slidenum">
              <a:rPr lang="en-US" altLang="en-US"/>
              <a:pPr>
                <a:defRPr/>
              </a:pPr>
              <a:t>‹#›</a:t>
            </a:fld>
            <a:endParaRPr lang="en-US" altLang="en-US"/>
          </a:p>
        </p:txBody>
      </p:sp>
    </p:spTree>
    <p:extLst>
      <p:ext uri="{BB962C8B-B14F-4D97-AF65-F5344CB8AC3E}">
        <p14:creationId xmlns:p14="http://schemas.microsoft.com/office/powerpoint/2010/main" val="303468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9D4FB28-2D8F-4CE4-88F9-79A8F9761F05}" type="slidenum">
              <a:rPr lang="en-US" altLang="en-US"/>
              <a:pPr>
                <a:defRPr/>
              </a:pPr>
              <a:t>‹#›</a:t>
            </a:fld>
            <a:endParaRPr lang="en-US" altLang="en-US"/>
          </a:p>
        </p:txBody>
      </p:sp>
    </p:spTree>
    <p:extLst>
      <p:ext uri="{BB962C8B-B14F-4D97-AF65-F5344CB8AC3E}">
        <p14:creationId xmlns:p14="http://schemas.microsoft.com/office/powerpoint/2010/main" val="181473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70BFA12-87EF-48DF-A86B-1655DB7654DC}" type="slidenum">
              <a:rPr lang="en-US" altLang="en-US"/>
              <a:pPr>
                <a:defRPr/>
              </a:pPr>
              <a:t>‹#›</a:t>
            </a:fld>
            <a:endParaRPr lang="en-US" altLang="en-US"/>
          </a:p>
        </p:txBody>
      </p:sp>
    </p:spTree>
    <p:extLst>
      <p:ext uri="{BB962C8B-B14F-4D97-AF65-F5344CB8AC3E}">
        <p14:creationId xmlns:p14="http://schemas.microsoft.com/office/powerpoint/2010/main" val="122832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Rectangle 3"/>
          <p:cNvSpPr>
            <a:spLocks noGrp="1" noChangeArrowheads="1"/>
          </p:cNvSpPr>
          <p:nvPr>
            <p:ph type="body" idx="1"/>
          </p:nvPr>
        </p:nvSpPr>
        <p:spPr bwMode="auto">
          <a:xfrm>
            <a:off x="7620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C35EF21-51C9-4B6C-8037-B2255521B79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36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Narrow" panose="020B0606020202030204" pitchFamily="34" charset="0"/>
        </a:defRPr>
      </a:lvl2pPr>
      <a:lvl3pPr algn="ctr" rtl="0" eaLnBrk="0" fontAlgn="base" hangingPunct="0">
        <a:spcBef>
          <a:spcPct val="0"/>
        </a:spcBef>
        <a:spcAft>
          <a:spcPct val="0"/>
        </a:spcAft>
        <a:defRPr sz="4400" b="1">
          <a:solidFill>
            <a:schemeClr val="tx2"/>
          </a:solidFill>
          <a:latin typeface="Arial Narrow" panose="020B0606020202030204" pitchFamily="34" charset="0"/>
        </a:defRPr>
      </a:lvl3pPr>
      <a:lvl4pPr algn="ctr" rtl="0" eaLnBrk="0" fontAlgn="base" hangingPunct="0">
        <a:spcBef>
          <a:spcPct val="0"/>
        </a:spcBef>
        <a:spcAft>
          <a:spcPct val="0"/>
        </a:spcAft>
        <a:defRPr sz="4400" b="1">
          <a:solidFill>
            <a:schemeClr val="tx2"/>
          </a:solidFill>
          <a:latin typeface="Arial Narrow" panose="020B0606020202030204" pitchFamily="34" charset="0"/>
        </a:defRPr>
      </a:lvl4pPr>
      <a:lvl5pPr algn="ctr" rtl="0" eaLnBrk="0" fontAlgn="base" hangingPunct="0">
        <a:spcBef>
          <a:spcPct val="0"/>
        </a:spcBef>
        <a:spcAft>
          <a:spcPct val="0"/>
        </a:spcAft>
        <a:defRPr sz="4400" b="1">
          <a:solidFill>
            <a:schemeClr val="tx2"/>
          </a:solidFill>
          <a:latin typeface="Arial Narrow" panose="020B0606020202030204" pitchFamily="34" charset="0"/>
        </a:defRPr>
      </a:lvl5pPr>
      <a:lvl6pPr marL="457200" algn="ctr" rtl="0" fontAlgn="base">
        <a:spcBef>
          <a:spcPct val="0"/>
        </a:spcBef>
        <a:spcAft>
          <a:spcPct val="0"/>
        </a:spcAft>
        <a:defRPr sz="4400" b="1">
          <a:solidFill>
            <a:schemeClr val="tx2"/>
          </a:solidFill>
          <a:latin typeface="Arial Narrow" panose="020B0606020202030204" pitchFamily="34" charset="0"/>
        </a:defRPr>
      </a:lvl6pPr>
      <a:lvl7pPr marL="914400" algn="ctr" rtl="0" fontAlgn="base">
        <a:spcBef>
          <a:spcPct val="0"/>
        </a:spcBef>
        <a:spcAft>
          <a:spcPct val="0"/>
        </a:spcAft>
        <a:defRPr sz="4400" b="1">
          <a:solidFill>
            <a:schemeClr val="tx2"/>
          </a:solidFill>
          <a:latin typeface="Arial Narrow" panose="020B0606020202030204" pitchFamily="34" charset="0"/>
        </a:defRPr>
      </a:lvl7pPr>
      <a:lvl8pPr marL="1371600" algn="ctr" rtl="0" fontAlgn="base">
        <a:spcBef>
          <a:spcPct val="0"/>
        </a:spcBef>
        <a:spcAft>
          <a:spcPct val="0"/>
        </a:spcAft>
        <a:defRPr sz="4400" b="1">
          <a:solidFill>
            <a:schemeClr val="tx2"/>
          </a:solidFill>
          <a:latin typeface="Arial Narrow" panose="020B0606020202030204" pitchFamily="34" charset="0"/>
        </a:defRPr>
      </a:lvl8pPr>
      <a:lvl9pPr marL="1828800" algn="ctr" rtl="0" fontAlgn="base">
        <a:spcBef>
          <a:spcPct val="0"/>
        </a:spcBef>
        <a:spcAft>
          <a:spcPct val="0"/>
        </a:spcAft>
        <a:defRPr sz="4400" b="1">
          <a:solidFill>
            <a:schemeClr val="tx2"/>
          </a:solidFill>
          <a:latin typeface="Arial Narrow" panose="020B0606020202030204" pitchFamily="34" charset="0"/>
        </a:defRPr>
      </a:lvl9pPr>
    </p:titleStyle>
    <p:bodyStyle>
      <a:lvl1pPr marL="342900" indent="-342900" algn="l" rtl="0" eaLnBrk="0" fontAlgn="base" hangingPunct="0">
        <a:spcBef>
          <a:spcPct val="20000"/>
        </a:spcBef>
        <a:spcAft>
          <a:spcPct val="0"/>
        </a:spcAft>
        <a:buClr>
          <a:srgbClr val="CC0000"/>
        </a:buClr>
        <a:buChar char="•"/>
        <a:defRPr sz="2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66800" y="4953000"/>
            <a:ext cx="7772400" cy="838200"/>
          </a:xfrm>
        </p:spPr>
        <p:txBody>
          <a:bodyPr anchor="ctr"/>
          <a:lstStyle/>
          <a:p>
            <a:pPr eaLnBrk="1" hangingPunct="1"/>
            <a:r>
              <a:rPr lang="en-US" altLang="en-US" sz="3600" dirty="0" smtClean="0">
                <a:latin typeface="Arial" panose="020B0604020202020204" pitchFamily="34" charset="0"/>
                <a:cs typeface="Arial" panose="020B0604020202020204" pitchFamily="34" charset="0"/>
              </a:rPr>
              <a:t>Introduction to Activity 11.1</a:t>
            </a:r>
          </a:p>
        </p:txBody>
      </p:sp>
      <p:sp>
        <p:nvSpPr>
          <p:cNvPr id="4099" name="Rectangle 5"/>
          <p:cNvSpPr>
            <a:spLocks noGrp="1" noChangeArrowheads="1"/>
          </p:cNvSpPr>
          <p:nvPr>
            <p:ph type="subTitle" idx="1"/>
          </p:nvPr>
        </p:nvSpPr>
        <p:spPr>
          <a:xfrm>
            <a:off x="1524000" y="5943600"/>
            <a:ext cx="6400800" cy="609600"/>
          </a:xfrm>
        </p:spPr>
        <p:txBody>
          <a:bodyPr/>
          <a:lstStyle/>
          <a:p>
            <a:pPr eaLnBrk="1" hangingPunct="1"/>
            <a:r>
              <a:rPr lang="en-US" altLang="en-US" sz="3600" b="1" dirty="0" smtClean="0">
                <a:latin typeface="Arial" panose="020B0604020202020204" pitchFamily="34" charset="0"/>
                <a:cs typeface="Arial" panose="020B0604020202020204" pitchFamily="34" charset="0"/>
              </a:rPr>
              <a:t>Computing one-way ANOVA</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2177"/>
            <a:ext cx="6670765" cy="500307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b="0" dirty="0" smtClean="0"/>
              <a:t>Example problem</a:t>
            </a:r>
          </a:p>
        </p:txBody>
      </p:sp>
      <p:sp>
        <p:nvSpPr>
          <p:cNvPr id="21507" name="Rectangle 3"/>
          <p:cNvSpPr>
            <a:spLocks noGrp="1" noChangeArrowheads="1"/>
          </p:cNvSpPr>
          <p:nvPr>
            <p:ph type="body" idx="1"/>
          </p:nvPr>
        </p:nvSpPr>
        <p:spPr/>
        <p:txBody>
          <a:bodyPr/>
          <a:lstStyle/>
          <a:p>
            <a:pPr eaLnBrk="1" hangingPunct="1"/>
            <a:r>
              <a:rPr lang="en-US" altLang="en-US" dirty="0" smtClean="0"/>
              <a:t>Does watching violent TV shows cause children to be more aggressive. To test this, a psychologist exposes 15-year-old boys to either no violence or low violence or high violence videos. Afterwards, the number of aggressive acts they engage in is recorded.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5800" y="152400"/>
            <a:ext cx="7772400" cy="1143000"/>
          </a:xfrm>
        </p:spPr>
        <p:txBody>
          <a:bodyPr/>
          <a:lstStyle/>
          <a:p>
            <a:pPr algn="l" eaLnBrk="1" hangingPunct="1"/>
            <a:r>
              <a:rPr lang="en-US" altLang="en-US" b="0" dirty="0" smtClean="0"/>
              <a:t>Step 1: Assumptions</a:t>
            </a:r>
          </a:p>
        </p:txBody>
      </p:sp>
      <p:sp>
        <p:nvSpPr>
          <p:cNvPr id="23555" name="Content Placeholder 2"/>
          <p:cNvSpPr>
            <a:spLocks noGrp="1"/>
          </p:cNvSpPr>
          <p:nvPr>
            <p:ph idx="1"/>
          </p:nvPr>
        </p:nvSpPr>
        <p:spPr>
          <a:xfrm>
            <a:off x="685800" y="1322388"/>
            <a:ext cx="7772400" cy="4114800"/>
          </a:xfrm>
        </p:spPr>
        <p:txBody>
          <a:bodyPr/>
          <a:lstStyle/>
          <a:p>
            <a:pPr eaLnBrk="1" hangingPunct="1"/>
            <a:r>
              <a:rPr lang="en-US" altLang="en-US" dirty="0" smtClean="0"/>
              <a:t>Data independence</a:t>
            </a:r>
          </a:p>
          <a:p>
            <a:pPr eaLnBrk="1" hangingPunct="1"/>
            <a:r>
              <a:rPr lang="en-US" altLang="en-US" dirty="0" smtClean="0"/>
              <a:t>Appropriate measurement of IV (group) and DV (interval/ratio)</a:t>
            </a:r>
          </a:p>
          <a:p>
            <a:pPr eaLnBrk="1" hangingPunct="1"/>
            <a:r>
              <a:rPr lang="en-US" altLang="en-US" dirty="0" smtClean="0"/>
              <a:t>Normal distribution of sample means (for each group/condition)</a:t>
            </a:r>
          </a:p>
          <a:p>
            <a:pPr lvl="1" eaLnBrk="1" hangingPunct="1"/>
            <a:r>
              <a:rPr lang="en-US" altLang="en-US" dirty="0" smtClean="0"/>
              <a:t>Normal population or sample size greater than 30</a:t>
            </a:r>
          </a:p>
          <a:p>
            <a:pPr eaLnBrk="1" hangingPunct="1"/>
            <a:r>
              <a:rPr lang="en-US" altLang="en-US" dirty="0" smtClean="0"/>
              <a:t>Homogeneity of variance</a:t>
            </a:r>
          </a:p>
          <a:p>
            <a:pPr lvl="1" eaLnBrk="1" hangingPunct="1"/>
            <a:r>
              <a:rPr lang="en-US" altLang="en-US" dirty="0" smtClean="0"/>
              <a:t>The variability in each condition is similar (no condition is twice as variable as any other).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altLang="en-US" b="0" dirty="0" smtClean="0"/>
              <a:t>Step 2: Hypotheses</a:t>
            </a:r>
          </a:p>
        </p:txBody>
      </p:sp>
      <p:graphicFrame>
        <p:nvGraphicFramePr>
          <p:cNvPr id="24579" name="Object 4"/>
          <p:cNvGraphicFramePr>
            <a:graphicFrameLocks noChangeAspect="1"/>
          </p:cNvGraphicFramePr>
          <p:nvPr>
            <p:extLst>
              <p:ext uri="{D42A27DB-BD31-4B8C-83A1-F6EECF244321}">
                <p14:modId xmlns:p14="http://schemas.microsoft.com/office/powerpoint/2010/main" val="4279856945"/>
              </p:ext>
            </p:extLst>
          </p:nvPr>
        </p:nvGraphicFramePr>
        <p:xfrm>
          <a:off x="1524000" y="2438400"/>
          <a:ext cx="3048000" cy="517525"/>
        </p:xfrm>
        <a:graphic>
          <a:graphicData uri="http://schemas.openxmlformats.org/presentationml/2006/ole">
            <mc:AlternateContent xmlns:mc="http://schemas.openxmlformats.org/markup-compatibility/2006">
              <mc:Choice xmlns:v="urn:schemas-microsoft-com:vml" Requires="v">
                <p:oleObj spid="_x0000_s24601" name="Equation" r:id="rId4" imgW="1346200" imgH="228600" progId="Equation.DSMT4">
                  <p:embed/>
                </p:oleObj>
              </mc:Choice>
              <mc:Fallback>
                <p:oleObj name="Equation" r:id="rId4" imgW="1346200" imgH="228600" progId="Equation.DSMT4">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438400"/>
                        <a:ext cx="30480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6"/>
          <p:cNvGraphicFramePr>
            <a:graphicFrameLocks noChangeAspect="1"/>
          </p:cNvGraphicFramePr>
          <p:nvPr>
            <p:extLst>
              <p:ext uri="{D42A27DB-BD31-4B8C-83A1-F6EECF244321}">
                <p14:modId xmlns:p14="http://schemas.microsoft.com/office/powerpoint/2010/main" val="865402020"/>
              </p:ext>
            </p:extLst>
          </p:nvPr>
        </p:nvGraphicFramePr>
        <p:xfrm>
          <a:off x="1371600" y="3717925"/>
          <a:ext cx="6019800" cy="511175"/>
        </p:xfrm>
        <a:graphic>
          <a:graphicData uri="http://schemas.openxmlformats.org/presentationml/2006/ole">
            <mc:AlternateContent xmlns:mc="http://schemas.openxmlformats.org/markup-compatibility/2006">
              <mc:Choice xmlns:v="urn:schemas-microsoft-com:vml" Requires="v">
                <p:oleObj spid="_x0000_s24602" name="Equation" r:id="rId6" imgW="2692400" imgH="228600" progId="Equation.DSMT4">
                  <p:embed/>
                </p:oleObj>
              </mc:Choice>
              <mc:Fallback>
                <p:oleObj name="Equation" r:id="rId6" imgW="2692400" imgH="228600" progId="Equation.DSMT4">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3717925"/>
                        <a:ext cx="60198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l"/>
            <a:r>
              <a:rPr lang="en-US" altLang="en-US" b="0" dirty="0" smtClean="0"/>
              <a:t>Step 2: Hypotheses</a:t>
            </a:r>
          </a:p>
        </p:txBody>
      </p:sp>
      <p:sp>
        <p:nvSpPr>
          <p:cNvPr id="26627" name="Content Placeholder 2"/>
          <p:cNvSpPr>
            <a:spLocks noGrp="1"/>
          </p:cNvSpPr>
          <p:nvPr>
            <p:ph idx="1"/>
          </p:nvPr>
        </p:nvSpPr>
        <p:spPr/>
        <p:txBody>
          <a:bodyPr/>
          <a:lstStyle/>
          <a:p>
            <a:r>
              <a:rPr lang="en-US" altLang="en-US" dirty="0" smtClean="0"/>
              <a:t>Null (H</a:t>
            </a:r>
            <a:r>
              <a:rPr lang="en-US" altLang="en-US" baseline="-25000" dirty="0" smtClean="0"/>
              <a:t>0</a:t>
            </a:r>
            <a:r>
              <a:rPr lang="en-US" altLang="en-US" dirty="0" smtClean="0"/>
              <a:t>): µ = µ = µ . . .</a:t>
            </a:r>
          </a:p>
          <a:p>
            <a:pPr lvl="1"/>
            <a:r>
              <a:rPr lang="en-US" altLang="en-US" dirty="0" smtClean="0"/>
              <a:t>All means will be equal; </a:t>
            </a:r>
          </a:p>
          <a:p>
            <a:pPr lvl="1"/>
            <a:r>
              <a:rPr lang="en-US" altLang="en-US" dirty="0" smtClean="0"/>
              <a:t>F = 1; any deviation from 1 will be sampling error</a:t>
            </a:r>
          </a:p>
          <a:p>
            <a:r>
              <a:rPr lang="en-US" altLang="en-US" dirty="0" smtClean="0"/>
              <a:t>Research (H</a:t>
            </a:r>
            <a:r>
              <a:rPr lang="en-US" altLang="en-US" baseline="-25000" dirty="0" smtClean="0"/>
              <a:t>1</a:t>
            </a:r>
            <a:r>
              <a:rPr lang="en-US" altLang="en-US" dirty="0" smtClean="0"/>
              <a:t>): </a:t>
            </a:r>
          </a:p>
          <a:p>
            <a:pPr lvl="1"/>
            <a:r>
              <a:rPr lang="en-US" altLang="en-US" dirty="0" smtClean="0"/>
              <a:t>At least one (possibly more) mean will be different from another</a:t>
            </a:r>
          </a:p>
          <a:p>
            <a:pPr lvl="1"/>
            <a:r>
              <a:rPr lang="en-US" altLang="en-US" dirty="0" smtClean="0"/>
              <a:t>F &gt; 1; deviation from 1 will be created by treatment differences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l"/>
            <a:r>
              <a:rPr lang="en-US" altLang="en-US" b="0" dirty="0" smtClean="0"/>
              <a:t>ANOVA notation</a:t>
            </a:r>
          </a:p>
        </p:txBody>
      </p:sp>
      <p:sp>
        <p:nvSpPr>
          <p:cNvPr id="27651" name="Content Placeholder 2"/>
          <p:cNvSpPr>
            <a:spLocks noGrp="1"/>
          </p:cNvSpPr>
          <p:nvPr>
            <p:ph idx="1"/>
          </p:nvPr>
        </p:nvSpPr>
        <p:spPr/>
        <p:txBody>
          <a:bodyPr/>
          <a:lstStyle/>
          <a:p>
            <a:r>
              <a:rPr lang="en-US" altLang="en-US" dirty="0" smtClean="0"/>
              <a:t>M = Mean</a:t>
            </a:r>
          </a:p>
          <a:p>
            <a:r>
              <a:rPr lang="en-US" altLang="en-US" dirty="0" smtClean="0"/>
              <a:t>SS = Sum of squared deviations</a:t>
            </a:r>
          </a:p>
          <a:p>
            <a:r>
              <a:rPr lang="en-US" altLang="en-US" dirty="0" smtClean="0"/>
              <a:t>g = Number of groups</a:t>
            </a:r>
          </a:p>
          <a:p>
            <a:r>
              <a:rPr lang="en-US" altLang="en-US" dirty="0" smtClean="0"/>
              <a:t>n = Number of scores in each group</a:t>
            </a:r>
          </a:p>
          <a:p>
            <a:r>
              <a:rPr lang="en-US" altLang="en-US" dirty="0" smtClean="0"/>
              <a:t>N = Total number of scores in the study (n*g)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a:r>
              <a:rPr lang="en-US" altLang="en-US" b="0" dirty="0" smtClean="0"/>
              <a:t>Step 3: Define critical region</a:t>
            </a:r>
          </a:p>
        </p:txBody>
      </p:sp>
      <p:sp>
        <p:nvSpPr>
          <p:cNvPr id="28675" name="Content Placeholder 2"/>
          <p:cNvSpPr>
            <a:spLocks noGrp="1"/>
          </p:cNvSpPr>
          <p:nvPr>
            <p:ph idx="1"/>
          </p:nvPr>
        </p:nvSpPr>
        <p:spPr/>
        <p:txBody>
          <a:bodyPr/>
          <a:lstStyle/>
          <a:p>
            <a:pPr eaLnBrk="1" hangingPunct="1"/>
            <a:r>
              <a:rPr lang="en-US" altLang="en-US" dirty="0" err="1" smtClean="0"/>
              <a:t>df</a:t>
            </a:r>
            <a:r>
              <a:rPr lang="en-US" altLang="en-US" dirty="0" smtClean="0"/>
              <a:t> </a:t>
            </a:r>
            <a:r>
              <a:rPr lang="en-US" altLang="en-US" baseline="-25000" dirty="0" smtClean="0"/>
              <a:t>between</a:t>
            </a:r>
            <a:r>
              <a:rPr lang="en-US" altLang="en-US" dirty="0" smtClean="0"/>
              <a:t> = g – 1 = 3 – 1</a:t>
            </a:r>
          </a:p>
          <a:p>
            <a:pPr eaLnBrk="1" hangingPunct="1"/>
            <a:r>
              <a:rPr lang="en-US" altLang="en-US" dirty="0" err="1" smtClean="0"/>
              <a:t>df</a:t>
            </a:r>
            <a:r>
              <a:rPr lang="en-US" altLang="en-US" baseline="-25000" dirty="0" err="1" smtClean="0"/>
              <a:t>within</a:t>
            </a:r>
            <a:r>
              <a:rPr lang="en-US" altLang="en-US" dirty="0" smtClean="0"/>
              <a:t> N – g =  15 – 3 = 12</a:t>
            </a:r>
          </a:p>
          <a:p>
            <a:pPr eaLnBrk="1" hangingPunct="1"/>
            <a:endParaRPr lang="en-US" altLang="en-US" dirty="0" smtClean="0"/>
          </a:p>
          <a:p>
            <a:pPr eaLnBrk="1" hangingPunct="1"/>
            <a:r>
              <a:rPr lang="en-US" altLang="en-US" dirty="0" smtClean="0"/>
              <a:t>Appendix C</a:t>
            </a:r>
          </a:p>
          <a:p>
            <a:pPr lvl="1" eaLnBrk="1" hangingPunct="1"/>
            <a:r>
              <a:rPr lang="en-US" altLang="en-US" dirty="0" err="1" smtClean="0"/>
              <a:t>df</a:t>
            </a:r>
            <a:r>
              <a:rPr lang="en-US" altLang="en-US" dirty="0" smtClean="0"/>
              <a:t> </a:t>
            </a:r>
            <a:r>
              <a:rPr lang="en-US" altLang="en-US" baseline="-25000" dirty="0" smtClean="0"/>
              <a:t>between</a:t>
            </a:r>
            <a:r>
              <a:rPr lang="en-US" altLang="en-US" dirty="0" smtClean="0"/>
              <a:t> indicates column</a:t>
            </a:r>
          </a:p>
          <a:p>
            <a:pPr lvl="1" eaLnBrk="1" hangingPunct="1"/>
            <a:r>
              <a:rPr lang="en-US" altLang="en-US" dirty="0" err="1" smtClean="0"/>
              <a:t>df</a:t>
            </a:r>
            <a:r>
              <a:rPr lang="en-US" altLang="en-US" baseline="-25000" dirty="0" err="1" smtClean="0"/>
              <a:t>within</a:t>
            </a:r>
            <a:r>
              <a:rPr lang="en-US" altLang="en-US" baseline="-25000" dirty="0" smtClean="0"/>
              <a:t> </a:t>
            </a:r>
            <a:r>
              <a:rPr lang="en-US" altLang="en-US" dirty="0" smtClean="0"/>
              <a:t>indicates row</a:t>
            </a:r>
          </a:p>
          <a:p>
            <a:pPr lvl="1" eaLnBrk="1" hangingPunct="1"/>
            <a:r>
              <a:rPr lang="en-US" altLang="en-US" dirty="0" err="1" smtClean="0"/>
              <a:t>F</a:t>
            </a:r>
            <a:r>
              <a:rPr lang="en-US" altLang="en-US" baseline="-25000" dirty="0" err="1" smtClean="0"/>
              <a:t>critical</a:t>
            </a:r>
            <a:r>
              <a:rPr lang="en-US" altLang="en-US" dirty="0" smtClean="0"/>
              <a:t> = 4.75; therefore, if </a:t>
            </a:r>
            <a:r>
              <a:rPr lang="en-US" altLang="en-US" dirty="0" err="1" smtClean="0"/>
              <a:t>F</a:t>
            </a:r>
            <a:r>
              <a:rPr lang="en-US" altLang="en-US" baseline="-25000" dirty="0" err="1" smtClean="0"/>
              <a:t>obtained</a:t>
            </a:r>
            <a:r>
              <a:rPr lang="en-US" altLang="en-US" dirty="0" smtClean="0"/>
              <a:t> &gt; 4.75, reject null</a:t>
            </a:r>
          </a:p>
          <a:p>
            <a:endParaRPr lang="en-US"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en-US" b="0" dirty="0" smtClean="0"/>
              <a:t>Step 4: Compute F value</a:t>
            </a:r>
          </a:p>
        </p:txBody>
      </p:sp>
      <p:sp>
        <p:nvSpPr>
          <p:cNvPr id="29699" name="Rectangle 3"/>
          <p:cNvSpPr>
            <a:spLocks noGrp="1" noChangeArrowheads="1"/>
          </p:cNvSpPr>
          <p:nvPr>
            <p:ph type="body" idx="1"/>
          </p:nvPr>
        </p:nvSpPr>
        <p:spPr>
          <a:xfrm>
            <a:off x="762000" y="1981200"/>
            <a:ext cx="7772400" cy="4724400"/>
          </a:xfrm>
        </p:spPr>
        <p:txBody>
          <a:bodyPr/>
          <a:lstStyle/>
          <a:p>
            <a:pPr eaLnBrk="1" hangingPunct="1">
              <a:lnSpc>
                <a:spcPct val="90000"/>
              </a:lnSpc>
              <a:buFontTx/>
              <a:buNone/>
            </a:pPr>
            <a:r>
              <a:rPr lang="en-US" altLang="en-US" sz="2400" dirty="0" smtClean="0"/>
              <a:t>			</a:t>
            </a:r>
            <a:endParaRPr lang="en-US" alt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2457952390"/>
              </p:ext>
            </p:extLst>
          </p:nvPr>
        </p:nvGraphicFramePr>
        <p:xfrm>
          <a:off x="1219200" y="1957251"/>
          <a:ext cx="7467600" cy="3696789"/>
        </p:xfrm>
        <a:graphic>
          <a:graphicData uri="http://schemas.openxmlformats.org/drawingml/2006/table">
            <a:tbl>
              <a:tblPr firstRow="1" bandRow="1">
                <a:tableStyleId>{F5AB1C69-6EDB-4FF4-983F-18BD219EF322}</a:tableStyleId>
              </a:tblPr>
              <a:tblGrid>
                <a:gridCol w="2393365"/>
                <a:gridCol w="188333"/>
                <a:gridCol w="208043"/>
                <a:gridCol w="2176582"/>
                <a:gridCol w="323227"/>
                <a:gridCol w="2178050"/>
              </a:tblGrid>
              <a:tr h="404949">
                <a:tc gridSpan="6">
                  <a:txBody>
                    <a:bodyPr/>
                    <a:lstStyle/>
                    <a:p>
                      <a:pPr algn="ctr" fontAlgn="base">
                        <a:lnSpc>
                          <a:spcPct val="90000"/>
                        </a:lnSpc>
                        <a:spcBef>
                          <a:spcPts val="530"/>
                        </a:spcBef>
                        <a:spcAft>
                          <a:spcPts val="0"/>
                        </a:spcAft>
                      </a:pPr>
                      <a:r>
                        <a:rPr lang="en-US" sz="2200" kern="1200" dirty="0">
                          <a:solidFill>
                            <a:schemeClr val="tx1"/>
                          </a:solidFill>
                          <a:effectLst/>
                        </a:rPr>
                        <a:t>Treatment Conditions</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89204">
                <a:tc gridSpan="3">
                  <a:txBody>
                    <a:bodyPr/>
                    <a:lstStyle/>
                    <a:p>
                      <a:pPr algn="ctr" fontAlgn="base">
                        <a:lnSpc>
                          <a:spcPct val="90000"/>
                        </a:lnSpc>
                        <a:spcBef>
                          <a:spcPts val="530"/>
                        </a:spcBef>
                        <a:spcAft>
                          <a:spcPts val="0"/>
                        </a:spcAft>
                      </a:pPr>
                      <a:r>
                        <a:rPr lang="en-US" sz="2200" kern="1200" dirty="0">
                          <a:effectLst/>
                        </a:rPr>
                        <a:t>1 (No Violence)</a:t>
                      </a:r>
                      <a:endParaRPr lang="en-US" sz="1100" dirty="0">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fontAlgn="base">
                        <a:lnSpc>
                          <a:spcPct val="90000"/>
                        </a:lnSpc>
                        <a:spcBef>
                          <a:spcPts val="530"/>
                        </a:spcBef>
                        <a:spcAft>
                          <a:spcPts val="0"/>
                        </a:spcAft>
                      </a:pPr>
                      <a:endParaRPr lang="en-US" sz="1100" dirty="0">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gridSpan="2">
                  <a:txBody>
                    <a:bodyPr/>
                    <a:lstStyle/>
                    <a:p>
                      <a:pPr algn="ctr" fontAlgn="base">
                        <a:lnSpc>
                          <a:spcPct val="90000"/>
                        </a:lnSpc>
                        <a:spcBef>
                          <a:spcPts val="530"/>
                        </a:spcBef>
                        <a:spcAft>
                          <a:spcPts val="0"/>
                        </a:spcAft>
                      </a:pPr>
                      <a:r>
                        <a:rPr lang="en-US" sz="2200" kern="1200" dirty="0">
                          <a:effectLst/>
                        </a:rPr>
                        <a:t>2 (Low Violence)</a:t>
                      </a:r>
                      <a:endParaRPr lang="en-US" sz="1100" dirty="0">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ase">
                        <a:lnSpc>
                          <a:spcPct val="90000"/>
                        </a:lnSpc>
                        <a:spcBef>
                          <a:spcPts val="530"/>
                        </a:spcBef>
                        <a:spcAft>
                          <a:spcPts val="0"/>
                        </a:spcAft>
                      </a:pPr>
                      <a:r>
                        <a:rPr lang="en-US" sz="2200" kern="1200" dirty="0" smtClean="0">
                          <a:effectLst/>
                        </a:rPr>
                        <a:t>3 (</a:t>
                      </a:r>
                      <a:r>
                        <a:rPr lang="en-US" sz="2200" kern="1200" dirty="0">
                          <a:effectLst/>
                        </a:rPr>
                        <a:t>High </a:t>
                      </a:r>
                      <a:r>
                        <a:rPr lang="en-US" sz="2200" kern="1200" dirty="0" smtClean="0">
                          <a:effectLst/>
                        </a:rPr>
                        <a:t>Violence</a:t>
                      </a:r>
                      <a:r>
                        <a:rPr lang="en-US" sz="2200" kern="1200" dirty="0">
                          <a:effectLst/>
                        </a:rPr>
                        <a:t>)</a:t>
                      </a:r>
                      <a:endParaRPr lang="en-US" sz="1100" dirty="0">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r>
              <a:tr h="0">
                <a:tc gridSpan="3">
                  <a:txBody>
                    <a:bodyPr/>
                    <a:lstStyle/>
                    <a:p>
                      <a:pPr algn="ctr" fontAlgn="base">
                        <a:lnSpc>
                          <a:spcPct val="90000"/>
                        </a:lnSpc>
                        <a:spcBef>
                          <a:spcPts val="530"/>
                        </a:spcBef>
                        <a:spcAft>
                          <a:spcPts val="0"/>
                        </a:spcAft>
                      </a:pP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fontAlgn="base">
                        <a:lnSpc>
                          <a:spcPct val="90000"/>
                        </a:lnSpc>
                        <a:spcBef>
                          <a:spcPts val="530"/>
                        </a:spcBef>
                        <a:spcAft>
                          <a:spcPts val="0"/>
                        </a:spcAft>
                      </a:pPr>
                      <a:endParaRPr lang="en-US" sz="1100">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gridSpan="2">
                  <a:txBody>
                    <a:bodyPr/>
                    <a:lstStyle/>
                    <a:p>
                      <a:pPr algn="ctr"/>
                      <a:endParaRPr lang="en-US" dirty="0">
                        <a:solidFill>
                          <a:schemeClr val="tx1"/>
                        </a:solidFill>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algn="ctr" fontAlgn="base">
                        <a:lnSpc>
                          <a:spcPct val="90000"/>
                        </a:lnSpc>
                        <a:spcBef>
                          <a:spcPts val="530"/>
                        </a:spcBef>
                        <a:spcAft>
                          <a:spcPts val="0"/>
                        </a:spcAft>
                      </a:pP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r>
              <a:tr h="0">
                <a:tc>
                  <a:txBody>
                    <a:bodyPr/>
                    <a:lstStyle/>
                    <a:p>
                      <a:pPr algn="ctr" fontAlgn="base">
                        <a:lnSpc>
                          <a:spcPct val="90000"/>
                        </a:lnSpc>
                        <a:spcBef>
                          <a:spcPts val="530"/>
                        </a:spcBef>
                        <a:spcAft>
                          <a:spcPts val="0"/>
                        </a:spcAft>
                      </a:pPr>
                      <a:r>
                        <a:rPr lang="en-US" sz="2200" kern="1200">
                          <a:effectLst/>
                        </a:rPr>
                        <a:t>3</a:t>
                      </a:r>
                      <a:endParaRPr lang="en-US" sz="1100">
                        <a:effectLst/>
                        <a:latin typeface="Calibri" panose="020F0502020204030204" pitchFamily="34" charset="0"/>
                        <a:ea typeface="Times New Roman" panose="02020603050405020304" pitchFamily="18" charset="0"/>
                      </a:endParaRPr>
                    </a:p>
                  </a:txBody>
                  <a:tcPr marL="68580" marR="68580" marT="0" marB="0"/>
                </a:tc>
                <a:tc gridSpan="3">
                  <a:txBody>
                    <a:bodyPr/>
                    <a:lstStyle/>
                    <a:p>
                      <a:pPr algn="ctr" fontAlgn="base">
                        <a:lnSpc>
                          <a:spcPct val="90000"/>
                        </a:lnSpc>
                        <a:spcBef>
                          <a:spcPts val="530"/>
                        </a:spcBef>
                        <a:spcAft>
                          <a:spcPts val="0"/>
                        </a:spcAft>
                      </a:pPr>
                      <a:r>
                        <a:rPr lang="en-US" sz="2200" kern="1200">
                          <a:effectLst/>
                        </a:rPr>
                        <a:t>7</a:t>
                      </a:r>
                      <a:endParaRPr lang="en-US" sz="110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algn="ctr" fontAlgn="base">
                        <a:lnSpc>
                          <a:spcPct val="90000"/>
                        </a:lnSpc>
                        <a:spcBef>
                          <a:spcPts val="530"/>
                        </a:spcBef>
                        <a:spcAft>
                          <a:spcPts val="0"/>
                        </a:spcAft>
                      </a:pPr>
                      <a:r>
                        <a:rPr lang="en-US" sz="2200" kern="1200" dirty="0">
                          <a:effectLst/>
                        </a:rPr>
                        <a:t>12</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a:txBody>
                    <a:bodyPr/>
                    <a:lstStyle/>
                    <a:p>
                      <a:pPr algn="ctr" fontAlgn="base">
                        <a:lnSpc>
                          <a:spcPct val="90000"/>
                        </a:lnSpc>
                        <a:spcBef>
                          <a:spcPts val="530"/>
                        </a:spcBef>
                        <a:spcAft>
                          <a:spcPts val="0"/>
                        </a:spcAft>
                      </a:pPr>
                      <a:r>
                        <a:rPr lang="en-US" sz="2200" kern="1200" dirty="0">
                          <a:effectLst/>
                        </a:rPr>
                        <a:t>3</a:t>
                      </a:r>
                      <a:endParaRPr lang="en-US" sz="1100" dirty="0">
                        <a:effectLst/>
                        <a:latin typeface="Calibri" panose="020F0502020204030204" pitchFamily="34" charset="0"/>
                        <a:ea typeface="Times New Roman" panose="02020603050405020304" pitchFamily="18" charset="0"/>
                      </a:endParaRPr>
                    </a:p>
                  </a:txBody>
                  <a:tcPr marL="68580" marR="68580" marT="0" marB="0"/>
                </a:tc>
                <a:tc gridSpan="3">
                  <a:txBody>
                    <a:bodyPr/>
                    <a:lstStyle/>
                    <a:p>
                      <a:pPr algn="ctr" fontAlgn="base">
                        <a:lnSpc>
                          <a:spcPct val="90000"/>
                        </a:lnSpc>
                        <a:spcBef>
                          <a:spcPts val="530"/>
                        </a:spcBef>
                        <a:spcAft>
                          <a:spcPts val="0"/>
                        </a:spcAft>
                      </a:pPr>
                      <a:r>
                        <a:rPr lang="en-US" sz="2200" kern="1200" dirty="0">
                          <a:effectLst/>
                        </a:rPr>
                        <a:t>10</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algn="ctr" fontAlgn="base">
                        <a:lnSpc>
                          <a:spcPct val="90000"/>
                        </a:lnSpc>
                        <a:spcBef>
                          <a:spcPts val="530"/>
                        </a:spcBef>
                        <a:spcAft>
                          <a:spcPts val="0"/>
                        </a:spcAft>
                      </a:pPr>
                      <a:r>
                        <a:rPr lang="en-US" sz="2200" kern="1200" dirty="0">
                          <a:effectLst/>
                        </a:rPr>
                        <a:t>10</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a:txBody>
                    <a:bodyPr/>
                    <a:lstStyle/>
                    <a:p>
                      <a:pPr algn="ctr" fontAlgn="base">
                        <a:lnSpc>
                          <a:spcPct val="90000"/>
                        </a:lnSpc>
                        <a:spcBef>
                          <a:spcPts val="530"/>
                        </a:spcBef>
                        <a:spcAft>
                          <a:spcPts val="0"/>
                        </a:spcAft>
                      </a:pPr>
                      <a:r>
                        <a:rPr lang="en-US" sz="2200" kern="1200">
                          <a:effectLst/>
                        </a:rPr>
                        <a:t>4</a:t>
                      </a:r>
                      <a:endParaRPr lang="en-US" sz="1100">
                        <a:effectLst/>
                        <a:latin typeface="Calibri" panose="020F0502020204030204" pitchFamily="34" charset="0"/>
                        <a:ea typeface="Times New Roman" panose="02020603050405020304" pitchFamily="18" charset="0"/>
                      </a:endParaRPr>
                    </a:p>
                  </a:txBody>
                  <a:tcPr marL="68580" marR="68580" marT="0" marB="0"/>
                </a:tc>
                <a:tc gridSpan="3">
                  <a:txBody>
                    <a:bodyPr/>
                    <a:lstStyle/>
                    <a:p>
                      <a:pPr algn="ctr" fontAlgn="base">
                        <a:lnSpc>
                          <a:spcPct val="90000"/>
                        </a:lnSpc>
                        <a:spcBef>
                          <a:spcPts val="530"/>
                        </a:spcBef>
                        <a:spcAft>
                          <a:spcPts val="0"/>
                        </a:spcAft>
                      </a:pPr>
                      <a:r>
                        <a:rPr lang="en-US" sz="2200" kern="1200" dirty="0">
                          <a:effectLst/>
                        </a:rPr>
                        <a:t>8</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algn="ctr" fontAlgn="base">
                        <a:lnSpc>
                          <a:spcPct val="90000"/>
                        </a:lnSpc>
                        <a:spcBef>
                          <a:spcPts val="530"/>
                        </a:spcBef>
                        <a:spcAft>
                          <a:spcPts val="0"/>
                        </a:spcAft>
                      </a:pPr>
                      <a:r>
                        <a:rPr lang="en-US" sz="2200" kern="1200" dirty="0">
                          <a:effectLst/>
                        </a:rPr>
                        <a:t>14</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a:txBody>
                    <a:bodyPr/>
                    <a:lstStyle/>
                    <a:p>
                      <a:pPr algn="ctr" fontAlgn="base">
                        <a:lnSpc>
                          <a:spcPct val="90000"/>
                        </a:lnSpc>
                        <a:spcBef>
                          <a:spcPts val="530"/>
                        </a:spcBef>
                        <a:spcAft>
                          <a:spcPts val="0"/>
                        </a:spcAft>
                      </a:pPr>
                      <a:r>
                        <a:rPr lang="en-US" sz="2200" kern="1200" dirty="0">
                          <a:effectLst/>
                        </a:rPr>
                        <a:t>2</a:t>
                      </a:r>
                      <a:endParaRPr lang="en-US" sz="1100" dirty="0">
                        <a:effectLst/>
                        <a:latin typeface="Calibri" panose="020F0502020204030204" pitchFamily="34" charset="0"/>
                        <a:ea typeface="Times New Roman" panose="02020603050405020304" pitchFamily="18" charset="0"/>
                      </a:endParaRPr>
                    </a:p>
                  </a:txBody>
                  <a:tcPr marL="68580" marR="68580" marT="0" marB="0"/>
                </a:tc>
                <a:tc gridSpan="3">
                  <a:txBody>
                    <a:bodyPr/>
                    <a:lstStyle/>
                    <a:p>
                      <a:pPr algn="ctr" fontAlgn="base">
                        <a:lnSpc>
                          <a:spcPct val="90000"/>
                        </a:lnSpc>
                        <a:spcBef>
                          <a:spcPts val="530"/>
                        </a:spcBef>
                        <a:spcAft>
                          <a:spcPts val="0"/>
                        </a:spcAft>
                      </a:pPr>
                      <a:r>
                        <a:rPr lang="en-US" sz="2200" kern="1200">
                          <a:effectLst/>
                        </a:rPr>
                        <a:t>8</a:t>
                      </a:r>
                      <a:endParaRPr lang="en-US" sz="110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algn="ctr" fontAlgn="base">
                        <a:lnSpc>
                          <a:spcPct val="90000"/>
                        </a:lnSpc>
                        <a:spcBef>
                          <a:spcPts val="530"/>
                        </a:spcBef>
                        <a:spcAft>
                          <a:spcPts val="0"/>
                        </a:spcAft>
                      </a:pPr>
                      <a:r>
                        <a:rPr lang="en-US" sz="2200" kern="1200" dirty="0">
                          <a:effectLst/>
                        </a:rPr>
                        <a:t>11</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a:txBody>
                    <a:bodyPr/>
                    <a:lstStyle/>
                    <a:p>
                      <a:pPr algn="ctr" fontAlgn="base">
                        <a:lnSpc>
                          <a:spcPct val="90000"/>
                        </a:lnSpc>
                        <a:spcBef>
                          <a:spcPts val="530"/>
                        </a:spcBef>
                        <a:spcAft>
                          <a:spcPts val="0"/>
                        </a:spcAft>
                      </a:pPr>
                      <a:r>
                        <a:rPr lang="en-US" sz="2200" kern="1200" dirty="0">
                          <a:effectLst/>
                        </a:rPr>
                        <a:t>3</a:t>
                      </a:r>
                      <a:endParaRPr lang="en-US" sz="1100" dirty="0">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gridSpan="3">
                  <a:txBody>
                    <a:bodyPr/>
                    <a:lstStyle/>
                    <a:p>
                      <a:pPr algn="ctr" fontAlgn="base">
                        <a:lnSpc>
                          <a:spcPct val="90000"/>
                        </a:lnSpc>
                        <a:spcBef>
                          <a:spcPts val="530"/>
                        </a:spcBef>
                        <a:spcAft>
                          <a:spcPts val="0"/>
                        </a:spcAft>
                      </a:pPr>
                      <a:r>
                        <a:rPr lang="en-US" sz="2200" kern="1200">
                          <a:effectLst/>
                        </a:rPr>
                        <a:t>7</a:t>
                      </a:r>
                      <a:endParaRPr lang="en-US" sz="1100">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2">
                  <a:txBody>
                    <a:bodyPr/>
                    <a:lstStyle/>
                    <a:p>
                      <a:pPr algn="ctr" fontAlgn="base">
                        <a:lnSpc>
                          <a:spcPct val="90000"/>
                        </a:lnSpc>
                        <a:spcBef>
                          <a:spcPts val="530"/>
                        </a:spcBef>
                        <a:spcAft>
                          <a:spcPts val="0"/>
                        </a:spcAft>
                      </a:pPr>
                      <a:r>
                        <a:rPr lang="en-US" sz="2200" kern="1200" dirty="0">
                          <a:effectLst/>
                        </a:rPr>
                        <a:t>13</a:t>
                      </a:r>
                      <a:endParaRPr lang="en-US" sz="1100" dirty="0">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r>
              <a:tr h="0">
                <a:tc>
                  <a:txBody>
                    <a:bodyPr/>
                    <a:lstStyle/>
                    <a:p>
                      <a:pPr algn="ctr" fontAlgn="base">
                        <a:lnSpc>
                          <a:spcPct val="90000"/>
                        </a:lnSpc>
                        <a:spcBef>
                          <a:spcPts val="530"/>
                        </a:spcBef>
                        <a:spcAft>
                          <a:spcPts val="0"/>
                        </a:spcAft>
                      </a:pPr>
                      <a:r>
                        <a:rPr lang="en-US" sz="2200" kern="1200">
                          <a:effectLst/>
                        </a:rPr>
                        <a:t>M</a:t>
                      </a:r>
                      <a:r>
                        <a:rPr lang="en-US" sz="2200" kern="1200" baseline="-25000">
                          <a:effectLst/>
                        </a:rPr>
                        <a:t>1</a:t>
                      </a:r>
                      <a:r>
                        <a:rPr lang="en-US" sz="2200" kern="1200">
                          <a:effectLst/>
                        </a:rPr>
                        <a:t>= 3</a:t>
                      </a:r>
                      <a:endParaRPr lang="en-US" sz="1100">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gridSpan="3">
                  <a:txBody>
                    <a:bodyPr/>
                    <a:lstStyle/>
                    <a:p>
                      <a:pPr algn="ctr" fontAlgn="base">
                        <a:lnSpc>
                          <a:spcPct val="90000"/>
                        </a:lnSpc>
                        <a:spcBef>
                          <a:spcPts val="530"/>
                        </a:spcBef>
                        <a:spcAft>
                          <a:spcPts val="0"/>
                        </a:spcAft>
                      </a:pPr>
                      <a:r>
                        <a:rPr lang="en-US" sz="2200" kern="1200">
                          <a:effectLst/>
                        </a:rPr>
                        <a:t>M</a:t>
                      </a:r>
                      <a:r>
                        <a:rPr lang="en-US" sz="2200" kern="1200" baseline="-25000">
                          <a:effectLst/>
                        </a:rPr>
                        <a:t>2</a:t>
                      </a:r>
                      <a:r>
                        <a:rPr lang="en-US" sz="2200" kern="1200">
                          <a:effectLst/>
                        </a:rPr>
                        <a:t>=8</a:t>
                      </a:r>
                      <a:endParaRPr lang="en-US" sz="1100">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gridSpan="2">
                  <a:txBody>
                    <a:bodyPr/>
                    <a:lstStyle/>
                    <a:p>
                      <a:pPr algn="ctr" fontAlgn="base">
                        <a:lnSpc>
                          <a:spcPct val="90000"/>
                        </a:lnSpc>
                        <a:spcBef>
                          <a:spcPts val="530"/>
                        </a:spcBef>
                        <a:spcAft>
                          <a:spcPts val="0"/>
                        </a:spcAft>
                      </a:pPr>
                      <a:r>
                        <a:rPr lang="en-US" sz="2200" kern="1200" dirty="0">
                          <a:effectLst/>
                        </a:rPr>
                        <a:t>M</a:t>
                      </a:r>
                      <a:r>
                        <a:rPr lang="en-US" sz="2200" kern="1200" baseline="-25000" dirty="0">
                          <a:effectLst/>
                        </a:rPr>
                        <a:t>3</a:t>
                      </a:r>
                      <a:r>
                        <a:rPr lang="en-US" sz="2200" kern="1200" dirty="0">
                          <a:effectLst/>
                        </a:rPr>
                        <a:t>= 12</a:t>
                      </a:r>
                      <a:endParaRPr lang="en-US" sz="1100" dirty="0">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r>
              <a:tr h="0">
                <a:tc gridSpan="2">
                  <a:txBody>
                    <a:bodyPr/>
                    <a:lstStyle/>
                    <a:p>
                      <a:pPr algn="ctr" fontAlgn="base">
                        <a:lnSpc>
                          <a:spcPct val="90000"/>
                        </a:lnSpc>
                        <a:spcBef>
                          <a:spcPts val="530"/>
                        </a:spcBef>
                        <a:spcAft>
                          <a:spcPts val="0"/>
                        </a:spcAft>
                      </a:pPr>
                      <a:r>
                        <a:rPr lang="en-US" sz="2200" kern="1200" dirty="0">
                          <a:effectLst/>
                        </a:rPr>
                        <a:t>SS</a:t>
                      </a:r>
                      <a:r>
                        <a:rPr lang="en-US" sz="2200" kern="1200" baseline="-25000" dirty="0">
                          <a:effectLst/>
                        </a:rPr>
                        <a:t>1</a:t>
                      </a:r>
                      <a:r>
                        <a:rPr lang="en-US" sz="2200" kern="1200" dirty="0">
                          <a:effectLst/>
                        </a:rPr>
                        <a:t>= 2</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algn="ctr" fontAlgn="base">
                        <a:lnSpc>
                          <a:spcPct val="90000"/>
                        </a:lnSpc>
                        <a:spcBef>
                          <a:spcPts val="530"/>
                        </a:spcBef>
                        <a:spcAft>
                          <a:spcPts val="0"/>
                        </a:spcAft>
                      </a:pPr>
                      <a:r>
                        <a:rPr lang="en-US" sz="2200" kern="1200">
                          <a:effectLst/>
                        </a:rPr>
                        <a:t>SS</a:t>
                      </a:r>
                      <a:r>
                        <a:rPr lang="en-US" sz="2200" kern="1200" baseline="-25000">
                          <a:effectLst/>
                        </a:rPr>
                        <a:t>2</a:t>
                      </a:r>
                      <a:r>
                        <a:rPr lang="en-US" sz="2200" kern="1200">
                          <a:effectLst/>
                        </a:rPr>
                        <a:t>=6</a:t>
                      </a:r>
                      <a:endParaRPr lang="en-US" sz="110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algn="ctr" fontAlgn="base">
                        <a:lnSpc>
                          <a:spcPct val="90000"/>
                        </a:lnSpc>
                        <a:spcBef>
                          <a:spcPts val="530"/>
                        </a:spcBef>
                        <a:spcAft>
                          <a:spcPts val="0"/>
                        </a:spcAft>
                      </a:pPr>
                      <a:r>
                        <a:rPr lang="en-US" sz="2200" kern="1200" dirty="0">
                          <a:effectLst/>
                        </a:rPr>
                        <a:t>SS</a:t>
                      </a:r>
                      <a:r>
                        <a:rPr lang="en-US" sz="2200" kern="1200" baseline="-25000" dirty="0">
                          <a:effectLst/>
                        </a:rPr>
                        <a:t>3</a:t>
                      </a:r>
                      <a:r>
                        <a:rPr lang="en-US" sz="2200" kern="1200" dirty="0">
                          <a:effectLst/>
                        </a:rPr>
                        <a:t>= 10</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gridSpan="2">
                  <a:txBody>
                    <a:bodyPr/>
                    <a:lstStyle/>
                    <a:p>
                      <a:pPr algn="ctr" fontAlgn="base">
                        <a:lnSpc>
                          <a:spcPct val="90000"/>
                        </a:lnSpc>
                        <a:spcBef>
                          <a:spcPts val="530"/>
                        </a:spcBef>
                        <a:spcAft>
                          <a:spcPts val="0"/>
                        </a:spcAft>
                      </a:pPr>
                      <a:r>
                        <a:rPr lang="en-US" sz="2200" kern="1200" dirty="0">
                          <a:effectLst/>
                        </a:rPr>
                        <a:t>SD</a:t>
                      </a:r>
                      <a:r>
                        <a:rPr lang="en-US" sz="2200" kern="1200" baseline="-25000" dirty="0">
                          <a:effectLst/>
                        </a:rPr>
                        <a:t>1</a:t>
                      </a:r>
                      <a:r>
                        <a:rPr lang="en-US" sz="2200" kern="1200" dirty="0">
                          <a:effectLst/>
                        </a:rPr>
                        <a:t>= .71</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algn="ctr" fontAlgn="base">
                        <a:lnSpc>
                          <a:spcPct val="90000"/>
                        </a:lnSpc>
                        <a:spcBef>
                          <a:spcPts val="530"/>
                        </a:spcBef>
                        <a:spcAft>
                          <a:spcPts val="0"/>
                        </a:spcAft>
                      </a:pPr>
                      <a:r>
                        <a:rPr lang="en-US" sz="2200" kern="1200">
                          <a:effectLst/>
                        </a:rPr>
                        <a:t>SD</a:t>
                      </a:r>
                      <a:r>
                        <a:rPr lang="en-US" sz="2200" kern="1200" baseline="-25000">
                          <a:effectLst/>
                        </a:rPr>
                        <a:t>2</a:t>
                      </a:r>
                      <a:r>
                        <a:rPr lang="en-US" sz="2200" kern="1200">
                          <a:effectLst/>
                        </a:rPr>
                        <a:t>= 1.22</a:t>
                      </a:r>
                      <a:endParaRPr lang="en-US" sz="110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algn="ctr" fontAlgn="base">
                        <a:lnSpc>
                          <a:spcPct val="90000"/>
                        </a:lnSpc>
                        <a:spcBef>
                          <a:spcPts val="530"/>
                        </a:spcBef>
                        <a:spcAft>
                          <a:spcPts val="0"/>
                        </a:spcAft>
                      </a:pPr>
                      <a:r>
                        <a:rPr lang="en-US" sz="2200" kern="1200" dirty="0">
                          <a:effectLst/>
                        </a:rPr>
                        <a:t>SD</a:t>
                      </a:r>
                      <a:r>
                        <a:rPr lang="en-US" sz="2200" kern="1200" baseline="-25000" dirty="0">
                          <a:effectLst/>
                        </a:rPr>
                        <a:t>3</a:t>
                      </a:r>
                      <a:r>
                        <a:rPr lang="en-US" sz="2200" kern="1200" dirty="0">
                          <a:effectLst/>
                        </a:rPr>
                        <a:t>= 1.58</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p:txBody>
          <a:bodyPr/>
          <a:lstStyle/>
          <a:p>
            <a:pPr eaLnBrk="1" hangingPunct="1">
              <a:lnSpc>
                <a:spcPct val="90000"/>
              </a:lnSpc>
              <a:buFontTx/>
              <a:buNone/>
            </a:pPr>
            <a:r>
              <a:rPr lang="en-US" altLang="en-US" sz="2400" dirty="0" smtClean="0"/>
              <a:t>		</a:t>
            </a:r>
            <a:r>
              <a:rPr lang="en-US" altLang="en-US" dirty="0" smtClean="0"/>
              <a:t>	        Treatment Conditions</a:t>
            </a:r>
          </a:p>
          <a:p>
            <a:pPr eaLnBrk="1" hangingPunct="1">
              <a:lnSpc>
                <a:spcPct val="90000"/>
              </a:lnSpc>
              <a:buFontTx/>
              <a:buNone/>
            </a:pPr>
            <a:r>
              <a:rPr lang="en-US" altLang="en-US" dirty="0" smtClean="0"/>
              <a:t>	1 (No Violence)	2 (Low Violence)	3(High Violence)</a:t>
            </a:r>
          </a:p>
          <a:p>
            <a:pPr eaLnBrk="1" hangingPunct="1">
              <a:lnSpc>
                <a:spcPct val="90000"/>
              </a:lnSpc>
              <a:buFontTx/>
              <a:buNone/>
            </a:pPr>
            <a:r>
              <a:rPr lang="en-US" altLang="en-US" dirty="0" smtClean="0"/>
              <a:t>		3			7			12</a:t>
            </a:r>
          </a:p>
          <a:p>
            <a:pPr eaLnBrk="1" hangingPunct="1">
              <a:lnSpc>
                <a:spcPct val="90000"/>
              </a:lnSpc>
              <a:buFontTx/>
              <a:buNone/>
            </a:pPr>
            <a:r>
              <a:rPr lang="en-US" altLang="en-US" dirty="0" smtClean="0"/>
              <a:t>		3			10			10	</a:t>
            </a:r>
          </a:p>
          <a:p>
            <a:pPr eaLnBrk="1" hangingPunct="1">
              <a:lnSpc>
                <a:spcPct val="90000"/>
              </a:lnSpc>
              <a:buFontTx/>
              <a:buNone/>
            </a:pPr>
            <a:r>
              <a:rPr lang="en-US" altLang="en-US" dirty="0" smtClean="0"/>
              <a:t>		4			8			14</a:t>
            </a:r>
          </a:p>
          <a:p>
            <a:pPr eaLnBrk="1" hangingPunct="1">
              <a:lnSpc>
                <a:spcPct val="90000"/>
              </a:lnSpc>
              <a:buFontTx/>
              <a:buNone/>
            </a:pPr>
            <a:r>
              <a:rPr lang="en-US" altLang="en-US" dirty="0" smtClean="0"/>
              <a:t>		2			8			11</a:t>
            </a:r>
          </a:p>
          <a:p>
            <a:pPr eaLnBrk="1" hangingPunct="1">
              <a:lnSpc>
                <a:spcPct val="90000"/>
              </a:lnSpc>
              <a:buFontTx/>
              <a:buNone/>
            </a:pPr>
            <a:r>
              <a:rPr lang="en-US" altLang="en-US" dirty="0" smtClean="0"/>
              <a:t>		3			7			13	</a:t>
            </a:r>
          </a:p>
          <a:p>
            <a:pPr eaLnBrk="1" hangingPunct="1">
              <a:lnSpc>
                <a:spcPct val="90000"/>
              </a:lnSpc>
              <a:buFontTx/>
              <a:buNone/>
            </a:pPr>
            <a:r>
              <a:rPr lang="en-US" altLang="en-US" dirty="0" smtClean="0"/>
              <a:t>     M</a:t>
            </a:r>
            <a:r>
              <a:rPr lang="en-US" altLang="en-US" baseline="-25000" dirty="0" smtClean="0"/>
              <a:t>1</a:t>
            </a:r>
            <a:r>
              <a:rPr lang="en-US" altLang="en-US" dirty="0" smtClean="0"/>
              <a:t>= 3		      M</a:t>
            </a:r>
            <a:r>
              <a:rPr lang="en-US" altLang="en-US" baseline="-25000" dirty="0" smtClean="0"/>
              <a:t>2</a:t>
            </a:r>
            <a:r>
              <a:rPr lang="en-US" altLang="en-US" dirty="0" smtClean="0"/>
              <a:t>= 8		       M</a:t>
            </a:r>
            <a:r>
              <a:rPr lang="en-US" altLang="en-US" baseline="-25000" dirty="0" smtClean="0"/>
              <a:t>3</a:t>
            </a:r>
            <a:r>
              <a:rPr lang="en-US" altLang="en-US" sz="2400" dirty="0" smtClean="0"/>
              <a:t>= 12</a:t>
            </a:r>
          </a:p>
        </p:txBody>
      </p:sp>
      <p:sp>
        <p:nvSpPr>
          <p:cNvPr id="31747" name="Line 4"/>
          <p:cNvSpPr>
            <a:spLocks noChangeShapeType="1"/>
          </p:cNvSpPr>
          <p:nvPr/>
        </p:nvSpPr>
        <p:spPr bwMode="auto">
          <a:xfrm>
            <a:off x="609600" y="2819400"/>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8" name="Line 5"/>
          <p:cNvSpPr>
            <a:spLocks noChangeShapeType="1"/>
          </p:cNvSpPr>
          <p:nvPr/>
        </p:nvSpPr>
        <p:spPr bwMode="auto">
          <a:xfrm>
            <a:off x="687977" y="4597219"/>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TextBox 3"/>
          <p:cNvSpPr txBox="1"/>
          <p:nvPr/>
        </p:nvSpPr>
        <p:spPr>
          <a:xfrm>
            <a:off x="914400" y="5793216"/>
            <a:ext cx="7924800" cy="769441"/>
          </a:xfrm>
          <a:prstGeom prst="rect">
            <a:avLst/>
          </a:prstGeom>
          <a:noFill/>
        </p:spPr>
        <p:txBody>
          <a:bodyPr>
            <a:spAutoFit/>
          </a:bodyPr>
          <a:lstStyle/>
          <a:p>
            <a:pPr eaLnBrk="1" hangingPunct="1">
              <a:defRPr/>
            </a:pPr>
            <a:r>
              <a:rPr lang="en-US" sz="2200" dirty="0">
                <a:latin typeface="+mj-lt"/>
              </a:rPr>
              <a:t>The means</a:t>
            </a:r>
            <a:r>
              <a:rPr lang="en-US" sz="2200" u="sng" dirty="0">
                <a:latin typeface="+mj-lt"/>
              </a:rPr>
              <a:t> between </a:t>
            </a:r>
            <a:r>
              <a:rPr lang="en-US" sz="2200" dirty="0">
                <a:latin typeface="+mj-lt"/>
              </a:rPr>
              <a:t>the treatment conditions are different </a:t>
            </a:r>
            <a:br>
              <a:rPr lang="en-US" sz="2200" dirty="0">
                <a:latin typeface="+mj-lt"/>
              </a:rPr>
            </a:br>
            <a:r>
              <a:rPr lang="en-US" sz="2200" dirty="0">
                <a:latin typeface="+mj-lt"/>
              </a:rPr>
              <a:t>(More differences = greater between treatment variability)</a:t>
            </a:r>
          </a:p>
        </p:txBody>
      </p:sp>
      <p:sp>
        <p:nvSpPr>
          <p:cNvPr id="5" name="Rectangle 4"/>
          <p:cNvSpPr/>
          <p:nvPr/>
        </p:nvSpPr>
        <p:spPr>
          <a:xfrm>
            <a:off x="1447800" y="2819400"/>
            <a:ext cx="609600" cy="1777819"/>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4191000" y="2814637"/>
            <a:ext cx="609600" cy="1776052"/>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ectangle 10"/>
          <p:cNvSpPr/>
          <p:nvPr/>
        </p:nvSpPr>
        <p:spPr>
          <a:xfrm>
            <a:off x="7086600" y="2824163"/>
            <a:ext cx="609600" cy="1773056"/>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extBox 11"/>
          <p:cNvSpPr txBox="1"/>
          <p:nvPr/>
        </p:nvSpPr>
        <p:spPr>
          <a:xfrm>
            <a:off x="1828800" y="574675"/>
            <a:ext cx="6400800" cy="1446550"/>
          </a:xfrm>
          <a:prstGeom prst="rect">
            <a:avLst/>
          </a:prstGeom>
          <a:solidFill>
            <a:schemeClr val="accent1">
              <a:lumMod val="20000"/>
              <a:lumOff val="80000"/>
            </a:schemeClr>
          </a:solidFill>
          <a:ln>
            <a:solidFill>
              <a:schemeClr val="accent1">
                <a:lumMod val="40000"/>
                <a:lumOff val="60000"/>
              </a:schemeClr>
            </a:solidFill>
          </a:ln>
        </p:spPr>
        <p:txBody>
          <a:bodyPr>
            <a:spAutoFit/>
          </a:bodyPr>
          <a:lstStyle/>
          <a:p>
            <a:pPr eaLnBrk="1" hangingPunct="1">
              <a:defRPr/>
            </a:pPr>
            <a:r>
              <a:rPr lang="en-US" sz="2200" dirty="0">
                <a:latin typeface="+mj-lt"/>
              </a:rPr>
              <a:t>The scores are different </a:t>
            </a:r>
            <a:r>
              <a:rPr lang="en-US" sz="2200" u="sng" dirty="0">
                <a:latin typeface="+mj-lt"/>
              </a:rPr>
              <a:t>within</a:t>
            </a:r>
            <a:r>
              <a:rPr lang="en-US" sz="2200" dirty="0">
                <a:latin typeface="+mj-lt"/>
              </a:rPr>
              <a:t> each treatment condition</a:t>
            </a:r>
            <a:br>
              <a:rPr lang="en-US" sz="2200" dirty="0">
                <a:latin typeface="+mj-lt"/>
              </a:rPr>
            </a:br>
            <a:r>
              <a:rPr lang="en-US" sz="2200" dirty="0">
                <a:latin typeface="+mj-lt"/>
              </a:rPr>
              <a:t>(More differences = greater within treatment variability)</a:t>
            </a:r>
          </a:p>
        </p:txBody>
      </p:sp>
      <p:sp>
        <p:nvSpPr>
          <p:cNvPr id="8" name="Rectangle 7"/>
          <p:cNvSpPr/>
          <p:nvPr/>
        </p:nvSpPr>
        <p:spPr>
          <a:xfrm>
            <a:off x="990600" y="4603750"/>
            <a:ext cx="7010400" cy="452437"/>
          </a:xfrm>
          <a:prstGeom prst="rect">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Rectangle 15"/>
          <p:cNvSpPr/>
          <p:nvPr/>
        </p:nvSpPr>
        <p:spPr>
          <a:xfrm>
            <a:off x="992777" y="5547132"/>
            <a:ext cx="7162800" cy="1041400"/>
          </a:xfrm>
          <a:prstGeom prst="rect">
            <a:avLst/>
          </a:prstGeom>
          <a:solidFill>
            <a:srgbClr val="FFFF0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58181" y="317956"/>
            <a:ext cx="4922837" cy="430887"/>
          </a:xfrm>
          <a:prstGeom prst="rect">
            <a:avLst/>
          </a:prstGeom>
          <a:noFill/>
        </p:spPr>
        <p:txBody>
          <a:bodyPr wrap="square">
            <a:spAutoFit/>
          </a:bodyPr>
          <a:lstStyle/>
          <a:p>
            <a:pPr eaLnBrk="1" hangingPunct="1">
              <a:defRPr/>
            </a:pPr>
            <a:r>
              <a:rPr lang="en-US" sz="2200" b="1" dirty="0">
                <a:latin typeface="+mj-lt"/>
              </a:rPr>
              <a:t>Between Treatment Variability</a:t>
            </a:r>
          </a:p>
        </p:txBody>
      </p:sp>
      <p:sp>
        <p:nvSpPr>
          <p:cNvPr id="2" name="TextBox 1"/>
          <p:cNvSpPr txBox="1">
            <a:spLocks noRot="1" noChangeAspect="1" noMove="1" noResize="1" noEditPoints="1" noAdjustHandles="1" noChangeArrowheads="1" noChangeShapeType="1" noTextEdit="1"/>
          </p:cNvSpPr>
          <p:nvPr/>
        </p:nvSpPr>
        <p:spPr>
          <a:xfrm>
            <a:off x="903311" y="4942083"/>
            <a:ext cx="5632119" cy="661912"/>
          </a:xfrm>
          <a:prstGeom prst="rect">
            <a:avLst/>
          </a:prstGeom>
          <a:blipFill rotWithShape="0">
            <a:blip r:embed="rId3" cstate="print"/>
            <a:stretch>
              <a:fillRect r="-2381" b="-7407"/>
            </a:stretch>
          </a:blipFill>
        </p:spPr>
        <p:txBody>
          <a:bodyPr/>
          <a:lstStyle/>
          <a:p>
            <a:pPr>
              <a:defRPr/>
            </a:pPr>
            <a:r>
              <a:rPr lang="en-US">
                <a:noFill/>
              </a:rPr>
              <a:t> </a:t>
            </a:r>
          </a:p>
        </p:txBody>
      </p:sp>
      <p:sp>
        <p:nvSpPr>
          <p:cNvPr id="5" name="TextBox 4"/>
          <p:cNvSpPr txBox="1">
            <a:spLocks noRot="1" noChangeAspect="1" noMove="1" noResize="1" noEditPoints="1" noAdjustHandles="1" noChangeArrowheads="1" noChangeShapeType="1" noTextEdit="1"/>
          </p:cNvSpPr>
          <p:nvPr/>
        </p:nvSpPr>
        <p:spPr>
          <a:xfrm>
            <a:off x="792480" y="5792866"/>
            <a:ext cx="5853782" cy="758669"/>
          </a:xfrm>
          <a:prstGeom prst="rect">
            <a:avLst/>
          </a:prstGeom>
          <a:blipFill rotWithShape="0">
            <a:blip r:embed="rId4" cstate="print"/>
            <a:stretch>
              <a:fillRect/>
            </a:stretch>
          </a:blipFill>
        </p:spPr>
        <p:txBody>
          <a:bodyPr/>
          <a:lstStyle/>
          <a:p>
            <a:pPr>
              <a:defRPr/>
            </a:pPr>
            <a:r>
              <a:rPr lang="en-US">
                <a:noFill/>
              </a:rPr>
              <a:t> </a:t>
            </a:r>
          </a:p>
        </p:txBody>
      </p:sp>
      <p:sp>
        <p:nvSpPr>
          <p:cNvPr id="6" name="Rectangle 5"/>
          <p:cNvSpPr>
            <a:spLocks noRot="1" noChangeAspect="1" noMove="1" noResize="1" noEditPoints="1" noAdjustHandles="1" noChangeArrowheads="1" noChangeShapeType="1" noTextEdit="1"/>
          </p:cNvSpPr>
          <p:nvPr/>
        </p:nvSpPr>
        <p:spPr>
          <a:xfrm>
            <a:off x="773430" y="4375406"/>
            <a:ext cx="3506152" cy="461665"/>
          </a:xfrm>
          <a:prstGeom prst="rect">
            <a:avLst/>
          </a:prstGeom>
          <a:blipFill rotWithShape="0">
            <a:blip r:embed="rId5" cstate="print"/>
            <a:stretch>
              <a:fillRect/>
            </a:stretch>
          </a:blipFill>
        </p:spPr>
        <p:txBody>
          <a:bodyPr/>
          <a:lstStyle/>
          <a:p>
            <a:pPr>
              <a:defRPr/>
            </a:pPr>
            <a:r>
              <a:rPr lang="en-US" sz="2200">
                <a:noFill/>
              </a:rPr>
              <a:t> </a:t>
            </a:r>
          </a:p>
        </p:txBody>
      </p:sp>
      <p:sp>
        <p:nvSpPr>
          <p:cNvPr id="11" name="Rectangle 10"/>
          <p:cNvSpPr>
            <a:spLocks noRot="1" noChangeAspect="1" noMove="1" noResize="1" noEditPoints="1" noAdjustHandles="1" noChangeArrowheads="1" noChangeShapeType="1" noTextEdit="1"/>
          </p:cNvSpPr>
          <p:nvPr/>
        </p:nvSpPr>
        <p:spPr>
          <a:xfrm>
            <a:off x="4423410" y="4333476"/>
            <a:ext cx="4246484" cy="461665"/>
          </a:xfrm>
          <a:prstGeom prst="rect">
            <a:avLst/>
          </a:prstGeom>
          <a:blipFill rotWithShape="0">
            <a:blip r:embed="rId6" cstate="print"/>
            <a:stretch>
              <a:fillRect/>
            </a:stretch>
          </a:blipFill>
        </p:spPr>
        <p:txBody>
          <a:bodyPr/>
          <a:lstStyle/>
          <a:p>
            <a:pPr>
              <a:defRPr/>
            </a:pPr>
            <a:r>
              <a:rPr lang="en-US">
                <a:noFill/>
              </a:rPr>
              <a:t> </a:t>
            </a:r>
          </a:p>
        </p:txBody>
      </p:sp>
      <p:graphicFrame>
        <p:nvGraphicFramePr>
          <p:cNvPr id="12" name="Table 11"/>
          <p:cNvGraphicFramePr>
            <a:graphicFrameLocks noGrp="1"/>
          </p:cNvGraphicFramePr>
          <p:nvPr>
            <p:extLst>
              <p:ext uri="{D42A27DB-BD31-4B8C-83A1-F6EECF244321}">
                <p14:modId xmlns:p14="http://schemas.microsoft.com/office/powerpoint/2010/main" val="3139001055"/>
              </p:ext>
            </p:extLst>
          </p:nvPr>
        </p:nvGraphicFramePr>
        <p:xfrm>
          <a:off x="1221518" y="1371600"/>
          <a:ext cx="5424744" cy="2715768"/>
        </p:xfrm>
        <a:graphic>
          <a:graphicData uri="http://schemas.openxmlformats.org/drawingml/2006/table">
            <a:tbl>
              <a:tblPr firstRow="1" bandRow="1">
                <a:tableStyleId>{69C7853C-536D-4A76-A0AE-DD22124D55A5}</a:tableStyleId>
              </a:tblPr>
              <a:tblGrid>
                <a:gridCol w="1738630"/>
                <a:gridCol w="136812"/>
                <a:gridCol w="1732280"/>
                <a:gridCol w="136812"/>
                <a:gridCol w="1680210"/>
              </a:tblGrid>
              <a:tr h="0">
                <a:tc gridSpan="2">
                  <a:txBody>
                    <a:bodyPr/>
                    <a:lstStyle/>
                    <a:p>
                      <a:pPr fontAlgn="base">
                        <a:lnSpc>
                          <a:spcPct val="90000"/>
                        </a:lnSpc>
                        <a:spcBef>
                          <a:spcPts val="530"/>
                        </a:spcBef>
                        <a:spcAft>
                          <a:spcPts val="0"/>
                        </a:spcAft>
                      </a:pPr>
                      <a:r>
                        <a:rPr lang="en-US" sz="2200" kern="1200" dirty="0">
                          <a:solidFill>
                            <a:schemeClr val="tx1"/>
                          </a:solidFill>
                          <a:effectLst/>
                        </a:rPr>
                        <a:t>1 (No Violence)</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fontAlgn="base">
                        <a:lnSpc>
                          <a:spcPct val="90000"/>
                        </a:lnSpc>
                        <a:spcBef>
                          <a:spcPts val="530"/>
                        </a:spcBef>
                        <a:spcAft>
                          <a:spcPts val="0"/>
                        </a:spcAft>
                      </a:pPr>
                      <a:r>
                        <a:rPr lang="en-US" sz="2200" kern="1200" dirty="0">
                          <a:solidFill>
                            <a:schemeClr val="tx1"/>
                          </a:solidFill>
                          <a:effectLst/>
                        </a:rPr>
                        <a:t>2 (Low Violence)</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fontAlgn="base">
                        <a:lnSpc>
                          <a:spcPct val="90000"/>
                        </a:lnSpc>
                        <a:spcBef>
                          <a:spcPts val="530"/>
                        </a:spcBef>
                        <a:spcAft>
                          <a:spcPts val="0"/>
                        </a:spcAft>
                      </a:pPr>
                      <a:r>
                        <a:rPr lang="en-US" sz="2200" kern="1200" dirty="0">
                          <a:solidFill>
                            <a:schemeClr val="tx1"/>
                          </a:solidFill>
                          <a:effectLst/>
                        </a:rPr>
                        <a:t>3(High Violence)</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r>
              <a:tr h="0">
                <a:tc>
                  <a:txBody>
                    <a:bodyPr/>
                    <a:lstStyle/>
                    <a:p>
                      <a:pPr fontAlgn="base">
                        <a:lnSpc>
                          <a:spcPct val="90000"/>
                        </a:lnSpc>
                        <a:spcBef>
                          <a:spcPts val="530"/>
                        </a:spcBef>
                        <a:spcAft>
                          <a:spcPts val="0"/>
                        </a:spcAft>
                      </a:pPr>
                      <a:r>
                        <a:rPr lang="en-US" sz="2200" kern="1200" dirty="0">
                          <a:solidFill>
                            <a:schemeClr val="tx1"/>
                          </a:solidFill>
                          <a:effectLst/>
                        </a:rPr>
                        <a:t>3</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gridSpan="2">
                  <a:txBody>
                    <a:bodyPr/>
                    <a:lstStyle/>
                    <a:p>
                      <a:pPr fontAlgn="base">
                        <a:lnSpc>
                          <a:spcPct val="90000"/>
                        </a:lnSpc>
                        <a:spcBef>
                          <a:spcPts val="530"/>
                        </a:spcBef>
                        <a:spcAft>
                          <a:spcPts val="0"/>
                        </a:spcAft>
                      </a:pPr>
                      <a:r>
                        <a:rPr lang="en-US" sz="2200" kern="1200" dirty="0">
                          <a:solidFill>
                            <a:schemeClr val="tx1"/>
                          </a:solidFill>
                          <a:effectLst/>
                        </a:rPr>
                        <a:t>7</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fontAlgn="base">
                        <a:lnSpc>
                          <a:spcPct val="90000"/>
                        </a:lnSpc>
                        <a:spcBef>
                          <a:spcPts val="530"/>
                        </a:spcBef>
                        <a:spcAft>
                          <a:spcPts val="0"/>
                        </a:spcAft>
                      </a:pPr>
                      <a:r>
                        <a:rPr lang="en-US" sz="2200" kern="1200">
                          <a:solidFill>
                            <a:schemeClr val="tx1"/>
                          </a:solidFill>
                          <a:effectLst/>
                        </a:rPr>
                        <a:t>12</a:t>
                      </a:r>
                      <a:endParaRPr lang="en-US" sz="1100">
                        <a:solidFill>
                          <a:schemeClr val="tx1"/>
                        </a:solidFill>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r>
              <a:tr h="0">
                <a:tc>
                  <a:txBody>
                    <a:bodyPr/>
                    <a:lstStyle/>
                    <a:p>
                      <a:pPr fontAlgn="base">
                        <a:lnSpc>
                          <a:spcPct val="90000"/>
                        </a:lnSpc>
                        <a:spcBef>
                          <a:spcPts val="530"/>
                        </a:spcBef>
                        <a:spcAft>
                          <a:spcPts val="0"/>
                        </a:spcAft>
                      </a:pPr>
                      <a:r>
                        <a:rPr lang="en-US" sz="2200" kern="1200" dirty="0">
                          <a:solidFill>
                            <a:schemeClr val="tx1"/>
                          </a:solidFill>
                          <a:effectLst/>
                        </a:rPr>
                        <a:t>3</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gridSpan="2">
                  <a:txBody>
                    <a:bodyPr/>
                    <a:lstStyle/>
                    <a:p>
                      <a:pPr fontAlgn="base">
                        <a:lnSpc>
                          <a:spcPct val="90000"/>
                        </a:lnSpc>
                        <a:spcBef>
                          <a:spcPts val="530"/>
                        </a:spcBef>
                        <a:spcAft>
                          <a:spcPts val="0"/>
                        </a:spcAft>
                      </a:pPr>
                      <a:r>
                        <a:rPr lang="en-US" sz="2200" kern="1200" dirty="0">
                          <a:solidFill>
                            <a:schemeClr val="tx1"/>
                          </a:solidFill>
                          <a:effectLst/>
                        </a:rPr>
                        <a:t>10</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fontAlgn="base">
                        <a:lnSpc>
                          <a:spcPct val="90000"/>
                        </a:lnSpc>
                        <a:spcBef>
                          <a:spcPts val="530"/>
                        </a:spcBef>
                        <a:spcAft>
                          <a:spcPts val="0"/>
                        </a:spcAft>
                      </a:pPr>
                      <a:r>
                        <a:rPr lang="en-US" sz="2200" kern="1200">
                          <a:solidFill>
                            <a:schemeClr val="tx1"/>
                          </a:solidFill>
                          <a:effectLst/>
                        </a:rPr>
                        <a:t>10</a:t>
                      </a:r>
                      <a:endParaRPr lang="en-US" sz="1100">
                        <a:solidFill>
                          <a:schemeClr val="tx1"/>
                        </a:solidFill>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a:txBody>
                    <a:bodyPr/>
                    <a:lstStyle/>
                    <a:p>
                      <a:pPr fontAlgn="base">
                        <a:lnSpc>
                          <a:spcPct val="90000"/>
                        </a:lnSpc>
                        <a:spcBef>
                          <a:spcPts val="530"/>
                        </a:spcBef>
                        <a:spcAft>
                          <a:spcPts val="0"/>
                        </a:spcAft>
                      </a:pPr>
                      <a:r>
                        <a:rPr lang="en-US" sz="2200" kern="1200" dirty="0">
                          <a:solidFill>
                            <a:schemeClr val="tx1"/>
                          </a:solidFill>
                          <a:effectLst/>
                        </a:rPr>
                        <a:t>4</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gridSpan="2">
                  <a:txBody>
                    <a:bodyPr/>
                    <a:lstStyle/>
                    <a:p>
                      <a:pPr fontAlgn="base">
                        <a:lnSpc>
                          <a:spcPct val="90000"/>
                        </a:lnSpc>
                        <a:spcBef>
                          <a:spcPts val="530"/>
                        </a:spcBef>
                        <a:spcAft>
                          <a:spcPts val="0"/>
                        </a:spcAft>
                      </a:pPr>
                      <a:r>
                        <a:rPr lang="en-US" sz="2200" kern="1200" dirty="0">
                          <a:solidFill>
                            <a:schemeClr val="tx1"/>
                          </a:solidFill>
                          <a:effectLst/>
                        </a:rPr>
                        <a:t>8</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fontAlgn="base">
                        <a:lnSpc>
                          <a:spcPct val="90000"/>
                        </a:lnSpc>
                        <a:spcBef>
                          <a:spcPts val="530"/>
                        </a:spcBef>
                        <a:spcAft>
                          <a:spcPts val="0"/>
                        </a:spcAft>
                      </a:pPr>
                      <a:r>
                        <a:rPr lang="en-US" sz="2200" kern="1200" dirty="0">
                          <a:solidFill>
                            <a:schemeClr val="tx1"/>
                          </a:solidFill>
                          <a:effectLst/>
                        </a:rPr>
                        <a:t>14</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a:txBody>
                    <a:bodyPr/>
                    <a:lstStyle/>
                    <a:p>
                      <a:pPr fontAlgn="base">
                        <a:lnSpc>
                          <a:spcPct val="90000"/>
                        </a:lnSpc>
                        <a:spcBef>
                          <a:spcPts val="530"/>
                        </a:spcBef>
                        <a:spcAft>
                          <a:spcPts val="0"/>
                        </a:spcAft>
                      </a:pPr>
                      <a:r>
                        <a:rPr lang="en-US" sz="2200" kern="1200" dirty="0">
                          <a:solidFill>
                            <a:schemeClr val="tx1"/>
                          </a:solidFill>
                          <a:effectLst/>
                        </a:rPr>
                        <a:t>2</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gridSpan="2">
                  <a:txBody>
                    <a:bodyPr/>
                    <a:lstStyle/>
                    <a:p>
                      <a:pPr fontAlgn="base">
                        <a:lnSpc>
                          <a:spcPct val="90000"/>
                        </a:lnSpc>
                        <a:spcBef>
                          <a:spcPts val="530"/>
                        </a:spcBef>
                        <a:spcAft>
                          <a:spcPts val="0"/>
                        </a:spcAft>
                      </a:pPr>
                      <a:r>
                        <a:rPr lang="en-US" sz="2200" kern="1200" dirty="0">
                          <a:solidFill>
                            <a:schemeClr val="tx1"/>
                          </a:solidFill>
                          <a:effectLst/>
                        </a:rPr>
                        <a:t>8</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fontAlgn="base">
                        <a:lnSpc>
                          <a:spcPct val="90000"/>
                        </a:lnSpc>
                        <a:spcBef>
                          <a:spcPts val="530"/>
                        </a:spcBef>
                        <a:spcAft>
                          <a:spcPts val="0"/>
                        </a:spcAft>
                      </a:pPr>
                      <a:r>
                        <a:rPr lang="en-US" sz="2200" kern="1200" dirty="0">
                          <a:solidFill>
                            <a:schemeClr val="tx1"/>
                          </a:solidFill>
                          <a:effectLst/>
                        </a:rPr>
                        <a:t>11</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a:txBody>
                    <a:bodyPr/>
                    <a:lstStyle/>
                    <a:p>
                      <a:pPr fontAlgn="base">
                        <a:lnSpc>
                          <a:spcPct val="90000"/>
                        </a:lnSpc>
                        <a:spcBef>
                          <a:spcPts val="530"/>
                        </a:spcBef>
                        <a:spcAft>
                          <a:spcPts val="0"/>
                        </a:spcAft>
                      </a:pPr>
                      <a:r>
                        <a:rPr lang="en-US" sz="2200" kern="1200" dirty="0">
                          <a:solidFill>
                            <a:schemeClr val="tx1"/>
                          </a:solidFill>
                          <a:effectLst/>
                        </a:rPr>
                        <a:t>3</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gridSpan="2">
                  <a:txBody>
                    <a:bodyPr/>
                    <a:lstStyle/>
                    <a:p>
                      <a:pPr fontAlgn="base">
                        <a:lnSpc>
                          <a:spcPct val="90000"/>
                        </a:lnSpc>
                        <a:spcBef>
                          <a:spcPts val="530"/>
                        </a:spcBef>
                        <a:spcAft>
                          <a:spcPts val="0"/>
                        </a:spcAft>
                      </a:pPr>
                      <a:r>
                        <a:rPr lang="en-US" sz="2200" kern="1200" dirty="0">
                          <a:solidFill>
                            <a:schemeClr val="tx1"/>
                          </a:solidFill>
                          <a:effectLst/>
                        </a:rPr>
                        <a:t>7</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fontAlgn="base">
                        <a:lnSpc>
                          <a:spcPct val="90000"/>
                        </a:lnSpc>
                        <a:spcBef>
                          <a:spcPts val="530"/>
                        </a:spcBef>
                        <a:spcAft>
                          <a:spcPts val="0"/>
                        </a:spcAft>
                      </a:pPr>
                      <a:r>
                        <a:rPr lang="en-US" sz="2200" kern="1200" dirty="0">
                          <a:solidFill>
                            <a:schemeClr val="tx1"/>
                          </a:solidFill>
                          <a:effectLst/>
                        </a:rPr>
                        <a:t>13</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r>
              <a:tr h="0">
                <a:tc>
                  <a:txBody>
                    <a:bodyPr/>
                    <a:lstStyle/>
                    <a:p>
                      <a:pPr fontAlgn="base">
                        <a:lnSpc>
                          <a:spcPct val="90000"/>
                        </a:lnSpc>
                        <a:spcBef>
                          <a:spcPts val="530"/>
                        </a:spcBef>
                        <a:spcAft>
                          <a:spcPts val="0"/>
                        </a:spcAft>
                      </a:pPr>
                      <a:r>
                        <a:rPr lang="en-US" sz="2200" kern="1200" dirty="0" smtClean="0">
                          <a:solidFill>
                            <a:schemeClr val="tx1"/>
                          </a:solidFill>
                          <a:effectLst/>
                        </a:rPr>
                        <a:t>M</a:t>
                      </a:r>
                      <a:r>
                        <a:rPr lang="en-US" sz="2200" kern="1200" baseline="-25000" dirty="0" smtClean="0">
                          <a:solidFill>
                            <a:schemeClr val="tx1"/>
                          </a:solidFill>
                          <a:effectLst/>
                        </a:rPr>
                        <a:t>1 </a:t>
                      </a:r>
                      <a:r>
                        <a:rPr lang="en-US" sz="2200" kern="1200" dirty="0" smtClean="0">
                          <a:solidFill>
                            <a:schemeClr val="tx1"/>
                          </a:solidFill>
                          <a:effectLst/>
                        </a:rPr>
                        <a:t>= </a:t>
                      </a:r>
                      <a:r>
                        <a:rPr lang="en-US" sz="2200" kern="1200" dirty="0">
                          <a:solidFill>
                            <a:schemeClr val="tx1"/>
                          </a:solidFill>
                          <a:effectLst/>
                        </a:rPr>
                        <a:t>3</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gridSpan="2">
                  <a:txBody>
                    <a:bodyPr/>
                    <a:lstStyle/>
                    <a:p>
                      <a:pPr fontAlgn="base">
                        <a:lnSpc>
                          <a:spcPct val="90000"/>
                        </a:lnSpc>
                        <a:spcBef>
                          <a:spcPts val="530"/>
                        </a:spcBef>
                        <a:spcAft>
                          <a:spcPts val="0"/>
                        </a:spcAft>
                      </a:pPr>
                      <a:r>
                        <a:rPr lang="en-US" sz="2200" kern="1200" dirty="0">
                          <a:solidFill>
                            <a:schemeClr val="tx1"/>
                          </a:solidFill>
                          <a:effectLst/>
                        </a:rPr>
                        <a:t>M</a:t>
                      </a:r>
                      <a:r>
                        <a:rPr lang="en-US" sz="2200" kern="1200" baseline="-25000" dirty="0">
                          <a:solidFill>
                            <a:schemeClr val="tx1"/>
                          </a:solidFill>
                          <a:effectLst/>
                        </a:rPr>
                        <a:t>2</a:t>
                      </a:r>
                      <a:r>
                        <a:rPr lang="en-US" sz="2200" kern="1200" dirty="0" smtClean="0">
                          <a:solidFill>
                            <a:schemeClr val="tx1"/>
                          </a:solidFill>
                          <a:effectLst/>
                        </a:rPr>
                        <a:t>= 8</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fontAlgn="base">
                        <a:lnSpc>
                          <a:spcPct val="90000"/>
                        </a:lnSpc>
                        <a:spcBef>
                          <a:spcPts val="530"/>
                        </a:spcBef>
                        <a:spcAft>
                          <a:spcPts val="0"/>
                        </a:spcAft>
                      </a:pPr>
                      <a:r>
                        <a:rPr lang="en-US" sz="2200" kern="1200" dirty="0" smtClean="0">
                          <a:solidFill>
                            <a:schemeClr val="tx1"/>
                          </a:solidFill>
                          <a:effectLst/>
                        </a:rPr>
                        <a:t>M</a:t>
                      </a:r>
                      <a:r>
                        <a:rPr lang="en-US" sz="2200" kern="1200" baseline="-25000" dirty="0" smtClean="0">
                          <a:solidFill>
                            <a:schemeClr val="tx1"/>
                          </a:solidFill>
                          <a:effectLst/>
                        </a:rPr>
                        <a:t>3 </a:t>
                      </a:r>
                      <a:r>
                        <a:rPr lang="en-US" sz="2200" kern="1200" dirty="0" smtClean="0">
                          <a:solidFill>
                            <a:schemeClr val="tx1"/>
                          </a:solidFill>
                          <a:effectLst/>
                        </a:rPr>
                        <a:t>= </a:t>
                      </a:r>
                      <a:r>
                        <a:rPr lang="en-US" sz="2200" kern="1200" dirty="0">
                          <a:solidFill>
                            <a:schemeClr val="tx1"/>
                          </a:solidFill>
                          <a:effectLst/>
                        </a:rPr>
                        <a:t>12</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r>
              <a:tr h="0">
                <a:tc>
                  <a:txBody>
                    <a:bodyPr/>
                    <a:lstStyle/>
                    <a:p>
                      <a:pPr fontAlgn="base">
                        <a:lnSpc>
                          <a:spcPct val="90000"/>
                        </a:lnSpc>
                        <a:spcBef>
                          <a:spcPts val="530"/>
                        </a:spcBef>
                        <a:spcAft>
                          <a:spcPts val="0"/>
                        </a:spcAft>
                      </a:pPr>
                      <a:r>
                        <a:rPr lang="en-US" sz="2200" kern="1200" dirty="0" smtClean="0">
                          <a:solidFill>
                            <a:schemeClr val="tx1"/>
                          </a:solidFill>
                          <a:effectLst/>
                        </a:rPr>
                        <a:t>SS</a:t>
                      </a:r>
                      <a:r>
                        <a:rPr lang="en-US" sz="2200" kern="1200" baseline="-25000" dirty="0" smtClean="0">
                          <a:solidFill>
                            <a:schemeClr val="tx1"/>
                          </a:solidFill>
                          <a:effectLst/>
                        </a:rPr>
                        <a:t>1 </a:t>
                      </a:r>
                      <a:r>
                        <a:rPr lang="en-US" sz="2200" kern="1200" dirty="0" smtClean="0">
                          <a:solidFill>
                            <a:schemeClr val="tx1"/>
                          </a:solidFill>
                          <a:effectLst/>
                        </a:rPr>
                        <a:t>= </a:t>
                      </a:r>
                      <a:r>
                        <a:rPr lang="en-US" sz="2200" kern="1200" dirty="0">
                          <a:solidFill>
                            <a:schemeClr val="tx1"/>
                          </a:solidFill>
                          <a:effectLst/>
                        </a:rPr>
                        <a:t>2</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gridSpan="2">
                  <a:txBody>
                    <a:bodyPr/>
                    <a:lstStyle/>
                    <a:p>
                      <a:pPr fontAlgn="base">
                        <a:lnSpc>
                          <a:spcPct val="90000"/>
                        </a:lnSpc>
                        <a:spcBef>
                          <a:spcPts val="530"/>
                        </a:spcBef>
                        <a:spcAft>
                          <a:spcPts val="0"/>
                        </a:spcAft>
                      </a:pPr>
                      <a:r>
                        <a:rPr lang="en-US" sz="2200" kern="1200" dirty="0">
                          <a:solidFill>
                            <a:schemeClr val="tx1"/>
                          </a:solidFill>
                          <a:effectLst/>
                        </a:rPr>
                        <a:t>SS</a:t>
                      </a:r>
                      <a:r>
                        <a:rPr lang="en-US" sz="2200" kern="1200" baseline="-25000" dirty="0">
                          <a:solidFill>
                            <a:schemeClr val="tx1"/>
                          </a:solidFill>
                          <a:effectLst/>
                        </a:rPr>
                        <a:t>2</a:t>
                      </a:r>
                      <a:r>
                        <a:rPr lang="en-US" sz="2200" kern="1200" dirty="0" smtClean="0">
                          <a:solidFill>
                            <a:schemeClr val="tx1"/>
                          </a:solidFill>
                          <a:effectLst/>
                        </a:rPr>
                        <a:t>= 6</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hMerge="1">
                  <a:txBody>
                    <a:bodyPr/>
                    <a:lstStyle/>
                    <a:p>
                      <a:pPr fontAlgn="base">
                        <a:lnSpc>
                          <a:spcPct val="90000"/>
                        </a:lnSpc>
                        <a:spcBef>
                          <a:spcPts val="530"/>
                        </a:spcBef>
                        <a:spcAft>
                          <a:spcPts val="0"/>
                        </a:spcAft>
                      </a:pPr>
                      <a:endParaRPr lang="en-US" sz="1100" dirty="0">
                        <a:effectLst/>
                        <a:latin typeface="Calibri" panose="020F0502020204030204" pitchFamily="34" charset="0"/>
                        <a:ea typeface="Times New Roman" panose="02020603050405020304" pitchFamily="18" charset="0"/>
                      </a:endParaRPr>
                    </a:p>
                  </a:txBody>
                  <a:tcPr marL="68580" marR="68580" marT="0" marB="0"/>
                </a:tc>
                <a:tc gridSpan="2">
                  <a:txBody>
                    <a:bodyPr/>
                    <a:lstStyle/>
                    <a:p>
                      <a:pPr fontAlgn="base">
                        <a:lnSpc>
                          <a:spcPct val="90000"/>
                        </a:lnSpc>
                        <a:spcBef>
                          <a:spcPts val="530"/>
                        </a:spcBef>
                        <a:spcAft>
                          <a:spcPts val="0"/>
                        </a:spcAft>
                      </a:pPr>
                      <a:r>
                        <a:rPr lang="en-US" sz="2200" kern="1200" dirty="0" smtClean="0">
                          <a:solidFill>
                            <a:schemeClr val="tx1"/>
                          </a:solidFill>
                          <a:effectLst/>
                        </a:rPr>
                        <a:t>SS</a:t>
                      </a:r>
                      <a:r>
                        <a:rPr lang="en-US" sz="2200" kern="1200" baseline="-25000" dirty="0" smtClean="0">
                          <a:solidFill>
                            <a:schemeClr val="tx1"/>
                          </a:solidFill>
                          <a:effectLst/>
                        </a:rPr>
                        <a:t>3 </a:t>
                      </a:r>
                      <a:r>
                        <a:rPr lang="en-US" sz="2200" kern="1200" dirty="0" smtClean="0">
                          <a:solidFill>
                            <a:schemeClr val="tx1"/>
                          </a:solidFill>
                          <a:effectLst/>
                        </a:rPr>
                        <a:t>= </a:t>
                      </a:r>
                      <a:r>
                        <a:rPr lang="en-US" sz="2200" kern="1200" dirty="0">
                          <a:solidFill>
                            <a:schemeClr val="tx1"/>
                          </a:solidFill>
                          <a:effectLst/>
                        </a:rPr>
                        <a:t>10</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Rot="1" noChangeAspect="1" noMove="1" noResize="1" noEditPoints="1" noAdjustHandles="1" noChangeArrowheads="1" noChangeShapeType="1" noTextEdit="1"/>
          </p:cNvSpPr>
          <p:nvPr/>
        </p:nvSpPr>
        <p:spPr>
          <a:xfrm>
            <a:off x="762000" y="4551402"/>
            <a:ext cx="7186006" cy="404919"/>
          </a:xfrm>
          <a:prstGeom prst="rect">
            <a:avLst/>
          </a:prstGeom>
          <a:blipFill rotWithShape="0">
            <a:blip r:embed="rId3" cstate="print"/>
            <a:stretch>
              <a:fillRect l="-424" r="-509" b="-25758"/>
            </a:stretch>
          </a:blipFill>
        </p:spPr>
        <p:txBody>
          <a:bodyPr/>
          <a:lstStyle/>
          <a:p>
            <a:pPr>
              <a:defRPr/>
            </a:pPr>
            <a:r>
              <a:rPr lang="en-US">
                <a:noFill/>
              </a:rPr>
              <a:t> </a:t>
            </a:r>
          </a:p>
        </p:txBody>
      </p:sp>
      <p:sp>
        <p:nvSpPr>
          <p:cNvPr id="4" name="TextBox 3"/>
          <p:cNvSpPr txBox="1">
            <a:spLocks noRot="1" noChangeAspect="1" noMove="1" noResize="1" noEditPoints="1" noAdjustHandles="1" noChangeArrowheads="1" noChangeShapeType="1" noTextEdit="1"/>
          </p:cNvSpPr>
          <p:nvPr/>
        </p:nvSpPr>
        <p:spPr>
          <a:xfrm>
            <a:off x="762000" y="5244225"/>
            <a:ext cx="6264920" cy="758669"/>
          </a:xfrm>
          <a:prstGeom prst="rect">
            <a:avLst/>
          </a:prstGeom>
          <a:blipFill rotWithShape="0">
            <a:blip r:embed="rId4" cstate="print"/>
            <a:stretch>
              <a:fillRect/>
            </a:stretch>
          </a:blipFill>
        </p:spPr>
        <p:txBody>
          <a:bodyPr/>
          <a:lstStyle/>
          <a:p>
            <a:pPr>
              <a:defRPr/>
            </a:pPr>
            <a:r>
              <a:rPr lang="en-US">
                <a:noFill/>
              </a:rPr>
              <a:t> </a:t>
            </a:r>
          </a:p>
        </p:txBody>
      </p:sp>
      <p:sp>
        <p:nvSpPr>
          <p:cNvPr id="5" name="TextBox 4"/>
          <p:cNvSpPr txBox="1"/>
          <p:nvPr/>
        </p:nvSpPr>
        <p:spPr>
          <a:xfrm>
            <a:off x="3657600" y="6326188"/>
            <a:ext cx="3213100" cy="461962"/>
          </a:xfrm>
          <a:prstGeom prst="rect">
            <a:avLst/>
          </a:prstGeom>
          <a:noFill/>
        </p:spPr>
        <p:txBody>
          <a:bodyPr>
            <a:spAutoFit/>
          </a:bodyPr>
          <a:lstStyle/>
          <a:p>
            <a:pPr eaLnBrk="1" hangingPunct="1">
              <a:defRPr/>
            </a:pPr>
            <a:r>
              <a:rPr lang="en-US" dirty="0">
                <a:latin typeface="+mj-lt"/>
              </a:rPr>
              <a:t>g = number of groups</a:t>
            </a:r>
          </a:p>
        </p:txBody>
      </p:sp>
      <p:cxnSp>
        <p:nvCxnSpPr>
          <p:cNvPr id="7" name="Straight Arrow Connector 6"/>
          <p:cNvCxnSpPr/>
          <p:nvPr/>
        </p:nvCxnSpPr>
        <p:spPr>
          <a:xfrm flipV="1">
            <a:off x="4648200" y="6002338"/>
            <a:ext cx="0" cy="3238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209800" y="282221"/>
            <a:ext cx="5075237" cy="430887"/>
          </a:xfrm>
          <a:prstGeom prst="rect">
            <a:avLst/>
          </a:prstGeom>
          <a:noFill/>
        </p:spPr>
        <p:txBody>
          <a:bodyPr wrap="square">
            <a:spAutoFit/>
          </a:bodyPr>
          <a:lstStyle/>
          <a:p>
            <a:pPr eaLnBrk="1" hangingPunct="1">
              <a:defRPr/>
            </a:pPr>
            <a:r>
              <a:rPr lang="en-US" sz="2200" b="1" dirty="0">
                <a:latin typeface="+mj-lt"/>
              </a:rPr>
              <a:t>Within Treatment Variability</a:t>
            </a:r>
          </a:p>
        </p:txBody>
      </p:sp>
      <p:graphicFrame>
        <p:nvGraphicFramePr>
          <p:cNvPr id="12" name="Table 11"/>
          <p:cNvGraphicFramePr>
            <a:graphicFrameLocks noGrp="1"/>
          </p:cNvGraphicFramePr>
          <p:nvPr>
            <p:extLst>
              <p:ext uri="{D42A27DB-BD31-4B8C-83A1-F6EECF244321}">
                <p14:modId xmlns:p14="http://schemas.microsoft.com/office/powerpoint/2010/main" val="4044341118"/>
              </p:ext>
            </p:extLst>
          </p:nvPr>
        </p:nvGraphicFramePr>
        <p:xfrm>
          <a:off x="1221518" y="1371600"/>
          <a:ext cx="5424744" cy="2715768"/>
        </p:xfrm>
        <a:graphic>
          <a:graphicData uri="http://schemas.openxmlformats.org/drawingml/2006/table">
            <a:tbl>
              <a:tblPr firstRow="1" bandRow="1">
                <a:tableStyleId>{C083E6E3-FA7D-4D7B-A595-EF9225AFEA82}</a:tableStyleId>
              </a:tblPr>
              <a:tblGrid>
                <a:gridCol w="1738630"/>
                <a:gridCol w="136812"/>
                <a:gridCol w="1732280"/>
                <a:gridCol w="136812"/>
                <a:gridCol w="1680210"/>
              </a:tblGrid>
              <a:tr h="0">
                <a:tc gridSpan="2">
                  <a:txBody>
                    <a:bodyPr/>
                    <a:lstStyle/>
                    <a:p>
                      <a:pPr fontAlgn="base">
                        <a:lnSpc>
                          <a:spcPct val="90000"/>
                        </a:lnSpc>
                        <a:spcBef>
                          <a:spcPts val="530"/>
                        </a:spcBef>
                        <a:spcAft>
                          <a:spcPts val="0"/>
                        </a:spcAft>
                      </a:pPr>
                      <a:r>
                        <a:rPr lang="en-US" sz="2200" kern="1200" dirty="0">
                          <a:effectLst/>
                        </a:rPr>
                        <a:t>1 (No Violence)</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fontAlgn="base">
                        <a:lnSpc>
                          <a:spcPct val="90000"/>
                        </a:lnSpc>
                        <a:spcBef>
                          <a:spcPts val="530"/>
                        </a:spcBef>
                        <a:spcAft>
                          <a:spcPts val="0"/>
                        </a:spcAft>
                      </a:pPr>
                      <a:r>
                        <a:rPr lang="en-US" sz="2200" kern="1200" dirty="0">
                          <a:effectLst/>
                        </a:rPr>
                        <a:t>2 (Low Violence)</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fontAlgn="base">
                        <a:lnSpc>
                          <a:spcPct val="90000"/>
                        </a:lnSpc>
                        <a:spcBef>
                          <a:spcPts val="530"/>
                        </a:spcBef>
                        <a:spcAft>
                          <a:spcPts val="0"/>
                        </a:spcAft>
                      </a:pPr>
                      <a:r>
                        <a:rPr lang="en-US" sz="2200" kern="1200" dirty="0" smtClean="0">
                          <a:effectLst/>
                        </a:rPr>
                        <a:t>3 (</a:t>
                      </a:r>
                      <a:r>
                        <a:rPr lang="en-US" sz="2200" kern="1200" dirty="0">
                          <a:effectLst/>
                        </a:rPr>
                        <a:t>High Violence)</a:t>
                      </a:r>
                      <a:endParaRPr lang="en-US" sz="1100" dirty="0">
                        <a:solidFill>
                          <a:schemeClr val="tx1"/>
                        </a:solidFill>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r>
              <a:tr h="0">
                <a:tc>
                  <a:txBody>
                    <a:bodyPr/>
                    <a:lstStyle/>
                    <a:p>
                      <a:pPr fontAlgn="base">
                        <a:lnSpc>
                          <a:spcPct val="90000"/>
                        </a:lnSpc>
                        <a:spcBef>
                          <a:spcPts val="530"/>
                        </a:spcBef>
                        <a:spcAft>
                          <a:spcPts val="0"/>
                        </a:spcAft>
                      </a:pPr>
                      <a:r>
                        <a:rPr lang="en-US" sz="2200" kern="1200" dirty="0">
                          <a:effectLst/>
                        </a:rPr>
                        <a:t>3</a:t>
                      </a:r>
                      <a:endParaRPr lang="en-US" sz="1100" dirty="0">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gridSpan="2">
                  <a:txBody>
                    <a:bodyPr/>
                    <a:lstStyle/>
                    <a:p>
                      <a:pPr fontAlgn="base">
                        <a:lnSpc>
                          <a:spcPct val="90000"/>
                        </a:lnSpc>
                        <a:spcBef>
                          <a:spcPts val="530"/>
                        </a:spcBef>
                        <a:spcAft>
                          <a:spcPts val="0"/>
                        </a:spcAft>
                      </a:pPr>
                      <a:r>
                        <a:rPr lang="en-US" sz="2200" kern="1200" dirty="0">
                          <a:effectLst/>
                        </a:rPr>
                        <a:t>7</a:t>
                      </a:r>
                      <a:endParaRPr lang="en-US" sz="1100" dirty="0">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fontAlgn="base">
                        <a:lnSpc>
                          <a:spcPct val="90000"/>
                        </a:lnSpc>
                        <a:spcBef>
                          <a:spcPts val="530"/>
                        </a:spcBef>
                        <a:spcAft>
                          <a:spcPts val="0"/>
                        </a:spcAft>
                      </a:pPr>
                      <a:r>
                        <a:rPr lang="en-US" sz="2200" kern="1200">
                          <a:effectLst/>
                        </a:rPr>
                        <a:t>12</a:t>
                      </a:r>
                      <a:endParaRPr lang="en-US" sz="1100">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r>
              <a:tr h="0">
                <a:tc>
                  <a:txBody>
                    <a:bodyPr/>
                    <a:lstStyle/>
                    <a:p>
                      <a:pPr fontAlgn="base">
                        <a:lnSpc>
                          <a:spcPct val="90000"/>
                        </a:lnSpc>
                        <a:spcBef>
                          <a:spcPts val="530"/>
                        </a:spcBef>
                        <a:spcAft>
                          <a:spcPts val="0"/>
                        </a:spcAft>
                      </a:pPr>
                      <a:r>
                        <a:rPr lang="en-US" sz="2200" kern="1200" dirty="0">
                          <a:effectLst/>
                        </a:rPr>
                        <a:t>3</a:t>
                      </a:r>
                      <a:endParaRPr lang="en-US" sz="1100" dirty="0">
                        <a:effectLst/>
                        <a:latin typeface="Calibri" panose="020F0502020204030204" pitchFamily="34" charset="0"/>
                        <a:ea typeface="Times New Roman" panose="02020603050405020304" pitchFamily="18" charset="0"/>
                      </a:endParaRPr>
                    </a:p>
                  </a:txBody>
                  <a:tcPr marL="68580" marR="68580" marT="0" marB="0"/>
                </a:tc>
                <a:tc gridSpan="2">
                  <a:txBody>
                    <a:bodyPr/>
                    <a:lstStyle/>
                    <a:p>
                      <a:pPr fontAlgn="base">
                        <a:lnSpc>
                          <a:spcPct val="90000"/>
                        </a:lnSpc>
                        <a:spcBef>
                          <a:spcPts val="530"/>
                        </a:spcBef>
                        <a:spcAft>
                          <a:spcPts val="0"/>
                        </a:spcAft>
                      </a:pPr>
                      <a:r>
                        <a:rPr lang="en-US" sz="2200" kern="1200" dirty="0">
                          <a:effectLst/>
                        </a:rPr>
                        <a:t>10</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fontAlgn="base">
                        <a:lnSpc>
                          <a:spcPct val="90000"/>
                        </a:lnSpc>
                        <a:spcBef>
                          <a:spcPts val="530"/>
                        </a:spcBef>
                        <a:spcAft>
                          <a:spcPts val="0"/>
                        </a:spcAft>
                      </a:pPr>
                      <a:r>
                        <a:rPr lang="en-US" sz="2200" kern="1200">
                          <a:effectLst/>
                        </a:rPr>
                        <a:t>10</a:t>
                      </a:r>
                      <a:endParaRPr lang="en-US" sz="110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a:txBody>
                    <a:bodyPr/>
                    <a:lstStyle/>
                    <a:p>
                      <a:pPr fontAlgn="base">
                        <a:lnSpc>
                          <a:spcPct val="90000"/>
                        </a:lnSpc>
                        <a:spcBef>
                          <a:spcPts val="530"/>
                        </a:spcBef>
                        <a:spcAft>
                          <a:spcPts val="0"/>
                        </a:spcAft>
                      </a:pPr>
                      <a:r>
                        <a:rPr lang="en-US" sz="2200" kern="1200" dirty="0">
                          <a:effectLst/>
                        </a:rPr>
                        <a:t>4</a:t>
                      </a:r>
                      <a:endParaRPr lang="en-US" sz="1100" dirty="0">
                        <a:effectLst/>
                        <a:latin typeface="Calibri" panose="020F0502020204030204" pitchFamily="34" charset="0"/>
                        <a:ea typeface="Times New Roman" panose="02020603050405020304" pitchFamily="18" charset="0"/>
                      </a:endParaRPr>
                    </a:p>
                  </a:txBody>
                  <a:tcPr marL="68580" marR="68580" marT="0" marB="0"/>
                </a:tc>
                <a:tc gridSpan="2">
                  <a:txBody>
                    <a:bodyPr/>
                    <a:lstStyle/>
                    <a:p>
                      <a:pPr fontAlgn="base">
                        <a:lnSpc>
                          <a:spcPct val="90000"/>
                        </a:lnSpc>
                        <a:spcBef>
                          <a:spcPts val="530"/>
                        </a:spcBef>
                        <a:spcAft>
                          <a:spcPts val="0"/>
                        </a:spcAft>
                      </a:pPr>
                      <a:r>
                        <a:rPr lang="en-US" sz="2200" kern="1200" dirty="0">
                          <a:effectLst/>
                        </a:rPr>
                        <a:t>8</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fontAlgn="base">
                        <a:lnSpc>
                          <a:spcPct val="90000"/>
                        </a:lnSpc>
                        <a:spcBef>
                          <a:spcPts val="530"/>
                        </a:spcBef>
                        <a:spcAft>
                          <a:spcPts val="0"/>
                        </a:spcAft>
                      </a:pPr>
                      <a:r>
                        <a:rPr lang="en-US" sz="2200" kern="1200">
                          <a:effectLst/>
                        </a:rPr>
                        <a:t>14</a:t>
                      </a:r>
                      <a:endParaRPr lang="en-US" sz="110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a:txBody>
                    <a:bodyPr/>
                    <a:lstStyle/>
                    <a:p>
                      <a:pPr fontAlgn="base">
                        <a:lnSpc>
                          <a:spcPct val="90000"/>
                        </a:lnSpc>
                        <a:spcBef>
                          <a:spcPts val="530"/>
                        </a:spcBef>
                        <a:spcAft>
                          <a:spcPts val="0"/>
                        </a:spcAft>
                      </a:pPr>
                      <a:r>
                        <a:rPr lang="en-US" sz="2200" kern="1200" dirty="0">
                          <a:effectLst/>
                        </a:rPr>
                        <a:t>2</a:t>
                      </a:r>
                      <a:endParaRPr lang="en-US" sz="1100" dirty="0">
                        <a:effectLst/>
                        <a:latin typeface="Calibri" panose="020F0502020204030204" pitchFamily="34" charset="0"/>
                        <a:ea typeface="Times New Roman" panose="02020603050405020304" pitchFamily="18" charset="0"/>
                      </a:endParaRPr>
                    </a:p>
                  </a:txBody>
                  <a:tcPr marL="68580" marR="68580" marT="0" marB="0"/>
                </a:tc>
                <a:tc gridSpan="2">
                  <a:txBody>
                    <a:bodyPr/>
                    <a:lstStyle/>
                    <a:p>
                      <a:pPr fontAlgn="base">
                        <a:lnSpc>
                          <a:spcPct val="90000"/>
                        </a:lnSpc>
                        <a:spcBef>
                          <a:spcPts val="530"/>
                        </a:spcBef>
                        <a:spcAft>
                          <a:spcPts val="0"/>
                        </a:spcAft>
                      </a:pPr>
                      <a:r>
                        <a:rPr lang="en-US" sz="2200" kern="1200" dirty="0">
                          <a:effectLst/>
                        </a:rPr>
                        <a:t>8</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c gridSpan="2">
                  <a:txBody>
                    <a:bodyPr/>
                    <a:lstStyle/>
                    <a:p>
                      <a:pPr fontAlgn="base">
                        <a:lnSpc>
                          <a:spcPct val="90000"/>
                        </a:lnSpc>
                        <a:spcBef>
                          <a:spcPts val="530"/>
                        </a:spcBef>
                        <a:spcAft>
                          <a:spcPts val="0"/>
                        </a:spcAft>
                      </a:pPr>
                      <a:r>
                        <a:rPr lang="en-US" sz="2200" kern="1200" dirty="0">
                          <a:effectLst/>
                        </a:rPr>
                        <a:t>11</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r h="0">
                <a:tc>
                  <a:txBody>
                    <a:bodyPr/>
                    <a:lstStyle/>
                    <a:p>
                      <a:pPr fontAlgn="base">
                        <a:lnSpc>
                          <a:spcPct val="90000"/>
                        </a:lnSpc>
                        <a:spcBef>
                          <a:spcPts val="530"/>
                        </a:spcBef>
                        <a:spcAft>
                          <a:spcPts val="0"/>
                        </a:spcAft>
                      </a:pPr>
                      <a:r>
                        <a:rPr lang="en-US" sz="2200" kern="1200" dirty="0">
                          <a:effectLst/>
                        </a:rPr>
                        <a:t>3</a:t>
                      </a:r>
                      <a:endParaRPr lang="en-US" sz="1100" dirty="0">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gridSpan="2">
                  <a:txBody>
                    <a:bodyPr/>
                    <a:lstStyle/>
                    <a:p>
                      <a:pPr fontAlgn="base">
                        <a:lnSpc>
                          <a:spcPct val="90000"/>
                        </a:lnSpc>
                        <a:spcBef>
                          <a:spcPts val="530"/>
                        </a:spcBef>
                        <a:spcAft>
                          <a:spcPts val="0"/>
                        </a:spcAft>
                      </a:pPr>
                      <a:r>
                        <a:rPr lang="en-US" sz="2200" kern="1200" dirty="0">
                          <a:effectLst/>
                        </a:rPr>
                        <a:t>7</a:t>
                      </a:r>
                      <a:endParaRPr lang="en-US" sz="1100" dirty="0">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fontAlgn="base">
                        <a:lnSpc>
                          <a:spcPct val="90000"/>
                        </a:lnSpc>
                        <a:spcBef>
                          <a:spcPts val="530"/>
                        </a:spcBef>
                        <a:spcAft>
                          <a:spcPts val="0"/>
                        </a:spcAft>
                      </a:pPr>
                      <a:r>
                        <a:rPr lang="en-US" sz="2200" kern="1200" dirty="0">
                          <a:effectLst/>
                        </a:rPr>
                        <a:t>13</a:t>
                      </a:r>
                      <a:endParaRPr lang="en-US" sz="1100" dirty="0">
                        <a:effectLst/>
                        <a:latin typeface="Calibri" panose="020F0502020204030204" pitchFamily="34" charset="0"/>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hMerge="1">
                  <a:txBody>
                    <a:bodyPr/>
                    <a:lstStyle/>
                    <a:p>
                      <a:endParaRPr lang="en-US"/>
                    </a:p>
                  </a:txBody>
                  <a:tcPr/>
                </a:tc>
              </a:tr>
              <a:tr h="0">
                <a:tc>
                  <a:txBody>
                    <a:bodyPr/>
                    <a:lstStyle/>
                    <a:p>
                      <a:pPr fontAlgn="base">
                        <a:lnSpc>
                          <a:spcPct val="90000"/>
                        </a:lnSpc>
                        <a:spcBef>
                          <a:spcPts val="530"/>
                        </a:spcBef>
                        <a:spcAft>
                          <a:spcPts val="0"/>
                        </a:spcAft>
                      </a:pPr>
                      <a:r>
                        <a:rPr lang="en-US" sz="2200" kern="1200">
                          <a:effectLst/>
                        </a:rPr>
                        <a:t>M</a:t>
                      </a:r>
                      <a:r>
                        <a:rPr lang="en-US" sz="2200" kern="1200" baseline="-25000">
                          <a:effectLst/>
                        </a:rPr>
                        <a:t>1</a:t>
                      </a:r>
                      <a:r>
                        <a:rPr lang="en-US" sz="2200" kern="1200">
                          <a:effectLst/>
                        </a:rPr>
                        <a:t>= 3</a:t>
                      </a:r>
                      <a:endParaRPr lang="en-US" sz="1100">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gridSpan="2">
                  <a:txBody>
                    <a:bodyPr/>
                    <a:lstStyle/>
                    <a:p>
                      <a:pPr fontAlgn="base">
                        <a:lnSpc>
                          <a:spcPct val="90000"/>
                        </a:lnSpc>
                        <a:spcBef>
                          <a:spcPts val="530"/>
                        </a:spcBef>
                        <a:spcAft>
                          <a:spcPts val="0"/>
                        </a:spcAft>
                      </a:pPr>
                      <a:r>
                        <a:rPr lang="en-US" sz="2200" kern="1200" dirty="0">
                          <a:effectLst/>
                        </a:rPr>
                        <a:t>M</a:t>
                      </a:r>
                      <a:r>
                        <a:rPr lang="en-US" sz="2200" kern="1200" baseline="-25000" dirty="0">
                          <a:effectLst/>
                        </a:rPr>
                        <a:t>2</a:t>
                      </a:r>
                      <a:r>
                        <a:rPr lang="en-US" sz="2200" kern="1200" dirty="0">
                          <a:effectLst/>
                        </a:rPr>
                        <a:t>=8</a:t>
                      </a:r>
                      <a:endParaRPr lang="en-US" sz="1100" dirty="0">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fontAlgn="base">
                        <a:lnSpc>
                          <a:spcPct val="90000"/>
                        </a:lnSpc>
                        <a:spcBef>
                          <a:spcPts val="530"/>
                        </a:spcBef>
                        <a:spcAft>
                          <a:spcPts val="0"/>
                        </a:spcAft>
                      </a:pPr>
                      <a:r>
                        <a:rPr lang="en-US" sz="2200" kern="1200" dirty="0">
                          <a:effectLst/>
                        </a:rPr>
                        <a:t>M</a:t>
                      </a:r>
                      <a:r>
                        <a:rPr lang="en-US" sz="2200" kern="1200" baseline="-25000" dirty="0">
                          <a:effectLst/>
                        </a:rPr>
                        <a:t>3</a:t>
                      </a:r>
                      <a:r>
                        <a:rPr lang="en-US" sz="2200" kern="1200" dirty="0">
                          <a:effectLst/>
                        </a:rPr>
                        <a:t>= 12</a:t>
                      </a:r>
                      <a:endParaRPr lang="en-US" sz="1100" dirty="0">
                        <a:effectLst/>
                        <a:latin typeface="Calibri" panose="020F0502020204030204" pitchFamily="34" charset="0"/>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hMerge="1">
                  <a:txBody>
                    <a:bodyPr/>
                    <a:lstStyle/>
                    <a:p>
                      <a:endParaRPr lang="en-US"/>
                    </a:p>
                  </a:txBody>
                  <a:tcPr/>
                </a:tc>
              </a:tr>
              <a:tr h="0">
                <a:tc>
                  <a:txBody>
                    <a:bodyPr/>
                    <a:lstStyle/>
                    <a:p>
                      <a:pPr fontAlgn="base">
                        <a:lnSpc>
                          <a:spcPct val="90000"/>
                        </a:lnSpc>
                        <a:spcBef>
                          <a:spcPts val="530"/>
                        </a:spcBef>
                        <a:spcAft>
                          <a:spcPts val="0"/>
                        </a:spcAft>
                      </a:pPr>
                      <a:r>
                        <a:rPr lang="en-US" sz="2200" kern="1200">
                          <a:effectLst/>
                        </a:rPr>
                        <a:t>SS</a:t>
                      </a:r>
                      <a:r>
                        <a:rPr lang="en-US" sz="2200" kern="1200" baseline="-25000">
                          <a:effectLst/>
                        </a:rPr>
                        <a:t>1</a:t>
                      </a:r>
                      <a:r>
                        <a:rPr lang="en-US" sz="2200" kern="1200">
                          <a:effectLst/>
                        </a:rPr>
                        <a:t>= 2</a:t>
                      </a:r>
                      <a:endParaRPr lang="en-US" sz="1100">
                        <a:effectLst/>
                        <a:latin typeface="Calibri" panose="020F0502020204030204" pitchFamily="34" charset="0"/>
                        <a:ea typeface="Times New Roman" panose="02020603050405020304" pitchFamily="18" charset="0"/>
                      </a:endParaRPr>
                    </a:p>
                  </a:txBody>
                  <a:tcPr marL="68580" marR="68580" marT="0" marB="0"/>
                </a:tc>
                <a:tc gridSpan="2">
                  <a:txBody>
                    <a:bodyPr/>
                    <a:lstStyle/>
                    <a:p>
                      <a:pPr fontAlgn="base">
                        <a:lnSpc>
                          <a:spcPct val="90000"/>
                        </a:lnSpc>
                        <a:spcBef>
                          <a:spcPts val="530"/>
                        </a:spcBef>
                        <a:spcAft>
                          <a:spcPts val="0"/>
                        </a:spcAft>
                      </a:pPr>
                      <a:r>
                        <a:rPr lang="en-US" sz="2200" kern="1200" dirty="0">
                          <a:effectLst/>
                        </a:rPr>
                        <a:t>SS</a:t>
                      </a:r>
                      <a:r>
                        <a:rPr lang="en-US" sz="2200" kern="1200" baseline="-25000" dirty="0">
                          <a:effectLst/>
                        </a:rPr>
                        <a:t>2</a:t>
                      </a:r>
                      <a:r>
                        <a:rPr lang="en-US" sz="2200" kern="1200" dirty="0">
                          <a:effectLst/>
                        </a:rPr>
                        <a:t>=6</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pPr fontAlgn="base">
                        <a:lnSpc>
                          <a:spcPct val="90000"/>
                        </a:lnSpc>
                        <a:spcBef>
                          <a:spcPts val="530"/>
                        </a:spcBef>
                        <a:spcAft>
                          <a:spcPts val="0"/>
                        </a:spcAft>
                      </a:pPr>
                      <a:endParaRPr lang="en-US" sz="1100" dirty="0">
                        <a:effectLst/>
                        <a:latin typeface="Calibri" panose="020F0502020204030204" pitchFamily="34" charset="0"/>
                        <a:ea typeface="Times New Roman" panose="02020603050405020304" pitchFamily="18" charset="0"/>
                      </a:endParaRPr>
                    </a:p>
                  </a:txBody>
                  <a:tcPr marL="68580" marR="68580" marT="0" marB="0"/>
                </a:tc>
                <a:tc gridSpan="2">
                  <a:txBody>
                    <a:bodyPr/>
                    <a:lstStyle/>
                    <a:p>
                      <a:pPr fontAlgn="base">
                        <a:lnSpc>
                          <a:spcPct val="90000"/>
                        </a:lnSpc>
                        <a:spcBef>
                          <a:spcPts val="530"/>
                        </a:spcBef>
                        <a:spcAft>
                          <a:spcPts val="0"/>
                        </a:spcAft>
                      </a:pPr>
                      <a:r>
                        <a:rPr lang="en-US" sz="2200" kern="1200" dirty="0">
                          <a:effectLst/>
                        </a:rPr>
                        <a:t>SS</a:t>
                      </a:r>
                      <a:r>
                        <a:rPr lang="en-US" sz="2200" kern="1200" baseline="-25000" dirty="0">
                          <a:effectLst/>
                        </a:rPr>
                        <a:t>3</a:t>
                      </a:r>
                      <a:r>
                        <a:rPr lang="en-US" sz="2200" kern="1200" dirty="0">
                          <a:effectLst/>
                        </a:rPr>
                        <a:t>= 10</a:t>
                      </a:r>
                      <a:endParaRPr lang="en-US" sz="1100" dirty="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b="0" dirty="0" smtClean="0"/>
              <a:t>Activity 11.1 will require you to:</a:t>
            </a:r>
          </a:p>
        </p:txBody>
      </p:sp>
      <p:sp>
        <p:nvSpPr>
          <p:cNvPr id="6147" name="Content Placeholder 2"/>
          <p:cNvSpPr>
            <a:spLocks noGrp="1"/>
          </p:cNvSpPr>
          <p:nvPr>
            <p:ph idx="1"/>
          </p:nvPr>
        </p:nvSpPr>
        <p:spPr/>
        <p:txBody>
          <a:bodyPr/>
          <a:lstStyle/>
          <a:p>
            <a:r>
              <a:rPr lang="en-US" altLang="en-US" dirty="0" smtClean="0"/>
              <a:t>Work through all 6 steps of an ANOVA hypothesis test</a:t>
            </a:r>
          </a:p>
          <a:p>
            <a:r>
              <a:rPr lang="en-US" altLang="en-US" dirty="0" smtClean="0"/>
              <a:t>Identify researcher choices that would likely decrease within group and increase between group variance</a:t>
            </a:r>
          </a:p>
          <a:p>
            <a:r>
              <a:rPr lang="en-US" altLang="en-US" dirty="0" smtClean="0"/>
              <a:t>Describe the logic of an independent ANOVA</a:t>
            </a:r>
          </a:p>
          <a:p>
            <a:r>
              <a:rPr lang="en-US" altLang="en-US" dirty="0" smtClean="0"/>
              <a:t>Describe when and why post hoc tests are necessary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228600"/>
            <a:ext cx="7772400" cy="1143000"/>
          </a:xfrm>
        </p:spPr>
        <p:txBody>
          <a:bodyPr/>
          <a:lstStyle/>
          <a:p>
            <a:pPr eaLnBrk="1" hangingPunct="1"/>
            <a:r>
              <a:rPr lang="en-US" altLang="en-US" b="0" dirty="0" smtClean="0"/>
              <a:t>ANOVA Summary table</a:t>
            </a:r>
          </a:p>
        </p:txBody>
      </p:sp>
      <p:sp>
        <p:nvSpPr>
          <p:cNvPr id="37891" name="Rectangle 3"/>
          <p:cNvSpPr>
            <a:spLocks noGrp="1" noChangeArrowheads="1"/>
          </p:cNvSpPr>
          <p:nvPr>
            <p:ph type="body" idx="1"/>
          </p:nvPr>
        </p:nvSpPr>
        <p:spPr>
          <a:xfrm>
            <a:off x="762000" y="1371600"/>
            <a:ext cx="7772400" cy="5334000"/>
          </a:xfrm>
        </p:spPr>
        <p:txBody>
          <a:bodyPr/>
          <a:lstStyle/>
          <a:p>
            <a:pPr eaLnBrk="1" hangingPunct="1">
              <a:buFontTx/>
              <a:buNone/>
            </a:pPr>
            <a:r>
              <a:rPr lang="en-US" altLang="en-US" dirty="0" smtClean="0"/>
              <a:t>	</a:t>
            </a:r>
          </a:p>
        </p:txBody>
      </p:sp>
      <p:sp>
        <p:nvSpPr>
          <p:cNvPr id="37894" name="Text Box 6"/>
          <p:cNvSpPr txBox="1">
            <a:spLocks noChangeArrowheads="1"/>
          </p:cNvSpPr>
          <p:nvPr/>
        </p:nvSpPr>
        <p:spPr bwMode="auto">
          <a:xfrm>
            <a:off x="6400800" y="4397690"/>
            <a:ext cx="2133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CC0000"/>
              </a:buClr>
              <a:buChar char="•"/>
              <a:defRPr sz="3200">
                <a:solidFill>
                  <a:schemeClr val="tx1"/>
                </a:solidFill>
                <a:latin typeface="Arial Narrow" panose="020B0606020202030204" pitchFamily="34" charset="0"/>
              </a:defRPr>
            </a:lvl1pPr>
            <a:lvl2pPr marL="742950" indent="-285750">
              <a:spcBef>
                <a:spcPct val="20000"/>
              </a:spcBef>
              <a:buClr>
                <a:schemeClr val="accent2"/>
              </a:buClr>
              <a:buChar char="•"/>
              <a:defRPr sz="2800">
                <a:solidFill>
                  <a:schemeClr val="tx1"/>
                </a:solidFill>
                <a:latin typeface="Arial Narrow" panose="020B0606020202030204" pitchFamily="34" charset="0"/>
              </a:defRPr>
            </a:lvl2pPr>
            <a:lvl3pPr marL="1143000" indent="-228600">
              <a:spcBef>
                <a:spcPct val="20000"/>
              </a:spcBef>
              <a:buClr>
                <a:schemeClr val="accent1"/>
              </a:buClr>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50000"/>
              </a:spcBef>
              <a:buClrTx/>
              <a:buFontTx/>
              <a:buNone/>
            </a:pPr>
            <a:r>
              <a:rPr lang="en-US" altLang="en-US" sz="2000" dirty="0">
                <a:solidFill>
                  <a:srgbClr val="CC0000"/>
                </a:solidFill>
              </a:rPr>
              <a:t>Don’t need total MS. Between and within will not add up to total</a:t>
            </a:r>
          </a:p>
        </p:txBody>
      </p:sp>
      <p:graphicFrame>
        <p:nvGraphicFramePr>
          <p:cNvPr id="2" name="Table 1"/>
          <p:cNvGraphicFramePr>
            <a:graphicFrameLocks noGrp="1"/>
          </p:cNvGraphicFramePr>
          <p:nvPr>
            <p:extLst>
              <p:ext uri="{D42A27DB-BD31-4B8C-83A1-F6EECF244321}">
                <p14:modId xmlns:p14="http://schemas.microsoft.com/office/powerpoint/2010/main" val="1360089727"/>
              </p:ext>
            </p:extLst>
          </p:nvPr>
        </p:nvGraphicFramePr>
        <p:xfrm>
          <a:off x="1143000" y="1730691"/>
          <a:ext cx="5937250" cy="2612708"/>
        </p:xfrm>
        <a:graphic>
          <a:graphicData uri="http://schemas.openxmlformats.org/drawingml/2006/table">
            <a:tbl>
              <a:tblPr firstRow="1" bandRow="1">
                <a:tableStyleId>{F5AB1C69-6EDB-4FF4-983F-18BD219EF322}</a:tableStyleId>
              </a:tblPr>
              <a:tblGrid>
                <a:gridCol w="1483995"/>
                <a:gridCol w="1483995"/>
                <a:gridCol w="1484630"/>
                <a:gridCol w="1484630"/>
              </a:tblGrid>
              <a:tr h="476673">
                <a:tc>
                  <a:txBody>
                    <a:bodyPr/>
                    <a:lstStyle/>
                    <a:p>
                      <a:pPr fontAlgn="base">
                        <a:spcBef>
                          <a:spcPts val="770"/>
                        </a:spcBef>
                        <a:spcAft>
                          <a:spcPts val="0"/>
                        </a:spcAft>
                      </a:pPr>
                      <a:r>
                        <a:rPr lang="en-US" sz="2200" kern="1200" dirty="0">
                          <a:solidFill>
                            <a:schemeClr val="tx1"/>
                          </a:solidFill>
                          <a:effectLst/>
                          <a:latin typeface="+mj-lt"/>
                        </a:rPr>
                        <a:t>Source</a:t>
                      </a:r>
                      <a:endParaRPr lang="en-US" sz="2200" dirty="0">
                        <a:solidFill>
                          <a:schemeClr val="tx1"/>
                        </a:solidFill>
                        <a:effectLst/>
                        <a:latin typeface="+mj-lt"/>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fontAlgn="base">
                        <a:spcBef>
                          <a:spcPts val="770"/>
                        </a:spcBef>
                        <a:spcAft>
                          <a:spcPts val="0"/>
                        </a:spcAft>
                      </a:pPr>
                      <a:r>
                        <a:rPr lang="en-US" sz="2200" kern="1200" dirty="0">
                          <a:solidFill>
                            <a:schemeClr val="tx1"/>
                          </a:solidFill>
                          <a:effectLst/>
                          <a:latin typeface="+mj-lt"/>
                        </a:rPr>
                        <a:t>SS</a:t>
                      </a:r>
                      <a:endParaRPr lang="en-US" sz="2200" dirty="0">
                        <a:solidFill>
                          <a:schemeClr val="tx1"/>
                        </a:solidFill>
                        <a:effectLst/>
                        <a:latin typeface="+mj-lt"/>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fontAlgn="base">
                        <a:spcBef>
                          <a:spcPts val="770"/>
                        </a:spcBef>
                        <a:spcAft>
                          <a:spcPts val="0"/>
                        </a:spcAft>
                      </a:pPr>
                      <a:r>
                        <a:rPr lang="en-US" sz="2200" kern="1200" dirty="0" err="1">
                          <a:solidFill>
                            <a:schemeClr val="tx1"/>
                          </a:solidFill>
                          <a:effectLst/>
                          <a:latin typeface="+mj-lt"/>
                        </a:rPr>
                        <a:t>df</a:t>
                      </a:r>
                      <a:endParaRPr lang="en-US" sz="2200" dirty="0">
                        <a:solidFill>
                          <a:schemeClr val="tx1"/>
                        </a:solidFill>
                        <a:effectLst/>
                        <a:latin typeface="+mj-lt"/>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fontAlgn="base">
                        <a:spcBef>
                          <a:spcPts val="770"/>
                        </a:spcBef>
                        <a:spcAft>
                          <a:spcPts val="0"/>
                        </a:spcAft>
                      </a:pPr>
                      <a:r>
                        <a:rPr lang="en-US" sz="2200" kern="1200" dirty="0">
                          <a:solidFill>
                            <a:schemeClr val="tx1"/>
                          </a:solidFill>
                          <a:effectLst/>
                          <a:latin typeface="+mj-lt"/>
                        </a:rPr>
                        <a:t>MS</a:t>
                      </a:r>
                      <a:endParaRPr lang="en-US" sz="2200" dirty="0">
                        <a:solidFill>
                          <a:schemeClr val="tx1"/>
                        </a:solidFill>
                        <a:effectLst/>
                        <a:latin typeface="+mj-lt"/>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r>
              <a:tr h="606991">
                <a:tc>
                  <a:txBody>
                    <a:bodyPr/>
                    <a:lstStyle/>
                    <a:p>
                      <a:pPr fontAlgn="base">
                        <a:spcBef>
                          <a:spcPts val="770"/>
                        </a:spcBef>
                        <a:spcAft>
                          <a:spcPts val="0"/>
                        </a:spcAft>
                      </a:pPr>
                      <a:endParaRPr lang="en-US" sz="2200" dirty="0">
                        <a:solidFill>
                          <a:schemeClr val="tx1"/>
                        </a:solidFill>
                        <a:effectLst/>
                        <a:latin typeface="+mj-lt"/>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fontAlgn="base">
                        <a:spcBef>
                          <a:spcPts val="770"/>
                        </a:spcBef>
                        <a:spcAft>
                          <a:spcPts val="0"/>
                        </a:spcAft>
                      </a:pPr>
                      <a:endParaRPr lang="en-US" sz="2200" dirty="0">
                        <a:solidFill>
                          <a:schemeClr val="tx1"/>
                        </a:solidFill>
                        <a:effectLst/>
                        <a:latin typeface="+mj-lt"/>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fontAlgn="base">
                        <a:spcBef>
                          <a:spcPts val="770"/>
                        </a:spcBef>
                        <a:spcAft>
                          <a:spcPts val="0"/>
                        </a:spcAft>
                      </a:pPr>
                      <a:endParaRPr lang="en-US" sz="2200" dirty="0">
                        <a:solidFill>
                          <a:schemeClr val="tx1"/>
                        </a:solidFill>
                        <a:effectLst/>
                        <a:latin typeface="+mj-lt"/>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fontAlgn="base">
                        <a:spcBef>
                          <a:spcPts val="770"/>
                        </a:spcBef>
                        <a:spcAft>
                          <a:spcPts val="0"/>
                        </a:spcAft>
                      </a:pPr>
                      <a:endParaRPr lang="en-US" sz="2200" dirty="0">
                        <a:solidFill>
                          <a:schemeClr val="tx1"/>
                        </a:solidFill>
                        <a:effectLst/>
                        <a:latin typeface="+mj-lt"/>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r>
              <a:tr h="372510">
                <a:tc>
                  <a:txBody>
                    <a:bodyPr/>
                    <a:lstStyle/>
                    <a:p>
                      <a:pPr fontAlgn="base">
                        <a:spcBef>
                          <a:spcPts val="770"/>
                        </a:spcBef>
                        <a:spcAft>
                          <a:spcPts val="0"/>
                        </a:spcAft>
                      </a:pPr>
                      <a:r>
                        <a:rPr lang="en-US" sz="2200" kern="1200" dirty="0">
                          <a:effectLst/>
                          <a:latin typeface="+mj-lt"/>
                        </a:rPr>
                        <a:t>Between</a:t>
                      </a:r>
                      <a:endParaRPr lang="en-US" sz="2200" dirty="0">
                        <a:effectLst/>
                        <a:latin typeface="+mj-lt"/>
                        <a:ea typeface="Times New Roman" panose="02020603050405020304" pitchFamily="18" charset="0"/>
                      </a:endParaRPr>
                    </a:p>
                  </a:txBody>
                  <a:tcPr marL="68580" marR="68580" marT="0" marB="0"/>
                </a:tc>
                <a:tc>
                  <a:txBody>
                    <a:bodyPr/>
                    <a:lstStyle/>
                    <a:p>
                      <a:pPr fontAlgn="base">
                        <a:spcBef>
                          <a:spcPts val="770"/>
                        </a:spcBef>
                        <a:spcAft>
                          <a:spcPts val="0"/>
                        </a:spcAft>
                      </a:pPr>
                      <a:r>
                        <a:rPr lang="en-US" sz="2200" kern="1200" dirty="0">
                          <a:effectLst/>
                          <a:latin typeface="+mj-lt"/>
                        </a:rPr>
                        <a:t>203.33</a:t>
                      </a:r>
                      <a:endParaRPr lang="en-US" sz="2200" dirty="0">
                        <a:effectLst/>
                        <a:latin typeface="+mj-lt"/>
                        <a:ea typeface="Times New Roman" panose="02020603050405020304" pitchFamily="18" charset="0"/>
                      </a:endParaRPr>
                    </a:p>
                  </a:txBody>
                  <a:tcPr marL="68580" marR="68580" marT="0" marB="0"/>
                </a:tc>
                <a:tc>
                  <a:txBody>
                    <a:bodyPr/>
                    <a:lstStyle/>
                    <a:p>
                      <a:pPr fontAlgn="base">
                        <a:spcBef>
                          <a:spcPts val="770"/>
                        </a:spcBef>
                        <a:spcAft>
                          <a:spcPts val="0"/>
                        </a:spcAft>
                      </a:pPr>
                      <a:r>
                        <a:rPr lang="en-US" sz="2200" kern="1200" dirty="0">
                          <a:effectLst/>
                          <a:latin typeface="+mj-lt"/>
                        </a:rPr>
                        <a:t>2</a:t>
                      </a:r>
                      <a:endParaRPr lang="en-US" sz="2200" dirty="0">
                        <a:effectLst/>
                        <a:latin typeface="+mj-lt"/>
                        <a:ea typeface="Times New Roman" panose="02020603050405020304" pitchFamily="18" charset="0"/>
                      </a:endParaRPr>
                    </a:p>
                  </a:txBody>
                  <a:tcPr marL="68580" marR="68580" marT="0" marB="0"/>
                </a:tc>
                <a:tc>
                  <a:txBody>
                    <a:bodyPr/>
                    <a:lstStyle/>
                    <a:p>
                      <a:pPr fontAlgn="base">
                        <a:spcBef>
                          <a:spcPts val="770"/>
                        </a:spcBef>
                        <a:spcAft>
                          <a:spcPts val="0"/>
                        </a:spcAft>
                      </a:pPr>
                      <a:r>
                        <a:rPr lang="en-US" sz="2200" kern="1200" dirty="0">
                          <a:effectLst/>
                          <a:latin typeface="+mj-lt"/>
                        </a:rPr>
                        <a:t>101.67</a:t>
                      </a:r>
                      <a:endParaRPr lang="en-US" sz="2200" dirty="0">
                        <a:effectLst/>
                        <a:latin typeface="+mj-lt"/>
                        <a:ea typeface="Times New Roman" panose="02020603050405020304" pitchFamily="18" charset="0"/>
                      </a:endParaRPr>
                    </a:p>
                  </a:txBody>
                  <a:tcPr marL="68580" marR="68580" marT="0" marB="0"/>
                </a:tc>
              </a:tr>
              <a:tr h="411514">
                <a:tc>
                  <a:txBody>
                    <a:bodyPr/>
                    <a:lstStyle/>
                    <a:p>
                      <a:pPr fontAlgn="base">
                        <a:spcBef>
                          <a:spcPts val="770"/>
                        </a:spcBef>
                        <a:spcAft>
                          <a:spcPts val="0"/>
                        </a:spcAft>
                      </a:pPr>
                      <a:r>
                        <a:rPr lang="en-US" sz="2200" kern="1200" dirty="0">
                          <a:effectLst/>
                          <a:latin typeface="+mj-lt"/>
                        </a:rPr>
                        <a:t>Within</a:t>
                      </a:r>
                      <a:endParaRPr lang="en-US" sz="2200" dirty="0">
                        <a:effectLst/>
                        <a:latin typeface="+mj-lt"/>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fontAlgn="base">
                        <a:spcBef>
                          <a:spcPts val="770"/>
                        </a:spcBef>
                        <a:spcAft>
                          <a:spcPts val="0"/>
                        </a:spcAft>
                      </a:pPr>
                      <a:r>
                        <a:rPr lang="en-US" sz="2200" kern="1200" dirty="0">
                          <a:effectLst/>
                          <a:latin typeface="+mj-lt"/>
                        </a:rPr>
                        <a:t>18</a:t>
                      </a:r>
                      <a:endParaRPr lang="en-US" sz="2200" dirty="0">
                        <a:effectLst/>
                        <a:latin typeface="+mj-lt"/>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fontAlgn="base">
                        <a:spcBef>
                          <a:spcPts val="770"/>
                        </a:spcBef>
                        <a:spcAft>
                          <a:spcPts val="0"/>
                        </a:spcAft>
                      </a:pPr>
                      <a:r>
                        <a:rPr lang="en-US" sz="2200" kern="1200" dirty="0">
                          <a:effectLst/>
                          <a:latin typeface="+mj-lt"/>
                        </a:rPr>
                        <a:t>12</a:t>
                      </a:r>
                      <a:endParaRPr lang="en-US" sz="2200" dirty="0">
                        <a:effectLst/>
                        <a:latin typeface="+mj-lt"/>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c>
                  <a:txBody>
                    <a:bodyPr/>
                    <a:lstStyle/>
                    <a:p>
                      <a:pPr fontAlgn="base">
                        <a:spcBef>
                          <a:spcPts val="770"/>
                        </a:spcBef>
                        <a:spcAft>
                          <a:spcPts val="0"/>
                        </a:spcAft>
                      </a:pPr>
                      <a:r>
                        <a:rPr lang="en-US" sz="2200" kern="1200" dirty="0">
                          <a:effectLst/>
                          <a:latin typeface="+mj-lt"/>
                        </a:rPr>
                        <a:t>1.5</a:t>
                      </a:r>
                      <a:endParaRPr lang="en-US" sz="2200" dirty="0">
                        <a:effectLst/>
                        <a:latin typeface="+mj-lt"/>
                        <a:ea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tcPr>
                </a:tc>
              </a:tr>
              <a:tr h="372510">
                <a:tc>
                  <a:txBody>
                    <a:bodyPr/>
                    <a:lstStyle/>
                    <a:p>
                      <a:pPr fontAlgn="base">
                        <a:spcBef>
                          <a:spcPts val="770"/>
                        </a:spcBef>
                        <a:spcAft>
                          <a:spcPts val="0"/>
                        </a:spcAft>
                      </a:pPr>
                      <a:endParaRPr lang="en-US" sz="2200">
                        <a:effectLst/>
                        <a:latin typeface="+mj-lt"/>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fontAlgn="base">
                        <a:spcBef>
                          <a:spcPts val="770"/>
                        </a:spcBef>
                        <a:spcAft>
                          <a:spcPts val="0"/>
                        </a:spcAft>
                      </a:pPr>
                      <a:endParaRPr lang="en-US" sz="2200">
                        <a:effectLst/>
                        <a:latin typeface="+mj-lt"/>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fontAlgn="base">
                        <a:spcBef>
                          <a:spcPts val="770"/>
                        </a:spcBef>
                        <a:spcAft>
                          <a:spcPts val="0"/>
                        </a:spcAft>
                      </a:pPr>
                      <a:endParaRPr lang="en-US" sz="2200" dirty="0">
                        <a:effectLst/>
                        <a:latin typeface="+mj-lt"/>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c>
                  <a:txBody>
                    <a:bodyPr/>
                    <a:lstStyle/>
                    <a:p>
                      <a:pPr fontAlgn="base">
                        <a:spcBef>
                          <a:spcPts val="770"/>
                        </a:spcBef>
                        <a:spcAft>
                          <a:spcPts val="0"/>
                        </a:spcAft>
                      </a:pPr>
                      <a:endParaRPr lang="en-US" sz="2200" dirty="0">
                        <a:effectLst/>
                        <a:latin typeface="+mj-lt"/>
                        <a:ea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tcPr>
                </a:tc>
              </a:tr>
              <a:tr h="372510">
                <a:tc>
                  <a:txBody>
                    <a:bodyPr/>
                    <a:lstStyle/>
                    <a:p>
                      <a:pPr fontAlgn="base">
                        <a:spcBef>
                          <a:spcPts val="770"/>
                        </a:spcBef>
                        <a:spcAft>
                          <a:spcPts val="0"/>
                        </a:spcAft>
                      </a:pPr>
                      <a:r>
                        <a:rPr lang="en-US" sz="2200" kern="1200">
                          <a:effectLst/>
                          <a:latin typeface="+mj-lt"/>
                        </a:rPr>
                        <a:t>Total</a:t>
                      </a:r>
                      <a:endParaRPr lang="en-US" sz="2200">
                        <a:effectLst/>
                        <a:latin typeface="+mj-lt"/>
                        <a:ea typeface="Times New Roman" panose="02020603050405020304" pitchFamily="18" charset="0"/>
                      </a:endParaRPr>
                    </a:p>
                  </a:txBody>
                  <a:tcPr marL="68580" marR="68580" marT="0" marB="0"/>
                </a:tc>
                <a:tc>
                  <a:txBody>
                    <a:bodyPr/>
                    <a:lstStyle/>
                    <a:p>
                      <a:pPr fontAlgn="base">
                        <a:spcBef>
                          <a:spcPts val="770"/>
                        </a:spcBef>
                        <a:spcAft>
                          <a:spcPts val="0"/>
                        </a:spcAft>
                      </a:pPr>
                      <a:r>
                        <a:rPr lang="en-US" sz="2200" kern="1200">
                          <a:effectLst/>
                          <a:latin typeface="+mj-lt"/>
                        </a:rPr>
                        <a:t>221.33</a:t>
                      </a:r>
                      <a:endParaRPr lang="en-US" sz="2200">
                        <a:effectLst/>
                        <a:latin typeface="+mj-lt"/>
                        <a:ea typeface="Times New Roman" panose="02020603050405020304" pitchFamily="18" charset="0"/>
                      </a:endParaRPr>
                    </a:p>
                  </a:txBody>
                  <a:tcPr marL="68580" marR="68580" marT="0" marB="0"/>
                </a:tc>
                <a:tc>
                  <a:txBody>
                    <a:bodyPr/>
                    <a:lstStyle/>
                    <a:p>
                      <a:pPr fontAlgn="base">
                        <a:spcBef>
                          <a:spcPts val="770"/>
                        </a:spcBef>
                        <a:spcAft>
                          <a:spcPts val="0"/>
                        </a:spcAft>
                      </a:pPr>
                      <a:r>
                        <a:rPr lang="en-US" sz="2200" kern="1200" dirty="0">
                          <a:effectLst/>
                          <a:latin typeface="+mj-lt"/>
                        </a:rPr>
                        <a:t>14</a:t>
                      </a:r>
                      <a:endParaRPr lang="en-US" sz="2200" dirty="0">
                        <a:effectLst/>
                        <a:latin typeface="+mj-lt"/>
                        <a:ea typeface="Times New Roman" panose="02020603050405020304" pitchFamily="18" charset="0"/>
                      </a:endParaRPr>
                    </a:p>
                  </a:txBody>
                  <a:tcPr marL="68580" marR="68580" marT="0" marB="0"/>
                </a:tc>
                <a:tc>
                  <a:txBody>
                    <a:bodyPr/>
                    <a:lstStyle/>
                    <a:p>
                      <a:pPr fontAlgn="base">
                        <a:spcBef>
                          <a:spcPts val="770"/>
                        </a:spcBef>
                        <a:spcAft>
                          <a:spcPts val="0"/>
                        </a:spcAft>
                      </a:pPr>
                      <a:r>
                        <a:rPr lang="en-US" sz="2200" dirty="0">
                          <a:effectLst/>
                          <a:latin typeface="+mj-lt"/>
                        </a:rPr>
                        <a:t> </a:t>
                      </a:r>
                      <a:endParaRPr lang="en-US" sz="2200" dirty="0">
                        <a:effectLst/>
                        <a:latin typeface="+mj-lt"/>
                        <a:ea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b="0" dirty="0" smtClean="0"/>
              <a:t>F ratio</a:t>
            </a:r>
          </a:p>
        </p:txBody>
      </p:sp>
      <p:graphicFrame>
        <p:nvGraphicFramePr>
          <p:cNvPr id="39939" name="Object 3"/>
          <p:cNvGraphicFramePr>
            <a:graphicFrameLocks noChangeAspect="1"/>
          </p:cNvGraphicFramePr>
          <p:nvPr>
            <p:extLst>
              <p:ext uri="{D42A27DB-BD31-4B8C-83A1-F6EECF244321}">
                <p14:modId xmlns:p14="http://schemas.microsoft.com/office/powerpoint/2010/main" val="1260165420"/>
              </p:ext>
            </p:extLst>
          </p:nvPr>
        </p:nvGraphicFramePr>
        <p:xfrm>
          <a:off x="3017838" y="2667000"/>
          <a:ext cx="4959350" cy="1054100"/>
        </p:xfrm>
        <a:graphic>
          <a:graphicData uri="http://schemas.openxmlformats.org/presentationml/2006/ole">
            <mc:AlternateContent xmlns:mc="http://schemas.openxmlformats.org/markup-compatibility/2006">
              <mc:Choice xmlns:v="urn:schemas-microsoft-com:vml" Requires="v">
                <p:oleObj spid="_x0000_s39963" name="Equation" r:id="rId4" imgW="2031840" imgH="431640" progId="Equation.DSMT4">
                  <p:embed/>
                </p:oleObj>
              </mc:Choice>
              <mc:Fallback>
                <p:oleObj name="Equation" r:id="rId4" imgW="2031840" imgH="431640" progId="Equation.DSMT4">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838" y="2667000"/>
                        <a:ext cx="495935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0" name="Object 4"/>
          <p:cNvGraphicFramePr>
            <a:graphicFrameLocks noChangeAspect="1"/>
          </p:cNvGraphicFramePr>
          <p:nvPr>
            <p:extLst>
              <p:ext uri="{D42A27DB-BD31-4B8C-83A1-F6EECF244321}">
                <p14:modId xmlns:p14="http://schemas.microsoft.com/office/powerpoint/2010/main" val="3542453560"/>
              </p:ext>
            </p:extLst>
          </p:nvPr>
        </p:nvGraphicFramePr>
        <p:xfrm>
          <a:off x="955675" y="4572000"/>
          <a:ext cx="7545388" cy="868363"/>
        </p:xfrm>
        <a:graphic>
          <a:graphicData uri="http://schemas.openxmlformats.org/presentationml/2006/ole">
            <mc:AlternateContent xmlns:mc="http://schemas.openxmlformats.org/markup-compatibility/2006">
              <mc:Choice xmlns:v="urn:schemas-microsoft-com:vml" Requires="v">
                <p:oleObj spid="_x0000_s39964" name="Equation" r:id="rId6" imgW="3416040" imgH="393480" progId="Equation.DSMT4">
                  <p:embed/>
                </p:oleObj>
              </mc:Choice>
              <mc:Fallback>
                <p:oleObj name="Equation" r:id="rId6" imgW="3416040" imgH="393480" progId="Equation.DSMT4">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675" y="4572000"/>
                        <a:ext cx="7545388"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b="0" dirty="0" smtClean="0"/>
              <a:t>Rejecting the null and Post-</a:t>
            </a:r>
            <a:r>
              <a:rPr lang="en-US" altLang="en-US" b="0" dirty="0" err="1" smtClean="0"/>
              <a:t>Hocs</a:t>
            </a:r>
            <a:endParaRPr lang="en-US" altLang="en-US" b="0" dirty="0" smtClean="0"/>
          </a:p>
        </p:txBody>
      </p:sp>
      <p:sp>
        <p:nvSpPr>
          <p:cNvPr id="41987" name="Rectangle 3"/>
          <p:cNvSpPr>
            <a:spLocks noGrp="1" noChangeArrowheads="1"/>
          </p:cNvSpPr>
          <p:nvPr>
            <p:ph type="body" idx="1"/>
          </p:nvPr>
        </p:nvSpPr>
        <p:spPr/>
        <p:txBody>
          <a:bodyPr/>
          <a:lstStyle/>
          <a:p>
            <a:pPr eaLnBrk="1" hangingPunct="1"/>
            <a:r>
              <a:rPr lang="en-US" altLang="en-US" dirty="0" smtClean="0"/>
              <a:t>Critical value for this experiment</a:t>
            </a:r>
          </a:p>
          <a:p>
            <a:pPr lvl="1" eaLnBrk="1" hangingPunct="1"/>
            <a:r>
              <a:rPr lang="en-US" altLang="en-US" dirty="0" smtClean="0"/>
              <a:t>Reject null if F &gt; 4.75</a:t>
            </a:r>
          </a:p>
          <a:p>
            <a:pPr eaLnBrk="1" hangingPunct="1"/>
            <a:r>
              <a:rPr lang="en-US" altLang="en-US" dirty="0" smtClean="0"/>
              <a:t>Reject the null</a:t>
            </a:r>
          </a:p>
          <a:p>
            <a:pPr eaLnBrk="1" hangingPunct="1"/>
            <a:r>
              <a:rPr lang="en-US" altLang="en-US" dirty="0" smtClean="0"/>
              <a:t>Violent TV did have an effect on aggression</a:t>
            </a:r>
          </a:p>
          <a:p>
            <a:pPr eaLnBrk="1" hangingPunct="1"/>
            <a:r>
              <a:rPr lang="en-US" altLang="en-US" dirty="0" smtClean="0"/>
              <a:t>Null hypothesis was that all three of the means are equal. </a:t>
            </a:r>
          </a:p>
          <a:p>
            <a:pPr eaLnBrk="1" hangingPunct="1"/>
            <a:r>
              <a:rPr lang="en-US" altLang="en-US" b="1" i="1" u="sng" dirty="0" smtClean="0"/>
              <a:t>Because null was rejected</a:t>
            </a:r>
            <a:r>
              <a:rPr lang="en-US" altLang="en-US" dirty="0" smtClean="0"/>
              <a:t>, you must do post </a:t>
            </a:r>
            <a:r>
              <a:rPr lang="en-US" altLang="en-US" dirty="0" err="1" smtClean="0"/>
              <a:t>hocs</a:t>
            </a:r>
            <a:r>
              <a:rPr lang="en-US" altLang="en-US" dirty="0" smtClean="0"/>
              <a:t> to determine which means are different from each other.</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b="0" dirty="0" smtClean="0"/>
              <a:t>Post-Hoc tests</a:t>
            </a:r>
          </a:p>
        </p:txBody>
      </p:sp>
      <p:sp>
        <p:nvSpPr>
          <p:cNvPr id="44035" name="Rectangle 3"/>
          <p:cNvSpPr>
            <a:spLocks noGrp="1" noChangeArrowheads="1"/>
          </p:cNvSpPr>
          <p:nvPr>
            <p:ph type="body" idx="1"/>
          </p:nvPr>
        </p:nvSpPr>
        <p:spPr/>
        <p:txBody>
          <a:bodyPr/>
          <a:lstStyle/>
          <a:p>
            <a:pPr eaLnBrk="1" hangingPunct="1"/>
            <a:r>
              <a:rPr lang="en-US" altLang="en-US" dirty="0" smtClean="0"/>
              <a:t>Do post-hoc tests to figure out which of the means are significantly different</a:t>
            </a:r>
          </a:p>
          <a:p>
            <a:pPr eaLnBrk="1" hangingPunct="1"/>
            <a:r>
              <a:rPr lang="en-US" altLang="en-US" dirty="0" smtClean="0"/>
              <a:t>Any (or all) of these means could be different</a:t>
            </a:r>
          </a:p>
          <a:p>
            <a:pPr eaLnBrk="1" hangingPunct="1"/>
            <a:endParaRPr lang="en-US" altLang="en-US" dirty="0" smtClean="0"/>
          </a:p>
        </p:txBody>
      </p:sp>
      <p:graphicFrame>
        <p:nvGraphicFramePr>
          <p:cNvPr id="44036" name="Object 4"/>
          <p:cNvGraphicFramePr>
            <a:graphicFrameLocks noChangeAspect="1"/>
          </p:cNvGraphicFramePr>
          <p:nvPr/>
        </p:nvGraphicFramePr>
        <p:xfrm>
          <a:off x="3124200" y="3886200"/>
          <a:ext cx="984250" cy="1562100"/>
        </p:xfrm>
        <a:graphic>
          <a:graphicData uri="http://schemas.openxmlformats.org/presentationml/2006/ole">
            <mc:AlternateContent xmlns:mc="http://schemas.openxmlformats.org/markup-compatibility/2006">
              <mc:Choice xmlns:v="urn:schemas-microsoft-com:vml" Requires="v">
                <p:oleObj spid="_x0000_s44048" name="Equation" r:id="rId4" imgW="431800" imgH="685800" progId="Equation.DSMT4">
                  <p:embed/>
                </p:oleObj>
              </mc:Choice>
              <mc:Fallback>
                <p:oleObj name="Equation" r:id="rId4" imgW="431800" imgH="685800" progId="Equation.DSMT4">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886200"/>
                        <a:ext cx="98425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b="0" dirty="0" smtClean="0"/>
              <a:t>Post-Hoc tests</a:t>
            </a:r>
          </a:p>
        </p:txBody>
      </p:sp>
      <p:sp>
        <p:nvSpPr>
          <p:cNvPr id="46083" name="Rectangle 3"/>
          <p:cNvSpPr>
            <a:spLocks noGrp="1" noChangeArrowheads="1"/>
          </p:cNvSpPr>
          <p:nvPr>
            <p:ph type="body" idx="1"/>
          </p:nvPr>
        </p:nvSpPr>
        <p:spPr>
          <a:xfrm>
            <a:off x="685800" y="1905000"/>
            <a:ext cx="7772400" cy="4114800"/>
          </a:xfrm>
        </p:spPr>
        <p:txBody>
          <a:bodyPr/>
          <a:lstStyle/>
          <a:p>
            <a:pPr eaLnBrk="1" hangingPunct="1"/>
            <a:r>
              <a:rPr lang="en-US" altLang="en-US" dirty="0" smtClean="0">
                <a:cs typeface="Arial" panose="020B0604020202020204" pitchFamily="34" charset="0"/>
              </a:rPr>
              <a:t>Do all “pair-wise” comparisons to determine which means are significantly different from each other.</a:t>
            </a:r>
          </a:p>
          <a:p>
            <a:pPr eaLnBrk="1" hangingPunct="1"/>
            <a:r>
              <a:rPr lang="en-US" altLang="en-US" dirty="0" smtClean="0">
                <a:cs typeface="Arial" panose="020B0604020202020204" pitchFamily="34" charset="0"/>
              </a:rPr>
              <a:t>There are many different kinds of post-hoc tests.  We will be using the HSD.</a:t>
            </a:r>
          </a:p>
          <a:p>
            <a:pPr eaLnBrk="1" hangingPunct="1"/>
            <a:endParaRPr lang="en-US" altLang="en-US" dirty="0" smtClean="0">
              <a:cs typeface="Arial" panose="020B0604020202020204" pitchFamily="34" charset="0"/>
            </a:endParaRPr>
          </a:p>
          <a:p>
            <a:pPr eaLnBrk="1" hangingPunct="1"/>
            <a:endParaRPr lang="en-US" altLang="en-US" sz="2800" dirty="0" smtClean="0">
              <a:cs typeface="Arial" panose="020B0604020202020204" pitchFamily="34" charset="0"/>
            </a:endParaRPr>
          </a:p>
          <a:p>
            <a:pPr eaLnBrk="1" hangingPunct="1"/>
            <a:endParaRPr lang="en-US" altLang="en-US"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b="0" dirty="0" smtClean="0"/>
              <a:t>HSD post-hoc tests</a:t>
            </a:r>
          </a:p>
        </p:txBody>
      </p:sp>
      <p:sp>
        <p:nvSpPr>
          <p:cNvPr id="48131" name="Rectangle 3"/>
          <p:cNvSpPr>
            <a:spLocks noGrp="1" noChangeArrowheads="1"/>
          </p:cNvSpPr>
          <p:nvPr>
            <p:ph type="body" sz="half" idx="1"/>
          </p:nvPr>
        </p:nvSpPr>
        <p:spPr>
          <a:xfrm>
            <a:off x="762000" y="1981200"/>
            <a:ext cx="3810000" cy="4114800"/>
          </a:xfrm>
        </p:spPr>
        <p:txBody>
          <a:bodyPr/>
          <a:lstStyle/>
          <a:p>
            <a:pPr eaLnBrk="1" hangingPunct="1">
              <a:buClrTx/>
            </a:pPr>
            <a:r>
              <a:rPr lang="en-US" altLang="en-US" dirty="0" smtClean="0">
                <a:cs typeface="Arial" panose="020B0604020202020204" pitchFamily="34" charset="0"/>
              </a:rPr>
              <a:t>q comes from a Table</a:t>
            </a:r>
          </a:p>
          <a:p>
            <a:pPr lvl="1" eaLnBrk="1" hangingPunct="1">
              <a:buClrTx/>
            </a:pPr>
            <a:r>
              <a:rPr lang="en-US" altLang="en-US" dirty="0" smtClean="0">
                <a:cs typeface="Arial" panose="020B0604020202020204" pitchFamily="34" charset="0"/>
              </a:rPr>
              <a:t>Will need to know:</a:t>
            </a:r>
          </a:p>
          <a:p>
            <a:pPr lvl="1" eaLnBrk="1" hangingPunct="1">
              <a:buClrTx/>
            </a:pPr>
            <a:r>
              <a:rPr lang="en-US" altLang="en-US" dirty="0" smtClean="0">
                <a:cs typeface="Arial" panose="020B0604020202020204" pitchFamily="34" charset="0"/>
              </a:rPr>
              <a:t>g, </a:t>
            </a:r>
            <a:r>
              <a:rPr lang="en-US" altLang="en-US" dirty="0" err="1" smtClean="0">
                <a:cs typeface="Arial" panose="020B0604020202020204" pitchFamily="34" charset="0"/>
              </a:rPr>
              <a:t>df</a:t>
            </a:r>
            <a:r>
              <a:rPr lang="en-US" altLang="en-US" dirty="0" smtClean="0">
                <a:cs typeface="Arial" panose="020B0604020202020204" pitchFamily="34" charset="0"/>
              </a:rPr>
              <a:t> from </a:t>
            </a:r>
            <a:r>
              <a:rPr lang="en-US" altLang="en-US" dirty="0" err="1" smtClean="0">
                <a:cs typeface="Arial" panose="020B0604020202020204" pitchFamily="34" charset="0"/>
              </a:rPr>
              <a:t>MS</a:t>
            </a:r>
            <a:r>
              <a:rPr lang="en-US" altLang="en-US" baseline="-25000" dirty="0" err="1" smtClean="0">
                <a:cs typeface="Arial" panose="020B0604020202020204" pitchFamily="34" charset="0"/>
              </a:rPr>
              <a:t>within</a:t>
            </a:r>
            <a:r>
              <a:rPr lang="en-US" altLang="en-US" dirty="0" smtClean="0">
                <a:cs typeface="Arial" panose="020B0604020202020204" pitchFamily="34" charset="0"/>
              </a:rPr>
              <a:t>, </a:t>
            </a:r>
            <a:r>
              <a:rPr lang="en-US" altLang="en-US" dirty="0" smtClean="0">
                <a:cs typeface="Arial" panose="020B0604020202020204" pitchFamily="34" charset="0"/>
                <a:sym typeface="Symbol" panose="05050102010706020507" pitchFamily="18" charset="2"/>
              </a:rPr>
              <a:t></a:t>
            </a:r>
            <a:endParaRPr lang="en-US" altLang="en-US" baseline="-25000" dirty="0" smtClean="0">
              <a:cs typeface="Arial" panose="020B0604020202020204" pitchFamily="34" charset="0"/>
              <a:sym typeface="Symbol" panose="05050102010706020507" pitchFamily="18" charset="2"/>
            </a:endParaRPr>
          </a:p>
          <a:p>
            <a:pPr eaLnBrk="1" hangingPunct="1">
              <a:buClrTx/>
            </a:pPr>
            <a:r>
              <a:rPr lang="en-US" altLang="en-US" dirty="0" smtClean="0">
                <a:cs typeface="Arial" panose="020B0604020202020204" pitchFamily="34" charset="0"/>
              </a:rPr>
              <a:t>n = # of scores in each treatment</a:t>
            </a:r>
          </a:p>
          <a:p>
            <a:pPr eaLnBrk="1" hangingPunct="1">
              <a:buClrTx/>
            </a:pPr>
            <a:r>
              <a:rPr lang="en-US" altLang="en-US" dirty="0" smtClean="0"/>
              <a:t>Mean differences greater than HSD are significant</a:t>
            </a:r>
          </a:p>
        </p:txBody>
      </p:sp>
      <p:sp>
        <p:nvSpPr>
          <p:cNvPr id="2" name="TextBox 1"/>
          <p:cNvSpPr txBox="1">
            <a:spLocks noRot="1" noChangeAspect="1" noMove="1" noResize="1" noEditPoints="1" noAdjustHandles="1" noChangeArrowheads="1" noChangeShapeType="1" noTextEdit="1"/>
          </p:cNvSpPr>
          <p:nvPr/>
        </p:nvSpPr>
        <p:spPr>
          <a:xfrm>
            <a:off x="4876800" y="4251593"/>
            <a:ext cx="3052695" cy="751552"/>
          </a:xfrm>
          <a:prstGeom prst="rect">
            <a:avLst/>
          </a:prstGeom>
          <a:blipFill rotWithShape="0">
            <a:blip r:embed="rId4" cstate="print"/>
            <a:stretch>
              <a:fillRect r="-4990" b="-1613"/>
            </a:stretch>
          </a:blipFill>
        </p:spPr>
        <p:txBody>
          <a:bodyPr/>
          <a:lstStyle/>
          <a:p>
            <a:pPr>
              <a:defRPr/>
            </a:pPr>
            <a:r>
              <a:rPr lang="en-US">
                <a:noFill/>
              </a:rPr>
              <a:t> </a:t>
            </a:r>
          </a:p>
        </p:txBody>
      </p:sp>
      <p:graphicFrame>
        <p:nvGraphicFramePr>
          <p:cNvPr id="6" name="Object 7"/>
          <p:cNvGraphicFramePr>
            <a:graphicFrameLocks noChangeAspect="1"/>
          </p:cNvGraphicFramePr>
          <p:nvPr>
            <p:extLst>
              <p:ext uri="{D42A27DB-BD31-4B8C-83A1-F6EECF244321}">
                <p14:modId xmlns:p14="http://schemas.microsoft.com/office/powerpoint/2010/main" val="1397065431"/>
              </p:ext>
            </p:extLst>
          </p:nvPr>
        </p:nvGraphicFramePr>
        <p:xfrm>
          <a:off x="5638800" y="2430596"/>
          <a:ext cx="2895600" cy="965200"/>
        </p:xfrm>
        <a:graphic>
          <a:graphicData uri="http://schemas.openxmlformats.org/presentationml/2006/ole">
            <mc:AlternateContent xmlns:mc="http://schemas.openxmlformats.org/markup-compatibility/2006">
              <mc:Choice xmlns:v="urn:schemas-microsoft-com:vml" Requires="v">
                <p:oleObj spid="_x0000_s48145" name="Equation" r:id="rId5" imgW="1333500" imgH="444500" progId="Equation.DSMT4">
                  <p:embed/>
                </p:oleObj>
              </mc:Choice>
              <mc:Fallback>
                <p:oleObj name="Equation" r:id="rId5" imgW="1333500" imgH="444500" progId="Equation.DSMT4">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430596"/>
                        <a:ext cx="28956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b="0" dirty="0" smtClean="0"/>
              <a:t>TV violence experiment means</a:t>
            </a:r>
          </a:p>
        </p:txBody>
      </p:sp>
      <p:sp>
        <p:nvSpPr>
          <p:cNvPr id="50179" name="Rectangle 3"/>
          <p:cNvSpPr>
            <a:spLocks noGrp="1" noChangeArrowheads="1"/>
          </p:cNvSpPr>
          <p:nvPr>
            <p:ph type="body" idx="1"/>
          </p:nvPr>
        </p:nvSpPr>
        <p:spPr/>
        <p:txBody>
          <a:bodyPr/>
          <a:lstStyle/>
          <a:p>
            <a:pPr lvl="1" eaLnBrk="1" hangingPunct="1">
              <a:buFontTx/>
              <a:buNone/>
            </a:pPr>
            <a:r>
              <a:rPr lang="en-US" altLang="en-US" sz="2400" dirty="0" smtClean="0"/>
              <a:t>						Mean Differences</a:t>
            </a:r>
          </a:p>
          <a:p>
            <a:pPr eaLnBrk="1" hangingPunct="1"/>
            <a:r>
              <a:rPr lang="en-US" altLang="en-US" dirty="0" smtClean="0"/>
              <a:t>Group 1: No Violence; M = 3</a:t>
            </a:r>
          </a:p>
          <a:p>
            <a:pPr eaLnBrk="1" hangingPunct="1"/>
            <a:r>
              <a:rPr lang="en-US" altLang="en-US" dirty="0" smtClean="0"/>
              <a:t>Group 2: Low Violence; M = 8</a:t>
            </a:r>
          </a:p>
          <a:p>
            <a:pPr eaLnBrk="1" hangingPunct="1"/>
            <a:r>
              <a:rPr lang="en-US" altLang="en-US" dirty="0" smtClean="0"/>
              <a:t>Group 3: High Violence; M = 12</a:t>
            </a:r>
          </a:p>
          <a:p>
            <a:pPr lvl="1" eaLnBrk="1" hangingPunct="1"/>
            <a:endParaRPr lang="en-US" altLang="en-US" dirty="0" smtClean="0"/>
          </a:p>
          <a:p>
            <a:pPr eaLnBrk="1" hangingPunct="1"/>
            <a:r>
              <a:rPr lang="en-US" altLang="en-US" dirty="0" smtClean="0"/>
              <a:t>All groups are different from each other.</a:t>
            </a:r>
          </a:p>
          <a:p>
            <a:pPr eaLnBrk="1" hangingPunct="1"/>
            <a:r>
              <a:rPr lang="en-US" altLang="en-US" dirty="0" smtClean="0"/>
              <a:t>Group three had higher scores than group 2, which had higher scores than group 1. </a:t>
            </a:r>
          </a:p>
        </p:txBody>
      </p:sp>
      <p:sp>
        <p:nvSpPr>
          <p:cNvPr id="50180" name="AutoShape 4"/>
          <p:cNvSpPr>
            <a:spLocks/>
          </p:cNvSpPr>
          <p:nvPr/>
        </p:nvSpPr>
        <p:spPr bwMode="auto">
          <a:xfrm>
            <a:off x="5018132" y="2415540"/>
            <a:ext cx="304800" cy="736963"/>
          </a:xfrm>
          <a:prstGeom prst="rightBrace">
            <a:avLst>
              <a:gd name="adj1" fmla="val 2291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00"/>
              </a:buClr>
              <a:buChar char="•"/>
              <a:defRPr sz="3200">
                <a:solidFill>
                  <a:schemeClr val="tx1"/>
                </a:solidFill>
                <a:latin typeface="Arial Narrow" panose="020B0606020202030204" pitchFamily="34" charset="0"/>
              </a:defRPr>
            </a:lvl1pPr>
            <a:lvl2pPr marL="742950" indent="-285750">
              <a:spcBef>
                <a:spcPct val="20000"/>
              </a:spcBef>
              <a:buClr>
                <a:schemeClr val="accent2"/>
              </a:buClr>
              <a:buChar char="•"/>
              <a:defRPr sz="2800">
                <a:solidFill>
                  <a:schemeClr val="tx1"/>
                </a:solidFill>
                <a:latin typeface="Arial Narrow" panose="020B0606020202030204" pitchFamily="34" charset="0"/>
              </a:defRPr>
            </a:lvl2pPr>
            <a:lvl3pPr marL="1143000" indent="-228600">
              <a:spcBef>
                <a:spcPct val="20000"/>
              </a:spcBef>
              <a:buClr>
                <a:schemeClr val="accent1"/>
              </a:buClr>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
        <p:nvSpPr>
          <p:cNvPr id="50181" name="AutoShape 5"/>
          <p:cNvSpPr>
            <a:spLocks/>
          </p:cNvSpPr>
          <p:nvPr/>
        </p:nvSpPr>
        <p:spPr bwMode="auto">
          <a:xfrm>
            <a:off x="5893820" y="2808967"/>
            <a:ext cx="152400" cy="91440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00"/>
              </a:buClr>
              <a:buChar char="•"/>
              <a:defRPr sz="3200">
                <a:solidFill>
                  <a:schemeClr val="tx1"/>
                </a:solidFill>
                <a:latin typeface="Arial Narrow" panose="020B0606020202030204" pitchFamily="34" charset="0"/>
              </a:defRPr>
            </a:lvl1pPr>
            <a:lvl2pPr marL="742950" indent="-285750">
              <a:spcBef>
                <a:spcPct val="20000"/>
              </a:spcBef>
              <a:buClr>
                <a:schemeClr val="accent2"/>
              </a:buClr>
              <a:buChar char="•"/>
              <a:defRPr sz="2800">
                <a:solidFill>
                  <a:schemeClr val="tx1"/>
                </a:solidFill>
                <a:latin typeface="Arial Narrow" panose="020B0606020202030204" pitchFamily="34" charset="0"/>
              </a:defRPr>
            </a:lvl2pPr>
            <a:lvl3pPr marL="1143000" indent="-228600">
              <a:spcBef>
                <a:spcPct val="20000"/>
              </a:spcBef>
              <a:buClr>
                <a:schemeClr val="accent1"/>
              </a:buClr>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
        <p:nvSpPr>
          <p:cNvPr id="50182" name="AutoShape 6"/>
          <p:cNvSpPr>
            <a:spLocks/>
          </p:cNvSpPr>
          <p:nvPr/>
        </p:nvSpPr>
        <p:spPr bwMode="auto">
          <a:xfrm>
            <a:off x="6720919" y="2517775"/>
            <a:ext cx="304800" cy="1447800"/>
          </a:xfrm>
          <a:prstGeom prst="rightBrace">
            <a:avLst>
              <a:gd name="adj1" fmla="val 395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00"/>
              </a:buClr>
              <a:buChar char="•"/>
              <a:defRPr sz="3200">
                <a:solidFill>
                  <a:schemeClr val="tx1"/>
                </a:solidFill>
                <a:latin typeface="Arial Narrow" panose="020B0606020202030204" pitchFamily="34" charset="0"/>
              </a:defRPr>
            </a:lvl1pPr>
            <a:lvl2pPr marL="742950" indent="-285750">
              <a:spcBef>
                <a:spcPct val="20000"/>
              </a:spcBef>
              <a:buClr>
                <a:schemeClr val="accent2"/>
              </a:buClr>
              <a:buChar char="•"/>
              <a:defRPr sz="2800">
                <a:solidFill>
                  <a:schemeClr val="tx1"/>
                </a:solidFill>
                <a:latin typeface="Arial Narrow" panose="020B0606020202030204" pitchFamily="34" charset="0"/>
              </a:defRPr>
            </a:lvl2pPr>
            <a:lvl3pPr marL="1143000" indent="-228600">
              <a:spcBef>
                <a:spcPct val="20000"/>
              </a:spcBef>
              <a:buClr>
                <a:schemeClr val="accent1"/>
              </a:buClr>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
        <p:nvSpPr>
          <p:cNvPr id="50183" name="Text Box 7"/>
          <p:cNvSpPr txBox="1">
            <a:spLocks noChangeArrowheads="1"/>
          </p:cNvSpPr>
          <p:nvPr/>
        </p:nvSpPr>
        <p:spPr bwMode="auto">
          <a:xfrm>
            <a:off x="5421130" y="255542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0000"/>
              </a:buClr>
              <a:buChar char="•"/>
              <a:defRPr sz="3200">
                <a:solidFill>
                  <a:schemeClr val="tx1"/>
                </a:solidFill>
                <a:latin typeface="Arial Narrow" panose="020B0606020202030204" pitchFamily="34" charset="0"/>
              </a:defRPr>
            </a:lvl1pPr>
            <a:lvl2pPr marL="742950" indent="-285750">
              <a:spcBef>
                <a:spcPct val="20000"/>
              </a:spcBef>
              <a:buClr>
                <a:schemeClr val="accent2"/>
              </a:buClr>
              <a:buChar char="•"/>
              <a:defRPr sz="2800">
                <a:solidFill>
                  <a:schemeClr val="tx1"/>
                </a:solidFill>
                <a:latin typeface="Arial Narrow" panose="020B0606020202030204" pitchFamily="34" charset="0"/>
              </a:defRPr>
            </a:lvl2pPr>
            <a:lvl3pPr marL="1143000" indent="-228600">
              <a:spcBef>
                <a:spcPct val="20000"/>
              </a:spcBef>
              <a:buClr>
                <a:schemeClr val="accent1"/>
              </a:buClr>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0"/>
              </a:spcBef>
              <a:buClrTx/>
              <a:buFontTx/>
              <a:buNone/>
            </a:pPr>
            <a:r>
              <a:rPr lang="en-US" altLang="en-US" sz="2400" dirty="0">
                <a:latin typeface="Times New Roman" panose="02020603050405020304" pitchFamily="18" charset="0"/>
              </a:rPr>
              <a:t>5*</a:t>
            </a:r>
          </a:p>
        </p:txBody>
      </p:sp>
      <p:sp>
        <p:nvSpPr>
          <p:cNvPr id="50184" name="Text Box 8"/>
          <p:cNvSpPr txBox="1">
            <a:spLocks noChangeArrowheads="1"/>
          </p:cNvSpPr>
          <p:nvPr/>
        </p:nvSpPr>
        <p:spPr bwMode="auto">
          <a:xfrm>
            <a:off x="6280399" y="30130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0000"/>
              </a:buClr>
              <a:buChar char="•"/>
              <a:defRPr sz="3200">
                <a:solidFill>
                  <a:schemeClr val="tx1"/>
                </a:solidFill>
                <a:latin typeface="Arial Narrow" panose="020B0606020202030204" pitchFamily="34" charset="0"/>
              </a:defRPr>
            </a:lvl1pPr>
            <a:lvl2pPr marL="742950" indent="-285750">
              <a:spcBef>
                <a:spcPct val="20000"/>
              </a:spcBef>
              <a:buClr>
                <a:schemeClr val="accent2"/>
              </a:buClr>
              <a:buChar char="•"/>
              <a:defRPr sz="2800">
                <a:solidFill>
                  <a:schemeClr val="tx1"/>
                </a:solidFill>
                <a:latin typeface="Arial Narrow" panose="020B0606020202030204" pitchFamily="34" charset="0"/>
              </a:defRPr>
            </a:lvl2pPr>
            <a:lvl3pPr marL="1143000" indent="-228600">
              <a:spcBef>
                <a:spcPct val="20000"/>
              </a:spcBef>
              <a:buClr>
                <a:schemeClr val="accent1"/>
              </a:buClr>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0"/>
              </a:spcBef>
              <a:buClrTx/>
              <a:buFontTx/>
              <a:buNone/>
            </a:pPr>
            <a:r>
              <a:rPr lang="en-US" altLang="en-US" sz="2400" dirty="0">
                <a:latin typeface="Times New Roman" panose="02020603050405020304" pitchFamily="18" charset="0"/>
              </a:rPr>
              <a:t>4*</a:t>
            </a:r>
          </a:p>
        </p:txBody>
      </p:sp>
      <p:sp>
        <p:nvSpPr>
          <p:cNvPr id="50185" name="Text Box 9"/>
          <p:cNvSpPr txBox="1">
            <a:spLocks noChangeArrowheads="1"/>
          </p:cNvSpPr>
          <p:nvPr/>
        </p:nvSpPr>
        <p:spPr bwMode="auto">
          <a:xfrm>
            <a:off x="7091238" y="301262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0000"/>
              </a:buClr>
              <a:buChar char="•"/>
              <a:defRPr sz="3200">
                <a:solidFill>
                  <a:schemeClr val="tx1"/>
                </a:solidFill>
                <a:latin typeface="Arial Narrow" panose="020B0606020202030204" pitchFamily="34" charset="0"/>
              </a:defRPr>
            </a:lvl1pPr>
            <a:lvl2pPr marL="742950" indent="-285750">
              <a:spcBef>
                <a:spcPct val="20000"/>
              </a:spcBef>
              <a:buClr>
                <a:schemeClr val="accent2"/>
              </a:buClr>
              <a:buChar char="•"/>
              <a:defRPr sz="2800">
                <a:solidFill>
                  <a:schemeClr val="tx1"/>
                </a:solidFill>
                <a:latin typeface="Arial Narrow" panose="020B0606020202030204" pitchFamily="34" charset="0"/>
              </a:defRPr>
            </a:lvl2pPr>
            <a:lvl3pPr marL="1143000" indent="-228600">
              <a:spcBef>
                <a:spcPct val="20000"/>
              </a:spcBef>
              <a:buClr>
                <a:schemeClr val="accent1"/>
              </a:buClr>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0"/>
              </a:spcBef>
              <a:buClrTx/>
              <a:buFontTx/>
              <a:buNone/>
            </a:pPr>
            <a:r>
              <a:rPr lang="en-US" altLang="en-US" sz="2400" dirty="0">
                <a:latin typeface="Times New Roman" panose="02020603050405020304" pitchFamily="18" charset="0"/>
              </a:rPr>
              <a:t>9*</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762000" y="381000"/>
            <a:ext cx="8534400" cy="1143000"/>
          </a:xfrm>
        </p:spPr>
        <p:txBody>
          <a:bodyPr/>
          <a:lstStyle/>
          <a:p>
            <a:r>
              <a:rPr lang="en-US" altLang="en-US" b="0" dirty="0" smtClean="0"/>
              <a:t>Step 5: Effect sizes for pair-wise comparisons</a:t>
            </a:r>
          </a:p>
        </p:txBody>
      </p:sp>
      <p:sp>
        <p:nvSpPr>
          <p:cNvPr id="17"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Content Placeholder 2"/>
          <p:cNvSpPr>
            <a:spLocks noGrp="1" noRot="1" noChangeAspect="1" noMove="1" noResize="1" noEditPoints="1" noAdjustHandles="1" noChangeArrowheads="1" noChangeShapeType="1" noTextEdit="1"/>
          </p:cNvSpPr>
          <p:nvPr>
            <p:ph idx="1"/>
          </p:nvPr>
        </p:nvSpPr>
        <p:spPr>
          <a:xfrm>
            <a:off x="685800" y="1981200"/>
            <a:ext cx="7772400" cy="4114800"/>
          </a:xfrm>
          <a:blipFill rotWithShape="0">
            <a:blip r:embed="rId2" cstate="print"/>
            <a:stretch>
              <a:fillRect l="-1882" t="-1926"/>
            </a:stretch>
          </a:blipFill>
          <a:extLst/>
        </p:spPr>
        <p:txBody>
          <a:bodyPr/>
          <a:lstStyle/>
          <a:p>
            <a:pPr>
              <a:defRPr/>
            </a:pPr>
            <a:r>
              <a:rPr lang="en-US" dirty="0">
                <a:noFill/>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762000" y="381000"/>
            <a:ext cx="7924800" cy="1143000"/>
          </a:xfrm>
        </p:spPr>
        <p:txBody>
          <a:bodyPr/>
          <a:lstStyle/>
          <a:p>
            <a:r>
              <a:rPr lang="en-US" altLang="en-US" b="0" dirty="0" smtClean="0"/>
              <a:t>Effect sizes for pair-wise comparisons</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882" t="-1926"/>
            </a:stretch>
          </a:blipFill>
          <a:extLst/>
        </p:spPr>
        <p:txBody>
          <a:bodyPr/>
          <a:lstStyle/>
          <a:p>
            <a:pPr>
              <a:defRPr/>
            </a:pPr>
            <a:r>
              <a:rPr lang="en-US">
                <a:noFill/>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704850" y="533400"/>
            <a:ext cx="8439150" cy="1143000"/>
          </a:xfrm>
        </p:spPr>
        <p:txBody>
          <a:bodyPr/>
          <a:lstStyle/>
          <a:p>
            <a:r>
              <a:rPr lang="en-US" altLang="en-US" b="0" dirty="0" smtClean="0"/>
              <a:t>Effect sizes for pair-wise comparisons</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882" t="-1926"/>
            </a:stretch>
          </a:blipFill>
          <a:extLst/>
        </p:spPr>
        <p:txBody>
          <a:bodyPr/>
          <a:lstStyle/>
          <a:p>
            <a:pPr>
              <a:defRPr/>
            </a:pPr>
            <a:r>
              <a:rPr lang="en-US" dirty="0">
                <a:no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b="0" dirty="0" smtClean="0">
                <a:cs typeface="Times New Roman" panose="02020603050405020304" pitchFamily="18" charset="0"/>
              </a:rPr>
              <a:t>Analysis of Variance (ANOVA)</a:t>
            </a:r>
          </a:p>
        </p:txBody>
      </p:sp>
      <p:sp>
        <p:nvSpPr>
          <p:cNvPr id="7171" name="Rectangle 3"/>
          <p:cNvSpPr>
            <a:spLocks noGrp="1" noChangeArrowheads="1"/>
          </p:cNvSpPr>
          <p:nvPr>
            <p:ph type="body" idx="1"/>
          </p:nvPr>
        </p:nvSpPr>
        <p:spPr/>
        <p:txBody>
          <a:bodyPr/>
          <a:lstStyle/>
          <a:p>
            <a:pPr eaLnBrk="1" hangingPunct="1"/>
            <a:r>
              <a:rPr lang="en-US" altLang="en-US" dirty="0" smtClean="0">
                <a:cs typeface="Times New Roman" panose="02020603050405020304" pitchFamily="18" charset="0"/>
              </a:rPr>
              <a:t>A hypothesis testing procedure for evaluating mean differences between two or more treatments (or populations)</a:t>
            </a:r>
            <a:r>
              <a:rPr lang="en-US" altLang="en-US" dirty="0" smtClean="0"/>
              <a:t> </a:t>
            </a:r>
          </a:p>
          <a:p>
            <a:pPr eaLnBrk="1" hangingPunct="1"/>
            <a:r>
              <a:rPr lang="en-US" altLang="en-US" dirty="0" smtClean="0">
                <a:cs typeface="Times New Roman" panose="02020603050405020304" pitchFamily="18" charset="0"/>
              </a:rPr>
              <a:t>Can compare more than two treatments (more than two levels of the IV)</a:t>
            </a:r>
          </a:p>
          <a:p>
            <a:pPr eaLnBrk="1" hangingPunct="1"/>
            <a:r>
              <a:rPr lang="en-US" altLang="en-US" dirty="0" smtClean="0">
                <a:cs typeface="Times New Roman" panose="02020603050405020304" pitchFamily="18" charset="0"/>
              </a:rPr>
              <a:t>There is an independent and repeated measures ANOVA, but we will only learn independent measures ANOVAs in this class</a:t>
            </a:r>
            <a:endParaRPr lang="en-US"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gn="l"/>
            <a:r>
              <a:rPr lang="en-US" altLang="en-US" b="0" dirty="0" smtClean="0"/>
              <a:t>Step 6: Summarize the results</a:t>
            </a:r>
          </a:p>
        </p:txBody>
      </p:sp>
      <p:sp>
        <p:nvSpPr>
          <p:cNvPr id="55299" name="Content Placeholder 2"/>
          <p:cNvSpPr>
            <a:spLocks noGrp="1"/>
          </p:cNvSpPr>
          <p:nvPr>
            <p:ph idx="1"/>
          </p:nvPr>
        </p:nvSpPr>
        <p:spPr>
          <a:xfrm>
            <a:off x="709613" y="1752600"/>
            <a:ext cx="7772400" cy="4114800"/>
          </a:xfrm>
        </p:spPr>
        <p:txBody>
          <a:bodyPr/>
          <a:lstStyle/>
          <a:p>
            <a:pPr marL="0" indent="0">
              <a:lnSpc>
                <a:spcPct val="150000"/>
              </a:lnSpc>
              <a:buFontTx/>
              <a:buNone/>
            </a:pPr>
            <a:r>
              <a:rPr lang="en-US" altLang="en-US" dirty="0" smtClean="0"/>
              <a:t>Watching violent videos did effect the number of aggressive acts 15-year-old boys commented, F (1,12) = 67.78, p &lt; .05, </a:t>
            </a:r>
            <a:r>
              <a:rPr lang="en-US" altLang="en-US" dirty="0" smtClean="0">
                <a:sym typeface="Symbol" panose="05050102010706020507" pitchFamily="18" charset="2"/>
              </a:rPr>
              <a:t></a:t>
            </a:r>
            <a:r>
              <a:rPr lang="en-US" altLang="en-US" baseline="30000" dirty="0" smtClean="0">
                <a:sym typeface="Symbol" panose="05050102010706020507" pitchFamily="18" charset="2"/>
              </a:rPr>
              <a:t>2</a:t>
            </a:r>
            <a:r>
              <a:rPr lang="en-US" altLang="en-US" dirty="0" smtClean="0">
                <a:sym typeface="Symbol" panose="05050102010706020507" pitchFamily="18" charset="2"/>
              </a:rPr>
              <a:t> = .92.  All groups were significantly different from each other. The more violence the boys watched the more aggressive acts they committed later.  Means, standard deviations and effect sizes are in Table 1.</a:t>
            </a:r>
            <a:endParaRPr lang="en-US"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b="0" dirty="0" smtClean="0">
                <a:cs typeface="Times New Roman" panose="02020603050405020304" pitchFamily="18" charset="0"/>
              </a:rPr>
              <a:t>Analysis of Variance (ANOVA)</a:t>
            </a:r>
          </a:p>
        </p:txBody>
      </p:sp>
      <p:sp>
        <p:nvSpPr>
          <p:cNvPr id="9219" name="Rectangle 3"/>
          <p:cNvSpPr>
            <a:spLocks noGrp="1" noChangeArrowheads="1"/>
          </p:cNvSpPr>
          <p:nvPr>
            <p:ph type="body" idx="1"/>
          </p:nvPr>
        </p:nvSpPr>
        <p:spPr/>
        <p:txBody>
          <a:bodyPr/>
          <a:lstStyle/>
          <a:p>
            <a:pPr eaLnBrk="1" hangingPunct="1"/>
            <a:r>
              <a:rPr lang="en-US" altLang="en-US" dirty="0" smtClean="0">
                <a:cs typeface="Arial" panose="020B0604020202020204" pitchFamily="34" charset="0"/>
              </a:rPr>
              <a:t>For now, our focus is on ANOVA for independent measure research designs with only one IV</a:t>
            </a:r>
            <a:endParaRPr lang="en-US" altLang="en-US" dirty="0" smtClean="0">
              <a:cs typeface="Times New Roman" panose="02020603050405020304" pitchFamily="18" charset="0"/>
            </a:endParaRPr>
          </a:p>
          <a:p>
            <a:pPr eaLnBrk="1" hangingPunct="1"/>
            <a:r>
              <a:rPr lang="en-US" altLang="en-US" dirty="0" smtClean="0">
                <a:cs typeface="Arial" panose="020B0604020202020204" pitchFamily="34" charset="0"/>
              </a:rPr>
              <a:t>Called single-factor, independent-measures designs </a:t>
            </a:r>
          </a:p>
          <a:p>
            <a:pPr eaLnBrk="1" hangingPunct="1"/>
            <a:r>
              <a:rPr lang="en-US" altLang="en-US" dirty="0" smtClean="0">
                <a:cs typeface="Arial" panose="020B0604020202020204" pitchFamily="34" charset="0"/>
              </a:rPr>
              <a:t>Also called one-way ANOVA because there is only one IV </a:t>
            </a:r>
            <a:endParaRPr lang="en-US" altLang="en-US" dirty="0" smtClean="0">
              <a:cs typeface="Times New Roman" panose="02020603050405020304" pitchFamily="18" charset="0"/>
            </a:endParaRPr>
          </a:p>
          <a:p>
            <a:pPr eaLnBrk="1" hangingPunct="1">
              <a:buFontTx/>
              <a:buNone/>
            </a:pPr>
            <a:endParaRPr lang="en-US"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b="0" dirty="0" smtClean="0">
                <a:cs typeface="Arial" panose="020B0604020202020204" pitchFamily="34" charset="0"/>
              </a:rPr>
              <a:t>The logic of ANOVA</a:t>
            </a:r>
            <a:r>
              <a:rPr lang="en-US" altLang="en-US" b="0" dirty="0" smtClean="0"/>
              <a:t> </a:t>
            </a:r>
          </a:p>
        </p:txBody>
      </p:sp>
      <p:sp>
        <p:nvSpPr>
          <p:cNvPr id="17411" name="Rectangle 3"/>
          <p:cNvSpPr>
            <a:spLocks noGrp="1" noChangeArrowheads="1"/>
          </p:cNvSpPr>
          <p:nvPr>
            <p:ph type="body" idx="1"/>
          </p:nvPr>
        </p:nvSpPr>
        <p:spPr>
          <a:xfrm>
            <a:off x="685800" y="1981200"/>
            <a:ext cx="7772400" cy="4343400"/>
          </a:xfrm>
        </p:spPr>
        <p:txBody>
          <a:bodyPr/>
          <a:lstStyle/>
          <a:p>
            <a:pPr eaLnBrk="1" hangingPunct="1">
              <a:lnSpc>
                <a:spcPct val="90000"/>
              </a:lnSpc>
              <a:defRPr/>
            </a:pPr>
            <a:r>
              <a:rPr lang="en-US" altLang="en-US" dirty="0">
                <a:cs typeface="Arial" panose="020B0604020202020204" pitchFamily="34" charset="0"/>
              </a:rPr>
              <a:t>Goal is to measure variability and determine where it comes from  </a:t>
            </a:r>
            <a:endParaRPr lang="en-US" altLang="en-US" dirty="0">
              <a:cs typeface="Times New Roman" panose="02020603050405020304" pitchFamily="18" charset="0"/>
            </a:endParaRPr>
          </a:p>
          <a:p>
            <a:pPr lvl="1" eaLnBrk="1" hangingPunct="1">
              <a:lnSpc>
                <a:spcPct val="90000"/>
              </a:lnSpc>
              <a:defRPr/>
            </a:pPr>
            <a:r>
              <a:rPr lang="en-US" altLang="en-US" dirty="0"/>
              <a:t>Between treatments variability</a:t>
            </a:r>
          </a:p>
          <a:p>
            <a:pPr marL="457200" lvl="1" indent="0" eaLnBrk="1" hangingPunct="1">
              <a:lnSpc>
                <a:spcPct val="90000"/>
              </a:lnSpc>
              <a:buFontTx/>
              <a:buNone/>
              <a:defRPr/>
            </a:pPr>
            <a:r>
              <a:rPr lang="en-US" altLang="en-US" dirty="0"/>
              <a:t>		OR</a:t>
            </a:r>
          </a:p>
          <a:p>
            <a:pPr lvl="1" eaLnBrk="1" hangingPunct="1">
              <a:lnSpc>
                <a:spcPct val="90000"/>
              </a:lnSpc>
              <a:defRPr/>
            </a:pPr>
            <a:r>
              <a:rPr lang="en-US" altLang="en-US" dirty="0"/>
              <a:t>Within treatments variability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b="0" dirty="0" smtClean="0"/>
              <a:t>Sources of variability</a:t>
            </a:r>
          </a:p>
        </p:txBody>
      </p:sp>
      <p:sp>
        <p:nvSpPr>
          <p:cNvPr id="13315" name="Rectangle 3"/>
          <p:cNvSpPr>
            <a:spLocks noGrp="1" noChangeArrowheads="1"/>
          </p:cNvSpPr>
          <p:nvPr>
            <p:ph type="body" idx="1"/>
          </p:nvPr>
        </p:nvSpPr>
        <p:spPr>
          <a:xfrm>
            <a:off x="788126" y="1828800"/>
            <a:ext cx="8153400" cy="4267200"/>
          </a:xfrm>
        </p:spPr>
        <p:txBody>
          <a:bodyPr/>
          <a:lstStyle/>
          <a:p>
            <a:pPr eaLnBrk="1" hangingPunct="1"/>
            <a:r>
              <a:rPr lang="en-US" altLang="en-US" dirty="0" smtClean="0"/>
              <a:t>Between Treatments variability can be created by</a:t>
            </a:r>
          </a:p>
          <a:p>
            <a:pPr lvl="1" eaLnBrk="1" hangingPunct="1"/>
            <a:r>
              <a:rPr lang="en-US" altLang="en-US" dirty="0" smtClean="0"/>
              <a:t>Treatment effect</a:t>
            </a:r>
          </a:p>
          <a:p>
            <a:pPr lvl="1" eaLnBrk="1" hangingPunct="1"/>
            <a:r>
              <a:rPr lang="en-US" altLang="en-US" dirty="0" smtClean="0"/>
              <a:t>Individual differences</a:t>
            </a:r>
          </a:p>
          <a:p>
            <a:pPr lvl="1" eaLnBrk="1" hangingPunct="1"/>
            <a:r>
              <a:rPr lang="en-US" altLang="en-US" dirty="0" smtClean="0"/>
              <a:t>Error</a:t>
            </a:r>
          </a:p>
          <a:p>
            <a:pPr eaLnBrk="1" hangingPunct="1"/>
            <a:r>
              <a:rPr lang="en-US" altLang="en-US" dirty="0" smtClean="0"/>
              <a:t>Within Treatments variability can be created by</a:t>
            </a:r>
          </a:p>
          <a:p>
            <a:pPr lvl="1" eaLnBrk="1" hangingPunct="1"/>
            <a:r>
              <a:rPr lang="en-US" altLang="en-US" dirty="0" smtClean="0"/>
              <a:t>Individual differences</a:t>
            </a:r>
          </a:p>
          <a:p>
            <a:pPr lvl="1" eaLnBrk="1" hangingPunct="1"/>
            <a:r>
              <a:rPr lang="en-US" altLang="en-US" dirty="0" smtClean="0"/>
              <a:t>Error</a:t>
            </a:r>
          </a:p>
          <a:p>
            <a:pPr eaLnBrk="1" hangingPunct="1"/>
            <a:r>
              <a:rPr lang="en-US" altLang="en-US" dirty="0" smtClean="0"/>
              <a:t>Identify examples of each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304800"/>
            <a:ext cx="7772400" cy="1143000"/>
          </a:xfrm>
        </p:spPr>
        <p:txBody>
          <a:bodyPr/>
          <a:lstStyle/>
          <a:p>
            <a:pPr eaLnBrk="1" hangingPunct="1"/>
            <a:r>
              <a:rPr lang="en-US" altLang="en-US" b="0" dirty="0" smtClean="0"/>
              <a:t>F: The test statistic for ANOVA</a:t>
            </a:r>
          </a:p>
        </p:txBody>
      </p:sp>
      <p:sp>
        <p:nvSpPr>
          <p:cNvPr id="15363" name="Rectangle 3"/>
          <p:cNvSpPr>
            <a:spLocks noGrp="1" noChangeArrowheads="1"/>
          </p:cNvSpPr>
          <p:nvPr>
            <p:ph type="body" idx="1"/>
          </p:nvPr>
        </p:nvSpPr>
        <p:spPr>
          <a:xfrm>
            <a:off x="762000" y="1752600"/>
            <a:ext cx="7772400" cy="4114800"/>
          </a:xfrm>
        </p:spPr>
        <p:txBody>
          <a:bodyPr/>
          <a:lstStyle/>
          <a:p>
            <a:pPr eaLnBrk="1" hangingPunct="1"/>
            <a:r>
              <a:rPr lang="en-US" altLang="en-US" dirty="0" smtClean="0">
                <a:cs typeface="Arial" panose="020B0604020202020204" pitchFamily="34" charset="0"/>
              </a:rPr>
              <a:t>Use the obtained F value to compare the relative amount of variability created by treatments vs. individual differences and error.</a:t>
            </a:r>
          </a:p>
          <a:p>
            <a:pPr lvl="1" eaLnBrk="1" hangingPunct="1"/>
            <a:r>
              <a:rPr lang="en-US" altLang="en-US" dirty="0" smtClean="0">
                <a:cs typeface="Arial" panose="020B0604020202020204" pitchFamily="34" charset="0"/>
              </a:rPr>
              <a:t>If treatment has no effect, between and within group variability will be equal; F value will be 1; (null).</a:t>
            </a:r>
          </a:p>
          <a:p>
            <a:pPr lvl="1" eaLnBrk="1" hangingPunct="1"/>
            <a:r>
              <a:rPr lang="en-US" altLang="en-US" dirty="0" smtClean="0">
                <a:cs typeface="Arial" panose="020B0604020202020204" pitchFamily="34" charset="0"/>
              </a:rPr>
              <a:t>If treatment has an effect, between group variability will be more than within group variability; F value will be greater than 1; (research).</a:t>
            </a:r>
          </a:p>
          <a:p>
            <a:pPr lvl="1" eaLnBrk="1" hangingPunct="1"/>
            <a:r>
              <a:rPr lang="en-US" altLang="en-US" dirty="0" smtClean="0">
                <a:cs typeface="Arial" panose="020B0604020202020204" pitchFamily="34" charset="0"/>
              </a:rPr>
              <a:t>Why is this case?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b="0" dirty="0" smtClean="0"/>
              <a:t>F: The test statistic for ANOVA</a:t>
            </a:r>
          </a:p>
        </p:txBody>
      </p:sp>
      <p:graphicFrame>
        <p:nvGraphicFramePr>
          <p:cNvPr id="17411" name="Object 3"/>
          <p:cNvGraphicFramePr>
            <a:graphicFrameLocks noChangeAspect="1"/>
          </p:cNvGraphicFramePr>
          <p:nvPr>
            <p:extLst>
              <p:ext uri="{D42A27DB-BD31-4B8C-83A1-F6EECF244321}">
                <p14:modId xmlns:p14="http://schemas.microsoft.com/office/powerpoint/2010/main" val="3093887168"/>
              </p:ext>
            </p:extLst>
          </p:nvPr>
        </p:nvGraphicFramePr>
        <p:xfrm>
          <a:off x="2325688" y="2133600"/>
          <a:ext cx="4264025" cy="990600"/>
        </p:xfrm>
        <a:graphic>
          <a:graphicData uri="http://schemas.openxmlformats.org/presentationml/2006/ole">
            <mc:AlternateContent xmlns:mc="http://schemas.openxmlformats.org/markup-compatibility/2006">
              <mc:Choice xmlns:v="urn:schemas-microsoft-com:vml" Requires="v">
                <p:oleObj spid="_x0000_s17433" name="Equation" r:id="rId4" imgW="1930400" imgH="431800" progId="Equation.DSMT4">
                  <p:embed/>
                </p:oleObj>
              </mc:Choice>
              <mc:Fallback>
                <p:oleObj name="Equation" r:id="rId4" imgW="1930400" imgH="431800" progId="Equation.DSMT4">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688" y="2133600"/>
                        <a:ext cx="426402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4"/>
          <p:cNvGraphicFramePr>
            <a:graphicFrameLocks noChangeAspect="1"/>
          </p:cNvGraphicFramePr>
          <p:nvPr>
            <p:extLst>
              <p:ext uri="{D42A27DB-BD31-4B8C-83A1-F6EECF244321}">
                <p14:modId xmlns:p14="http://schemas.microsoft.com/office/powerpoint/2010/main" val="3368412983"/>
              </p:ext>
            </p:extLst>
          </p:nvPr>
        </p:nvGraphicFramePr>
        <p:xfrm>
          <a:off x="1295400" y="3810000"/>
          <a:ext cx="6254750" cy="838200"/>
        </p:xfrm>
        <a:graphic>
          <a:graphicData uri="http://schemas.openxmlformats.org/presentationml/2006/ole">
            <mc:AlternateContent xmlns:mc="http://schemas.openxmlformats.org/markup-compatibility/2006">
              <mc:Choice xmlns:v="urn:schemas-microsoft-com:vml" Requires="v">
                <p:oleObj spid="_x0000_s17434" name="Equation" r:id="rId6" imgW="2832100" imgH="393700" progId="Equation.DSMT4">
                  <p:embed/>
                </p:oleObj>
              </mc:Choice>
              <mc:Fallback>
                <p:oleObj name="Equation" r:id="rId6" imgW="2832100" imgH="393700" progId="Equation.DSMT4">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810000"/>
                        <a:ext cx="62547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b="0" dirty="0" smtClean="0"/>
              <a:t>F: The test statistic for ANOVA</a:t>
            </a:r>
          </a:p>
        </p:txBody>
      </p:sp>
      <p:graphicFrame>
        <p:nvGraphicFramePr>
          <p:cNvPr id="19459" name="Object 6"/>
          <p:cNvGraphicFramePr>
            <a:graphicFrameLocks noChangeAspect="1"/>
          </p:cNvGraphicFramePr>
          <p:nvPr>
            <p:extLst>
              <p:ext uri="{D42A27DB-BD31-4B8C-83A1-F6EECF244321}">
                <p14:modId xmlns:p14="http://schemas.microsoft.com/office/powerpoint/2010/main" val="2278205876"/>
              </p:ext>
            </p:extLst>
          </p:nvPr>
        </p:nvGraphicFramePr>
        <p:xfrm>
          <a:off x="760412" y="3810000"/>
          <a:ext cx="7545388" cy="868363"/>
        </p:xfrm>
        <a:graphic>
          <a:graphicData uri="http://schemas.openxmlformats.org/presentationml/2006/ole">
            <mc:AlternateContent xmlns:mc="http://schemas.openxmlformats.org/markup-compatibility/2006">
              <mc:Choice xmlns:v="urn:schemas-microsoft-com:vml" Requires="v">
                <p:oleObj spid="_x0000_s19485" name="Equation" r:id="rId4" imgW="3416040" imgH="393480" progId="Equation.DSMT4">
                  <p:embed/>
                </p:oleObj>
              </mc:Choice>
              <mc:Fallback>
                <p:oleObj name="Equation" r:id="rId4" imgW="3416040" imgH="393480" progId="Equation.DSMT4">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2" y="3810000"/>
                        <a:ext cx="7545388"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0" name="Line 7"/>
          <p:cNvSpPr>
            <a:spLocks noChangeShapeType="1"/>
          </p:cNvSpPr>
          <p:nvPr/>
        </p:nvSpPr>
        <p:spPr bwMode="auto">
          <a:xfrm>
            <a:off x="2743200" y="4495800"/>
            <a:ext cx="3886200"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Line 9"/>
          <p:cNvSpPr>
            <a:spLocks noChangeShapeType="1"/>
          </p:cNvSpPr>
          <p:nvPr/>
        </p:nvSpPr>
        <p:spPr bwMode="auto">
          <a:xfrm>
            <a:off x="4114800" y="4038600"/>
            <a:ext cx="3886200"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2" name="AutoShape 10"/>
          <p:cNvSpPr>
            <a:spLocks noChangeArrowheads="1"/>
          </p:cNvSpPr>
          <p:nvPr/>
        </p:nvSpPr>
        <p:spPr bwMode="auto">
          <a:xfrm>
            <a:off x="1752600" y="3810000"/>
            <a:ext cx="2057400" cy="381000"/>
          </a:xfrm>
          <a:prstGeom prst="roundRect">
            <a:avLst>
              <a:gd name="adj" fmla="val 16667"/>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00"/>
              </a:buClr>
              <a:buChar char="•"/>
              <a:defRPr sz="3200">
                <a:solidFill>
                  <a:schemeClr val="tx1"/>
                </a:solidFill>
                <a:latin typeface="Arial Narrow" panose="020B0606020202030204" pitchFamily="34" charset="0"/>
              </a:defRPr>
            </a:lvl1pPr>
            <a:lvl2pPr marL="742950" indent="-285750">
              <a:spcBef>
                <a:spcPct val="20000"/>
              </a:spcBef>
              <a:buClr>
                <a:schemeClr val="accent2"/>
              </a:buClr>
              <a:buChar char="•"/>
              <a:defRPr sz="2800">
                <a:solidFill>
                  <a:schemeClr val="tx1"/>
                </a:solidFill>
                <a:latin typeface="Arial Narrow" panose="020B0606020202030204" pitchFamily="34" charset="0"/>
              </a:defRPr>
            </a:lvl2pPr>
            <a:lvl3pPr marL="1143000" indent="-228600">
              <a:spcBef>
                <a:spcPct val="20000"/>
              </a:spcBef>
              <a:buClr>
                <a:schemeClr val="accent1"/>
              </a:buClr>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0"/>
              </a:spcBef>
              <a:buClrTx/>
              <a:buFontTx/>
              <a:buNone/>
            </a:pPr>
            <a:endParaRPr lang="en-US" altLang="en-US" sz="2400">
              <a:latin typeface="Times New Roman" panose="02020603050405020304" pitchFamily="18" charset="0"/>
            </a:endParaRPr>
          </a:p>
        </p:txBody>
      </p:sp>
      <p:sp>
        <p:nvSpPr>
          <p:cNvPr id="19463" name="Text Box 11"/>
          <p:cNvSpPr txBox="1">
            <a:spLocks noChangeArrowheads="1"/>
          </p:cNvSpPr>
          <p:nvPr/>
        </p:nvSpPr>
        <p:spPr bwMode="auto">
          <a:xfrm>
            <a:off x="4495800" y="5486400"/>
            <a:ext cx="38100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CC0000"/>
              </a:buClr>
              <a:buChar char="•"/>
              <a:defRPr sz="3200">
                <a:solidFill>
                  <a:schemeClr val="tx1"/>
                </a:solidFill>
                <a:latin typeface="Arial Narrow" panose="020B0606020202030204" pitchFamily="34" charset="0"/>
              </a:defRPr>
            </a:lvl1pPr>
            <a:lvl2pPr marL="742950" indent="-285750">
              <a:spcBef>
                <a:spcPct val="20000"/>
              </a:spcBef>
              <a:buClr>
                <a:schemeClr val="accent2"/>
              </a:buClr>
              <a:buChar char="•"/>
              <a:defRPr sz="2800">
                <a:solidFill>
                  <a:schemeClr val="tx1"/>
                </a:solidFill>
                <a:latin typeface="Arial Narrow" panose="020B0606020202030204" pitchFamily="34" charset="0"/>
              </a:defRPr>
            </a:lvl2pPr>
            <a:lvl3pPr marL="1143000" indent="-228600">
              <a:spcBef>
                <a:spcPct val="20000"/>
              </a:spcBef>
              <a:buClr>
                <a:schemeClr val="accent1"/>
              </a:buClr>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hangingPunct="1">
              <a:spcBef>
                <a:spcPct val="50000"/>
              </a:spcBef>
              <a:buClrTx/>
              <a:buFontTx/>
              <a:buNone/>
            </a:pPr>
            <a:r>
              <a:rPr lang="en-US" altLang="en-US" sz="2000" dirty="0">
                <a:solidFill>
                  <a:srgbClr val="CC0000"/>
                </a:solidFill>
              </a:rPr>
              <a:t>If treatment has an effect, F &gt; 1.</a:t>
            </a:r>
          </a:p>
          <a:p>
            <a:pPr eaLnBrk="1" hangingPunct="1">
              <a:spcBef>
                <a:spcPct val="50000"/>
              </a:spcBef>
              <a:buClrTx/>
              <a:buFontTx/>
              <a:buNone/>
            </a:pPr>
            <a:r>
              <a:rPr lang="en-US" altLang="en-US" sz="2000" dirty="0">
                <a:solidFill>
                  <a:srgbClr val="CC0000"/>
                </a:solidFill>
              </a:rPr>
              <a:t>If treatment has no effect, F = 1.</a:t>
            </a:r>
          </a:p>
        </p:txBody>
      </p:sp>
      <p:graphicFrame>
        <p:nvGraphicFramePr>
          <p:cNvPr id="19464" name="Object 12"/>
          <p:cNvGraphicFramePr>
            <a:graphicFrameLocks noChangeAspect="1"/>
          </p:cNvGraphicFramePr>
          <p:nvPr>
            <p:extLst>
              <p:ext uri="{D42A27DB-BD31-4B8C-83A1-F6EECF244321}">
                <p14:modId xmlns:p14="http://schemas.microsoft.com/office/powerpoint/2010/main" val="51460310"/>
              </p:ext>
            </p:extLst>
          </p:nvPr>
        </p:nvGraphicFramePr>
        <p:xfrm>
          <a:off x="1905000" y="2133600"/>
          <a:ext cx="5105400" cy="952500"/>
        </p:xfrm>
        <a:graphic>
          <a:graphicData uri="http://schemas.openxmlformats.org/presentationml/2006/ole">
            <mc:AlternateContent xmlns:mc="http://schemas.openxmlformats.org/markup-compatibility/2006">
              <mc:Choice xmlns:v="urn:schemas-microsoft-com:vml" Requires="v">
                <p:oleObj spid="_x0000_s19486" name="Equation" r:id="rId6" imgW="2311200" imgH="431640" progId="Equation.DSMT4">
                  <p:embed/>
                </p:oleObj>
              </mc:Choice>
              <mc:Fallback>
                <p:oleObj name="Equation" r:id="rId6" imgW="2311200" imgH="431640" progId="Equation.DSMT4">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133600"/>
                        <a:ext cx="51054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tatistics">
  <a:themeElements>
    <a:clrScheme name="statistic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atistic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tistic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tistic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tistic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tistic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tistic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tistic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Settings\jwinquis\Application Data\Microsoft\Templates\statistics.pot</Template>
  <TotalTime>1581</TotalTime>
  <Words>1064</Words>
  <Application>Microsoft Office PowerPoint</Application>
  <PresentationFormat>On-screen Show (4:3)</PresentationFormat>
  <Paragraphs>247</Paragraphs>
  <Slides>30</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statistics</vt:lpstr>
      <vt:lpstr>Equation</vt:lpstr>
      <vt:lpstr>Introduction to Activity 11.1</vt:lpstr>
      <vt:lpstr>Activity 11.1 will require you to:</vt:lpstr>
      <vt:lpstr>Analysis of Variance (ANOVA)</vt:lpstr>
      <vt:lpstr>Analysis of Variance (ANOVA)</vt:lpstr>
      <vt:lpstr>The logic of ANOVA </vt:lpstr>
      <vt:lpstr>Sources of variability</vt:lpstr>
      <vt:lpstr>F: The test statistic for ANOVA</vt:lpstr>
      <vt:lpstr>F: The test statistic for ANOVA</vt:lpstr>
      <vt:lpstr>F: The test statistic for ANOVA</vt:lpstr>
      <vt:lpstr>Example problem</vt:lpstr>
      <vt:lpstr>Step 1: Assumptions</vt:lpstr>
      <vt:lpstr>Step 2: Hypotheses</vt:lpstr>
      <vt:lpstr>Step 2: Hypotheses</vt:lpstr>
      <vt:lpstr>ANOVA notation</vt:lpstr>
      <vt:lpstr>Step 3: Define critical region</vt:lpstr>
      <vt:lpstr>Step 4: Compute F value</vt:lpstr>
      <vt:lpstr>PowerPoint Presentation</vt:lpstr>
      <vt:lpstr>PowerPoint Presentation</vt:lpstr>
      <vt:lpstr>PowerPoint Presentation</vt:lpstr>
      <vt:lpstr>ANOVA Summary table</vt:lpstr>
      <vt:lpstr>F ratio</vt:lpstr>
      <vt:lpstr>Rejecting the null and Post-Hocs</vt:lpstr>
      <vt:lpstr>Post-Hoc tests</vt:lpstr>
      <vt:lpstr>Post-Hoc tests</vt:lpstr>
      <vt:lpstr>HSD post-hoc tests</vt:lpstr>
      <vt:lpstr>TV violence experiment means</vt:lpstr>
      <vt:lpstr>Step 5: Effect sizes for pair-wise comparisons</vt:lpstr>
      <vt:lpstr>Effect sizes for pair-wise comparisons</vt:lpstr>
      <vt:lpstr>Effect sizes for pair-wise comparisons</vt:lpstr>
      <vt:lpstr>Step 6: Summarize the results</vt:lpstr>
    </vt:vector>
  </TitlesOfParts>
  <Company>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Single-Factor Independent Measures Analysis of Variance</dc:title>
  <dc:creator>Valparaiso</dc:creator>
  <cp:lastModifiedBy>SageUser</cp:lastModifiedBy>
  <cp:revision>93</cp:revision>
  <dcterms:created xsi:type="dcterms:W3CDTF">2003-10-22T15:14:40Z</dcterms:created>
  <dcterms:modified xsi:type="dcterms:W3CDTF">2017-02-22T17:48:08Z</dcterms:modified>
</cp:coreProperties>
</file>