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87" r:id="rId3"/>
    <p:sldId id="389" r:id="rId4"/>
    <p:sldId id="394" r:id="rId5"/>
    <p:sldId id="391" r:id="rId6"/>
    <p:sldId id="390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33"/>
    <a:srgbClr val="0000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33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17F7AD62-26FC-452B-997F-3482A8B14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87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C430D1-5556-4E36-B633-5EDE349B7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201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D9F8A2-81F7-4496-B4D0-86DC0FF6EE2E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182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91576B-159C-47D6-9F86-488801CDC527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03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CC4219-AF07-4F16-A7AF-ADBB5E179491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152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F24614-FA05-4210-8065-5C3DB097BC55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en-US" smtClean="0"/>
              <a:t>Yellow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 smtClean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74651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6D62FF-1698-40B0-A3A8-09C0A415FACD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22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6858000" cy="61436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667000"/>
            <a:ext cx="6858000" cy="1655762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FD253-8007-474A-9B8D-E8587BEAF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07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21E89-6D30-43CA-8175-7905F2EBE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29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112E6-B065-4782-A1D4-445F01B39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1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A7176-0E51-4589-8BF1-022FACFAE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6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124A1-6D54-4622-A15A-033AE2169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6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D482D-8012-49C8-88D4-0332EFB695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4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1EA9-C712-4364-9C55-DFCB9F0482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52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7C376-8060-489D-9654-5ABFED2E80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62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A3BD1-B1DB-4FEA-A0A7-41B64013D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29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B548C-90B7-4CCF-8E4B-2C5B7FA1E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8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8562C-A63D-4729-B641-752204C94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C0507-77CD-49D3-B464-52C6217F2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85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71EF0-06BB-42C7-B1C5-FDC679A70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8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E2D9A47-9838-424E-979C-09378918B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Tx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6779" y="4991100"/>
            <a:ext cx="7772400" cy="703305"/>
          </a:xfrm>
        </p:spPr>
        <p:txBody>
          <a:bodyPr anchor="ctr"/>
          <a:lstStyle/>
          <a:p>
            <a:pPr eaLnBrk="1" hangingPunct="1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Activity 11.4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29049" y="5638800"/>
            <a:ext cx="8077200" cy="12192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Within- and Between-Group Variability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9" y="-1"/>
            <a:ext cx="7043351" cy="5046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altLang="en-US" b="0" dirty="0" smtClean="0"/>
              <a:t>Activity 11.4 will require you to: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Describe within- and between-group variance within the context of an independent ANOVA</a:t>
            </a:r>
          </a:p>
          <a:p>
            <a:r>
              <a:rPr lang="en-US" altLang="en-US" dirty="0" smtClean="0"/>
              <a:t>Identify things that increase and decrease each type of variance</a:t>
            </a:r>
          </a:p>
          <a:p>
            <a:r>
              <a:rPr lang="en-US" altLang="en-US" dirty="0" smtClean="0"/>
              <a:t>Explain how high and low within- and between-group variance influences the F ratio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	        Treatment Conditions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dirty="0" smtClean="0"/>
              <a:t>1 (No Violence)	2 (Low Violence)	3(High Violence)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3			7			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3			10			10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4			8			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2			8			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	3			7			13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= 3		     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= 8		      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= 12</a:t>
            </a: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1066800" y="2814636"/>
            <a:ext cx="7315199" cy="4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819665" y="4572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3465" y="5565287"/>
            <a:ext cx="79248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+mj-lt"/>
              </a:rPr>
              <a:t>The means</a:t>
            </a:r>
            <a:r>
              <a:rPr lang="en-US" sz="2200" u="sng" dirty="0">
                <a:latin typeface="+mj-lt"/>
              </a:rPr>
              <a:t> between </a:t>
            </a:r>
            <a:r>
              <a:rPr lang="en-US" sz="2200" dirty="0">
                <a:latin typeface="+mj-lt"/>
              </a:rPr>
              <a:t>the treatment conditions are different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(More differences = greater between treatment variability)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2819400"/>
            <a:ext cx="609600" cy="17526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2814638"/>
            <a:ext cx="609600" cy="1757362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2824163"/>
            <a:ext cx="609600" cy="1747837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0" y="446689"/>
            <a:ext cx="6400800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+mj-lt"/>
              </a:rPr>
              <a:t>The scores are different </a:t>
            </a:r>
            <a:r>
              <a:rPr lang="en-US" sz="2200" u="sng" dirty="0">
                <a:latin typeface="+mj-lt"/>
              </a:rPr>
              <a:t>within</a:t>
            </a:r>
            <a:r>
              <a:rPr lang="en-US" sz="2200" dirty="0">
                <a:latin typeface="+mj-lt"/>
              </a:rPr>
              <a:t> each treatment condition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(More differences = greater within treatment variability)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576762"/>
            <a:ext cx="7010400" cy="452437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5248" y="5282783"/>
            <a:ext cx="7424351" cy="1336675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 smtClean="0"/>
              <a:t>F: The test statistic for ANOVA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325688" y="2133600"/>
          <a:ext cx="42640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1930400" imgH="431800" progId="Equation.DSMT4">
                  <p:embed/>
                </p:oleObj>
              </mc:Choice>
              <mc:Fallback>
                <p:oleObj name="Equation" r:id="rId4" imgW="1930400" imgH="431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133600"/>
                        <a:ext cx="42640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295400" y="3810000"/>
          <a:ext cx="62547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6" imgW="2832100" imgH="393700" progId="Equation.DSMT4">
                  <p:embed/>
                </p:oleObj>
              </mc:Choice>
              <mc:Fallback>
                <p:oleObj name="Equation" r:id="rId6" imgW="2832100" imgH="393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62547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80010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	</a:t>
            </a:r>
            <a:r>
              <a:rPr lang="en-US" altLang="en-US" dirty="0" smtClean="0"/>
              <a:t>        Treatment Conditions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1 (No Violence)	2 (Low Violence)	3 (High Violence)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3			7			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3			10			10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4			8			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2			8			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3			7			13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M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= 3		      M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= 8		       M</a:t>
            </a:r>
            <a:r>
              <a:rPr lang="en-US" altLang="en-US" sz="2400" baseline="-25000" dirty="0" smtClean="0"/>
              <a:t>3</a:t>
            </a:r>
            <a:r>
              <a:rPr lang="en-US" altLang="en-US" sz="2400" dirty="0" smtClean="0"/>
              <a:t>= 12</a:t>
            </a: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1219200" y="3962398"/>
            <a:ext cx="7162800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914400" y="5953126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962399"/>
            <a:ext cx="609600" cy="1990727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962400"/>
            <a:ext cx="609600" cy="1990726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3962399"/>
            <a:ext cx="609600" cy="1990727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596209"/>
            <a:ext cx="7848600" cy="22159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+mj-lt"/>
              </a:rPr>
              <a:t>If I wanted to increase the size of the </a:t>
            </a:r>
            <a:r>
              <a:rPr lang="en-US" sz="2200" dirty="0" err="1">
                <a:latin typeface="+mj-lt"/>
              </a:rPr>
              <a:t>F</a:t>
            </a:r>
            <a:r>
              <a:rPr lang="en-US" sz="2200" baseline="-25000" dirty="0" err="1">
                <a:latin typeface="+mj-lt"/>
              </a:rPr>
              <a:t>obtained</a:t>
            </a:r>
            <a:r>
              <a:rPr lang="en-US" sz="2200" dirty="0">
                <a:latin typeface="+mj-lt"/>
              </a:rPr>
              <a:t> I would want to increase the variability in the _________ numbers and decrease the variability in the _________ numbers.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  <a:p>
            <a:pPr eaLnBrk="1" hangingPunct="1">
              <a:defRPr/>
            </a:pPr>
            <a:r>
              <a:rPr lang="en-US" sz="2200" dirty="0">
                <a:latin typeface="+mj-lt"/>
              </a:rPr>
              <a:t>How could researchers change their study to accomplish this? 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5953126"/>
            <a:ext cx="7010400" cy="452438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ANOVA summary table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795" y="2745259"/>
            <a:ext cx="8246805" cy="373174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715963" y="1143000"/>
            <a:ext cx="77422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+mj-lt"/>
              </a:rPr>
              <a:t>If there were more variability in the </a:t>
            </a:r>
            <a:r>
              <a:rPr lang="en-US" altLang="en-US" sz="2400" b="1" i="1" u="sng" dirty="0">
                <a:latin typeface="+mj-lt"/>
              </a:rPr>
              <a:t>yellow</a:t>
            </a:r>
            <a:r>
              <a:rPr lang="en-US" altLang="en-US" sz="2400" dirty="0">
                <a:latin typeface="+mj-lt"/>
              </a:rPr>
              <a:t> numbers, which of the following numbers would increase?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+mj-lt"/>
              </a:rPr>
              <a:t>If there were less variability in the </a:t>
            </a:r>
            <a:r>
              <a:rPr lang="en-US" altLang="en-US" sz="2400" b="1" i="1" u="sng" dirty="0">
                <a:latin typeface="+mj-lt"/>
              </a:rPr>
              <a:t>blue</a:t>
            </a:r>
            <a:r>
              <a:rPr lang="en-US" altLang="en-US" sz="2400" dirty="0">
                <a:latin typeface="+mj-lt"/>
              </a:rPr>
              <a:t> numbers, which of the following numbers would decrease?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89462"/>
              </p:ext>
            </p:extLst>
          </p:nvPr>
        </p:nvGraphicFramePr>
        <p:xfrm>
          <a:off x="1219200" y="3200400"/>
          <a:ext cx="6321425" cy="184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4285"/>
                <a:gridCol w="1264285"/>
                <a:gridCol w="1264285"/>
                <a:gridCol w="1264285"/>
                <a:gridCol w="1264285"/>
              </a:tblGrid>
              <a:tr h="368808"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</a:rPr>
                        <a:t>SS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616"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Between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203.33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101.67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67.78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Within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221.33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s">
  <a:themeElements>
    <a:clrScheme name="statistic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tistic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tistic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Settings\jwinquis\Application Data\Microsoft\Templates\statistics.pot</Template>
  <TotalTime>1585</TotalTime>
  <Words>177</Words>
  <Application>Microsoft Office PowerPoint</Application>
  <PresentationFormat>On-screen Show 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statistics</vt:lpstr>
      <vt:lpstr>Equation</vt:lpstr>
      <vt:lpstr>Introduction to Activity 11.4</vt:lpstr>
      <vt:lpstr>Activity 11.4 will require you to:</vt:lpstr>
      <vt:lpstr>PowerPoint Presentation</vt:lpstr>
      <vt:lpstr>F: The test statistic for ANOVA</vt:lpstr>
      <vt:lpstr>PowerPoint Presentation</vt:lpstr>
      <vt:lpstr>ANOVA summary table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Single-Factor Independent Measures Analysis of Variance</dc:title>
  <dc:creator>Valparaiso</dc:creator>
  <cp:lastModifiedBy>SageUser</cp:lastModifiedBy>
  <cp:revision>88</cp:revision>
  <dcterms:created xsi:type="dcterms:W3CDTF">2003-10-22T15:14:40Z</dcterms:created>
  <dcterms:modified xsi:type="dcterms:W3CDTF">2017-02-22T17:48:52Z</dcterms:modified>
</cp:coreProperties>
</file>