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6" r:id="rId8"/>
    <p:sldId id="267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14199"/>
            <a:ext cx="7772400" cy="87788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757" y="3218316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460" y="4901513"/>
            <a:ext cx="7772400" cy="10214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12.1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719" y="6030097"/>
            <a:ext cx="6858000" cy="71669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Two-factor ANOVA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6" y="14415"/>
            <a:ext cx="6870356" cy="50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69" y="630634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Design = 2 (Testing) ×</a:t>
            </a:r>
            <a:r>
              <a:rPr lang="en-US" dirty="0" smtClean="0"/>
              <a:t> </a:t>
            </a:r>
            <a:r>
              <a:rPr lang="en-US" dirty="0"/>
              <a:t>2 (Learning) </a:t>
            </a:r>
            <a:r>
              <a:rPr lang="en-US" dirty="0" smtClean="0"/>
              <a:t>between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193532"/>
              </p:ext>
            </p:extLst>
          </p:nvPr>
        </p:nvGraphicFramePr>
        <p:xfrm>
          <a:off x="785169" y="2531269"/>
          <a:ext cx="7886700" cy="18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Testing</a:t>
                      </a:r>
                      <a:r>
                        <a:rPr lang="en-US" sz="1300" baseline="0" dirty="0"/>
                        <a:t> Environment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Marginal Mean for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Environment</a:t>
                      </a:r>
                    </a:p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Marginal Mean for 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169" y="4556522"/>
            <a:ext cx="649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 F-tests each testing a different null hypothesis</a:t>
            </a:r>
          </a:p>
          <a:p>
            <a:r>
              <a:rPr lang="en-US" dirty="0"/>
              <a:t>Main Effect of Testing</a:t>
            </a:r>
          </a:p>
          <a:p>
            <a:r>
              <a:rPr lang="en-US" dirty="0"/>
              <a:t>Main Effect of Learning</a:t>
            </a:r>
          </a:p>
          <a:p>
            <a:r>
              <a:rPr lang="en-US" dirty="0"/>
              <a:t>Interaction of Testing x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744" y="32393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2300" y="3593434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-14</a:t>
            </a:r>
          </a:p>
        </p:txBody>
      </p:sp>
      <p:sp>
        <p:nvSpPr>
          <p:cNvPr id="8" name="Oval 7"/>
          <p:cNvSpPr/>
          <p:nvPr/>
        </p:nvSpPr>
        <p:spPr>
          <a:xfrm>
            <a:off x="5385823" y="3224033"/>
            <a:ext cx="341681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033194" y="5586016"/>
            <a:ext cx="1499946" cy="92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33140" y="4111880"/>
            <a:ext cx="0" cy="1474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17" y="689244"/>
            <a:ext cx="7886700" cy="892421"/>
          </a:xfrm>
        </p:spPr>
        <p:txBody>
          <a:bodyPr>
            <a:noAutofit/>
          </a:bodyPr>
          <a:lstStyle/>
          <a:p>
            <a:r>
              <a:rPr lang="en-US" dirty="0"/>
              <a:t>Design = 2 (Testing) ×</a:t>
            </a:r>
            <a:r>
              <a:rPr lang="en-US" dirty="0" smtClean="0"/>
              <a:t> </a:t>
            </a:r>
            <a:r>
              <a:rPr lang="en-US" dirty="0"/>
              <a:t>2 (Learning) </a:t>
            </a:r>
            <a:r>
              <a:rPr lang="en-US" dirty="0" smtClean="0"/>
              <a:t>between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139979"/>
              </p:ext>
            </p:extLst>
          </p:nvPr>
        </p:nvGraphicFramePr>
        <p:xfrm>
          <a:off x="752217" y="1971539"/>
          <a:ext cx="7886700" cy="18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Testing</a:t>
                      </a:r>
                      <a:r>
                        <a:rPr lang="en-US" sz="1300" baseline="0" dirty="0"/>
                        <a:t> Environment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Marginal Mean for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Environment</a:t>
                      </a:r>
                    </a:p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Marginal Mean for 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47011"/>
              </p:ext>
            </p:extLst>
          </p:nvPr>
        </p:nvGraphicFramePr>
        <p:xfrm>
          <a:off x="752217" y="4221879"/>
          <a:ext cx="60959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df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i="1" dirty="0"/>
                        <a:t>Sig.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i="1" dirty="0"/>
                        <a:t>n</a:t>
                      </a:r>
                      <a:r>
                        <a:rPr lang="en-US" sz="1300" i="1" baseline="30000" dirty="0"/>
                        <a:t>2</a:t>
                      </a:r>
                      <a:endParaRPr lang="en-US" sz="13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/>
                        <a:t>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.55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.033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/>
                        <a:t>Learning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.55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.033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300" dirty="0"/>
                        <a:t>Testing x Learning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92.6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.853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300" dirty="0"/>
                        <a:t>ERROR (Within)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9.125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/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825624"/>
            <a:ext cx="7886700" cy="4855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smtClean="0"/>
              <a:t>two-factor </a:t>
            </a:r>
            <a:r>
              <a:rPr lang="en-US" sz="2000" dirty="0"/>
              <a:t>ANOVA was conducted with Learning Environment (Underwater vs. Land) and Testing Environment (Underwater vs. Land) as the </a:t>
            </a:r>
            <a:r>
              <a:rPr lang="en-US" sz="2000" dirty="0" smtClean="0"/>
              <a:t>independent </a:t>
            </a:r>
            <a:r>
              <a:rPr lang="en-US" sz="2000" dirty="0"/>
              <a:t>variables and memory test score as the dependent variable. The interaction between Learning and Testing Environment was significant, F (1,16) = 92.60, p &lt;.01, MSE = 9.13, </a:t>
            </a:r>
            <a:r>
              <a:rPr lang="el-GR" sz="2000" dirty="0"/>
              <a:t>η</a:t>
            </a:r>
            <a:r>
              <a:rPr lang="en-US" sz="2000" baseline="-25000" dirty="0"/>
              <a:t>p</a:t>
            </a:r>
            <a:r>
              <a:rPr lang="en-US" sz="2000" baseline="30000" dirty="0"/>
              <a:t>2</a:t>
            </a:r>
            <a:r>
              <a:rPr lang="en-US" sz="2000" dirty="0"/>
              <a:t> = .85. Participants who learned the information on land recalled 12 more words when they were tested on land (M = 16) than when they were tested in the water (M = 4). Participants who learned the information in the water recalled 14 more words when they were tested in the water (M = 18) than when they were tested on the land (M = 4). The effect size was large, providing strong support for encoding specificity. </a:t>
            </a:r>
          </a:p>
          <a:p>
            <a:pPr marL="0" indent="0">
              <a:buNone/>
            </a:pPr>
            <a:r>
              <a:rPr lang="en-US" sz="2000" dirty="0"/>
              <a:t>The main effect of testing environment was not significant, F (1, 16) = .55, p = .89, </a:t>
            </a:r>
            <a:r>
              <a:rPr lang="el-GR" sz="2000" dirty="0"/>
              <a:t>η</a:t>
            </a:r>
            <a:r>
              <a:rPr lang="en-US" sz="2000" baseline="-25000" dirty="0"/>
              <a:t>p</a:t>
            </a:r>
            <a:r>
              <a:rPr lang="en-US" sz="2000" baseline="30000" dirty="0"/>
              <a:t>2</a:t>
            </a:r>
            <a:r>
              <a:rPr lang="en-US" sz="2000" dirty="0"/>
              <a:t> = .03. </a:t>
            </a:r>
          </a:p>
          <a:p>
            <a:pPr marL="0" indent="0">
              <a:buNone/>
            </a:pPr>
            <a:r>
              <a:rPr lang="en-US" sz="2000" dirty="0"/>
              <a:t>The main effect of learning environment was not significant, F (1, 16) = .55, p = .89, </a:t>
            </a:r>
            <a:r>
              <a:rPr lang="el-GR" sz="2000" dirty="0"/>
              <a:t>η</a:t>
            </a:r>
            <a:r>
              <a:rPr lang="en-US" sz="2000" baseline="-25000" dirty="0"/>
              <a:t>p</a:t>
            </a:r>
            <a:r>
              <a:rPr lang="en-US" sz="2000" baseline="30000" dirty="0"/>
              <a:t>2</a:t>
            </a:r>
            <a:r>
              <a:rPr lang="en-US" sz="2000" dirty="0"/>
              <a:t> = .03. </a:t>
            </a:r>
          </a:p>
        </p:txBody>
      </p:sp>
    </p:spTree>
    <p:extLst>
      <p:ext uri="{BB962C8B-B14F-4D97-AF65-F5344CB8AC3E}">
        <p14:creationId xmlns:p14="http://schemas.microsoft.com/office/powerpoint/2010/main" val="19053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12.1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do </a:t>
            </a:r>
            <a:r>
              <a:rPr lang="en-US"/>
              <a:t>the </a:t>
            </a:r>
            <a:r>
              <a:rPr lang="en-US" smtClean="0"/>
              <a:t>write-ups</a:t>
            </a:r>
            <a:r>
              <a:rPr lang="en-US" dirty="0"/>
              <a:t>! </a:t>
            </a:r>
          </a:p>
          <a:p>
            <a:r>
              <a:rPr lang="en-US" dirty="0"/>
              <a:t>The first problem shows a complete example and then the remaining problems provide a framework for you to fill in. </a:t>
            </a:r>
          </a:p>
        </p:txBody>
      </p:sp>
    </p:spTree>
    <p:extLst>
      <p:ext uri="{BB962C8B-B14F-4D97-AF65-F5344CB8AC3E}">
        <p14:creationId xmlns:p14="http://schemas.microsoft.com/office/powerpoint/2010/main" val="11411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12.1 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main effects and the interaction effect of two-way ANOVAs</a:t>
            </a:r>
          </a:p>
          <a:p>
            <a:r>
              <a:rPr lang="en-US" dirty="0"/>
              <a:t>Identify the simple effects and interpret the interaction effect</a:t>
            </a:r>
          </a:p>
          <a:p>
            <a:r>
              <a:rPr lang="en-US" dirty="0"/>
              <a:t>Interpret SPSS output from two-factor ANOVAs  </a:t>
            </a:r>
          </a:p>
          <a:p>
            <a:r>
              <a:rPr lang="en-US" dirty="0"/>
              <a:t>Create graphs for main effects and interactions</a:t>
            </a:r>
          </a:p>
          <a:p>
            <a:r>
              <a:rPr lang="en-US" dirty="0"/>
              <a:t>Summarize the results of a two-way ANOVA</a:t>
            </a:r>
          </a:p>
        </p:txBody>
      </p:sp>
    </p:spTree>
    <p:extLst>
      <p:ext uri="{BB962C8B-B14F-4D97-AF65-F5344CB8AC3E}">
        <p14:creationId xmlns:p14="http://schemas.microsoft.com/office/powerpoint/2010/main" val="19544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two-factor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know if two IVs interact to influence a </a:t>
            </a:r>
            <a:r>
              <a:rPr lang="en-US" dirty="0" smtClean="0"/>
              <a:t>DV</a:t>
            </a:r>
            <a:endParaRPr lang="en-US" dirty="0"/>
          </a:p>
          <a:p>
            <a:r>
              <a:rPr lang="en-US" dirty="0"/>
              <a:t>Two IVs (grouping variables)</a:t>
            </a:r>
          </a:p>
          <a:p>
            <a:r>
              <a:rPr lang="en-US" dirty="0"/>
              <a:t>DV measured on an Interval/Ratio Scale</a:t>
            </a:r>
          </a:p>
        </p:txBody>
      </p:sp>
    </p:spTree>
    <p:extLst>
      <p:ext uri="{BB962C8B-B14F-4D97-AF65-F5344CB8AC3E}">
        <p14:creationId xmlns:p14="http://schemas.microsoft.com/office/powerpoint/2010/main" val="886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 of </a:t>
            </a:r>
            <a:r>
              <a:rPr lang="en-US" dirty="0" smtClean="0"/>
              <a:t>encoding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Reminder wants to test the encoding specificity principle that memory is best when the learning environment matches the testing environment. </a:t>
            </a:r>
            <a:r>
              <a:rPr lang="en-US" dirty="0" smtClean="0"/>
              <a:t>She </a:t>
            </a:r>
            <a:r>
              <a:rPr lang="en-US" dirty="0"/>
              <a:t>designs a study with 2 IVs.  The first is the </a:t>
            </a:r>
            <a:r>
              <a:rPr lang="en-US" b="1" i="1" u="sng" dirty="0"/>
              <a:t>Learning environment</a:t>
            </a:r>
            <a:r>
              <a:rPr lang="en-US" dirty="0"/>
              <a:t> (Beach vs. Underwater). </a:t>
            </a:r>
            <a:r>
              <a:rPr lang="en-US" dirty="0" smtClean="0"/>
              <a:t>The </a:t>
            </a:r>
            <a:r>
              <a:rPr lang="en-US" dirty="0"/>
              <a:t>second IV is the </a:t>
            </a:r>
            <a:r>
              <a:rPr lang="en-US" b="1" i="1" u="sng" dirty="0"/>
              <a:t>Testing environment</a:t>
            </a:r>
            <a:r>
              <a:rPr lang="en-US" dirty="0"/>
              <a:t> (Beach vs. Underwater</a:t>
            </a:r>
            <a:r>
              <a:rPr lang="en-US" dirty="0" smtClean="0"/>
              <a:t>). </a:t>
            </a:r>
            <a:r>
              <a:rPr lang="en-US" dirty="0"/>
              <a:t>This design created four experimental conditions</a:t>
            </a:r>
            <a:r>
              <a:rPr lang="en-US" dirty="0" smtClean="0"/>
              <a:t>. </a:t>
            </a:r>
            <a:r>
              <a:rPr lang="en-US" dirty="0"/>
              <a:t>The DV was the number of words recalled.</a:t>
            </a:r>
          </a:p>
        </p:txBody>
      </p:sp>
    </p:spTree>
    <p:extLst>
      <p:ext uri="{BB962C8B-B14F-4D97-AF65-F5344CB8AC3E}">
        <p14:creationId xmlns:p14="http://schemas.microsoft.com/office/powerpoint/2010/main" val="30845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Design = 2 (Testing) x 2 (Learning) Between Group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4367"/>
              </p:ext>
            </p:extLst>
          </p:nvPr>
        </p:nvGraphicFramePr>
        <p:xfrm>
          <a:off x="818121" y="2399464"/>
          <a:ext cx="7886700" cy="30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0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Testing</a:t>
                      </a:r>
                      <a:r>
                        <a:rPr lang="en-US" sz="1800" baseline="0" dirty="0"/>
                        <a:t> Environment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72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701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Environment</a:t>
                      </a:r>
                    </a:p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15, 20, 11, 18, 16</a:t>
                      </a:r>
                    </a:p>
                    <a:p>
                      <a:r>
                        <a:rPr lang="en-US" sz="1800" dirty="0" smtClean="0"/>
                        <a:t>n = 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1, 4, 2, 5, 8</a:t>
                      </a:r>
                    </a:p>
                    <a:p>
                      <a:r>
                        <a:rPr lang="en-US" sz="1800" dirty="0" smtClean="0"/>
                        <a:t>n = 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70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5, 8, 1, 1, 5</a:t>
                      </a:r>
                    </a:p>
                    <a:p>
                      <a:r>
                        <a:rPr lang="en-US" sz="1800" dirty="0" smtClean="0"/>
                        <a:t>n = 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22, 15, 20, 17, 16</a:t>
                      </a:r>
                    </a:p>
                    <a:p>
                      <a:r>
                        <a:rPr lang="en-US" sz="1800" dirty="0" smtClean="0"/>
                        <a:t>n = 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Data </a:t>
            </a:r>
            <a:r>
              <a:rPr lang="en-US" dirty="0" smtClean="0"/>
              <a:t>entry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451966"/>
              </p:ext>
            </p:extLst>
          </p:nvPr>
        </p:nvGraphicFramePr>
        <p:xfrm>
          <a:off x="958163" y="1946964"/>
          <a:ext cx="78867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500" dirty="0" err="1"/>
                        <a:t>Test_Environment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Learning_Environment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Memory_Score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11062" y="1288769"/>
            <a:ext cx="31102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Testing: 1 = Beach, 2 = Under water</a:t>
            </a:r>
          </a:p>
          <a:p>
            <a:r>
              <a:rPr lang="en-US" sz="1350" dirty="0"/>
              <a:t>Learning 1 = Beach, 2 = Under water</a:t>
            </a:r>
          </a:p>
        </p:txBody>
      </p:sp>
    </p:spTree>
    <p:extLst>
      <p:ext uri="{BB962C8B-B14F-4D97-AF65-F5344CB8AC3E}">
        <p14:creationId xmlns:p14="http://schemas.microsoft.com/office/powerpoint/2010/main" val="14072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37" y="434109"/>
            <a:ext cx="8499903" cy="1485355"/>
          </a:xfrm>
        </p:spPr>
        <p:txBody>
          <a:bodyPr>
            <a:normAutofit/>
          </a:bodyPr>
          <a:lstStyle/>
          <a:p>
            <a:r>
              <a:rPr lang="en-US" dirty="0"/>
              <a:t>Design = 2 (Testing) ×</a:t>
            </a:r>
            <a:r>
              <a:rPr lang="en-US" dirty="0" smtClean="0"/>
              <a:t> </a:t>
            </a:r>
            <a:r>
              <a:rPr lang="en-US" dirty="0"/>
              <a:t>2 (Learning) </a:t>
            </a:r>
            <a:r>
              <a:rPr lang="en-US" dirty="0" smtClean="0"/>
              <a:t>between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04831"/>
              </p:ext>
            </p:extLst>
          </p:nvPr>
        </p:nvGraphicFramePr>
        <p:xfrm>
          <a:off x="859310" y="2399464"/>
          <a:ext cx="78867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Testing</a:t>
                      </a:r>
                      <a:r>
                        <a:rPr lang="en-US" sz="1800" baseline="0" dirty="0"/>
                        <a:t> Environment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Marginal Mean for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Environment</a:t>
                      </a:r>
                    </a:p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Marginal Mean for 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9310" y="4424717"/>
            <a:ext cx="649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Terms</a:t>
            </a:r>
          </a:p>
          <a:p>
            <a:r>
              <a:rPr lang="en-US" dirty="0"/>
              <a:t>Cell Means</a:t>
            </a:r>
          </a:p>
          <a:p>
            <a:r>
              <a:rPr lang="en-US" dirty="0"/>
              <a:t>Marginal Means</a:t>
            </a:r>
          </a:p>
          <a:p>
            <a:r>
              <a:rPr lang="en-US" dirty="0"/>
              <a:t>Simple Effects</a:t>
            </a:r>
          </a:p>
        </p:txBody>
      </p:sp>
      <p:sp>
        <p:nvSpPr>
          <p:cNvPr id="5" name="Oval 4"/>
          <p:cNvSpPr/>
          <p:nvPr/>
        </p:nvSpPr>
        <p:spPr>
          <a:xfrm>
            <a:off x="4515549" y="2910474"/>
            <a:ext cx="2133600" cy="8792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092117" y="4875624"/>
            <a:ext cx="2143125" cy="122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00982" y="3075398"/>
            <a:ext cx="465364" cy="957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08496" y="5145045"/>
            <a:ext cx="5425168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33663" y="4158698"/>
            <a:ext cx="0" cy="986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18271" y="3782800"/>
            <a:ext cx="2130878" cy="439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209390" y="3663823"/>
            <a:ext cx="13607" cy="12118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13472" y="3648790"/>
            <a:ext cx="383722" cy="36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57856" y="4269723"/>
            <a:ext cx="0" cy="875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13" y="598982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Design = 2 (Testing) </a:t>
            </a:r>
            <a:r>
              <a:rPr lang="en-US" sz="3200" dirty="0"/>
              <a:t>×</a:t>
            </a:r>
            <a:r>
              <a:rPr lang="en-US" sz="3000" dirty="0" smtClean="0"/>
              <a:t> </a:t>
            </a:r>
            <a:r>
              <a:rPr lang="en-US" sz="3000" dirty="0"/>
              <a:t>2 (Learning) </a:t>
            </a:r>
            <a:r>
              <a:rPr lang="en-US" sz="3000" dirty="0" smtClean="0"/>
              <a:t>between group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845916"/>
              </p:ext>
            </p:extLst>
          </p:nvPr>
        </p:nvGraphicFramePr>
        <p:xfrm>
          <a:off x="875786" y="2621885"/>
          <a:ext cx="7886700" cy="18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Testing</a:t>
                      </a:r>
                      <a:r>
                        <a:rPr lang="en-US" sz="1300" baseline="0" dirty="0"/>
                        <a:t> Environment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Marginal Mean for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Environment</a:t>
                      </a:r>
                    </a:p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Marginal Mean for 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5786" y="4647138"/>
            <a:ext cx="649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Terms</a:t>
            </a:r>
          </a:p>
          <a:p>
            <a:r>
              <a:rPr lang="en-US" dirty="0"/>
              <a:t>Cell Means</a:t>
            </a:r>
          </a:p>
          <a:p>
            <a:r>
              <a:rPr lang="en-US" dirty="0"/>
              <a:t>Marginal Means</a:t>
            </a:r>
          </a:p>
          <a:p>
            <a:r>
              <a:rPr lang="en-US" dirty="0"/>
              <a:t>Simple Effects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6361" y="33299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2917" y="368405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-14</a:t>
            </a:r>
          </a:p>
        </p:txBody>
      </p:sp>
      <p:sp>
        <p:nvSpPr>
          <p:cNvPr id="8" name="Oval 7"/>
          <p:cNvSpPr/>
          <p:nvPr/>
        </p:nvSpPr>
        <p:spPr>
          <a:xfrm>
            <a:off x="5452917" y="3224341"/>
            <a:ext cx="341681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78015" y="5676632"/>
            <a:ext cx="32457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23757" y="4202496"/>
            <a:ext cx="0" cy="1474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5" y="565206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Design = 2 (Testing) </a:t>
            </a:r>
            <a:r>
              <a:rPr lang="en-US" sz="3200" dirty="0"/>
              <a:t>×</a:t>
            </a:r>
            <a:r>
              <a:rPr lang="en-US" sz="3000" dirty="0" smtClean="0"/>
              <a:t> </a:t>
            </a:r>
            <a:r>
              <a:rPr lang="en-US" sz="3000" dirty="0"/>
              <a:t>2 (Learning) </a:t>
            </a:r>
            <a:r>
              <a:rPr lang="en-US" sz="3000" dirty="0" smtClean="0"/>
              <a:t>between group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10744"/>
              </p:ext>
            </p:extLst>
          </p:nvPr>
        </p:nvGraphicFramePr>
        <p:xfrm>
          <a:off x="760455" y="2910209"/>
          <a:ext cx="7886700" cy="18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Testing</a:t>
                      </a:r>
                      <a:r>
                        <a:rPr lang="en-US" sz="1300" baseline="0" dirty="0"/>
                        <a:t> Environment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Marginal Mean for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Environment</a:t>
                      </a:r>
                    </a:p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Marginal Mean for 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0455" y="4935462"/>
            <a:ext cx="649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/>
              <a:t>3 F-tests each testing a different null hypothesis</a:t>
            </a:r>
          </a:p>
          <a:p>
            <a:r>
              <a:rPr lang="en-US" sz="1500" dirty="0"/>
              <a:t>Main Effect of Testing</a:t>
            </a:r>
          </a:p>
          <a:p>
            <a:r>
              <a:rPr lang="en-US" sz="1500" dirty="0"/>
              <a:t>Main Effect of Learning</a:t>
            </a:r>
          </a:p>
          <a:p>
            <a:r>
              <a:rPr lang="en-US" sz="1500" dirty="0"/>
              <a:t>Interaction of Testing x Learning</a:t>
            </a:r>
          </a:p>
        </p:txBody>
      </p:sp>
      <p:sp>
        <p:nvSpPr>
          <p:cNvPr id="5" name="Oval 4"/>
          <p:cNvSpPr/>
          <p:nvPr/>
        </p:nvSpPr>
        <p:spPr>
          <a:xfrm>
            <a:off x="4418055" y="4253234"/>
            <a:ext cx="2133600" cy="5810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94055" y="5408140"/>
            <a:ext cx="2590800" cy="95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4855" y="4935462"/>
            <a:ext cx="0" cy="477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02127" y="3586143"/>
            <a:ext cx="465364" cy="957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83195" y="5655790"/>
            <a:ext cx="4751614" cy="24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34808" y="4669443"/>
            <a:ext cx="0" cy="986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841</Words>
  <Application>Microsoft Office PowerPoint</Application>
  <PresentationFormat>On-screen Show (4:3)</PresentationFormat>
  <Paragraphs>230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Activity 12.1</vt:lpstr>
      <vt:lpstr>Activity 12.1 will require you to:</vt:lpstr>
      <vt:lpstr>When to use two-factor ANOVA</vt:lpstr>
      <vt:lpstr>Example: Test of encoding specificity</vt:lpstr>
      <vt:lpstr>Design = 2 (Testing) x 2 (Learning) Between Group</vt:lpstr>
      <vt:lpstr>SPSS Data entry</vt:lpstr>
      <vt:lpstr>Design = 2 (Testing) × 2 (Learning) between group</vt:lpstr>
      <vt:lpstr>Design = 2 (Testing) × 2 (Learning) between group</vt:lpstr>
      <vt:lpstr>Design = 2 (Testing) × 2 (Learning) between group</vt:lpstr>
      <vt:lpstr>Design = 2 (Testing) × 2 (Learning) between group</vt:lpstr>
      <vt:lpstr>Design = 2 (Testing) × 2 (Learning) between group</vt:lpstr>
      <vt:lpstr>APA style summary</vt:lpstr>
      <vt:lpstr>Activity 12.1 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29</cp:revision>
  <dcterms:created xsi:type="dcterms:W3CDTF">2015-11-08T12:30:35Z</dcterms:created>
  <dcterms:modified xsi:type="dcterms:W3CDTF">2017-02-22T17:49:47Z</dcterms:modified>
</cp:coreProperties>
</file>