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8" r:id="rId4"/>
    <p:sldId id="265" r:id="rId5"/>
    <p:sldId id="268" r:id="rId6"/>
    <p:sldId id="272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Learning</a:t>
            </a:r>
            <a:r>
              <a:rPr lang="en-US" baseline="0" dirty="0"/>
              <a:t> x Testing 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Interaction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Testing Beach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Sheet1!$B$3:$B$4</c:f>
              <c:strCache>
                <c:ptCount val="2"/>
                <c:pt idx="0">
                  <c:v>Learning Beach</c:v>
                </c:pt>
                <c:pt idx="1">
                  <c:v>Learning Under water</c:v>
                </c:pt>
              </c:strCache>
            </c:strRef>
          </c:cat>
          <c:val>
            <c:numRef>
              <c:f>Sheet1!$C$3:$C$4</c:f>
              <c:numCache>
                <c:formatCode>General</c:formatCode>
                <c:ptCount val="2"/>
                <c:pt idx="0">
                  <c:v>16</c:v>
                </c:pt>
                <c:pt idx="1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616-49DD-ADAA-BE5B3D87E338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Testing Under water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Sheet1!$B$3:$B$4</c:f>
              <c:strCache>
                <c:ptCount val="2"/>
                <c:pt idx="0">
                  <c:v>Learning Beach</c:v>
                </c:pt>
                <c:pt idx="1">
                  <c:v>Learning Under water</c:v>
                </c:pt>
              </c:strCache>
            </c:strRef>
          </c:cat>
          <c:val>
            <c:numRef>
              <c:f>Sheet1!$D$3:$D$4</c:f>
              <c:numCache>
                <c:formatCode>General</c:formatCode>
                <c:ptCount val="2"/>
                <c:pt idx="0">
                  <c:v>4</c:v>
                </c:pt>
                <c:pt idx="1">
                  <c:v>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616-49DD-ADAA-BE5B3D87E3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240832"/>
        <c:axId val="123486208"/>
      </c:barChart>
      <c:catAx>
        <c:axId val="123240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86208"/>
        <c:crosses val="autoZero"/>
        <c:auto val="1"/>
        <c:lblAlgn val="ctr"/>
        <c:lblOffset val="100"/>
        <c:noMultiLvlLbl val="0"/>
      </c:catAx>
      <c:valAx>
        <c:axId val="12348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240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Main Effect</a:t>
            </a:r>
            <a:r>
              <a:rPr lang="en-US" baseline="0"/>
              <a:t> of Learning Enviornment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Sheet1!$C$11:$D$11</c:f>
              <c:strCache>
                <c:ptCount val="2"/>
                <c:pt idx="0">
                  <c:v>Beach</c:v>
                </c:pt>
                <c:pt idx="1">
                  <c:v>Under water</c:v>
                </c:pt>
              </c:strCache>
            </c:strRef>
          </c:cat>
          <c:val>
            <c:numRef>
              <c:f>Sheet1!$C$12:$D$12</c:f>
              <c:numCache>
                <c:formatCode>General</c:formatCode>
                <c:ptCount val="2"/>
                <c:pt idx="0">
                  <c:v>10</c:v>
                </c:pt>
                <c:pt idx="1">
                  <c:v>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938-46CA-94BD-DC35EA5F64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185024"/>
        <c:axId val="77186560"/>
      </c:barChart>
      <c:catAx>
        <c:axId val="77185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86560"/>
        <c:crosses val="autoZero"/>
        <c:auto val="1"/>
        <c:lblAlgn val="ctr"/>
        <c:lblOffset val="100"/>
        <c:noMultiLvlLbl val="0"/>
      </c:catAx>
      <c:valAx>
        <c:axId val="7718656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85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661307"/>
            <a:ext cx="7772400" cy="78309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8875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5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9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2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8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9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9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4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4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443" y="37555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443" y="185306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0F255-BAFD-4C35-BC3E-7911A730557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A08C6-0127-4A6E-8C48-DE691A581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3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8837" y="5074508"/>
            <a:ext cx="7772400" cy="657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Activity 12.2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1854" y="5891695"/>
            <a:ext cx="6858000" cy="476154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Two-factor ANOVA II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43" y="0"/>
            <a:ext cx="7216345" cy="497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5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  <a:r>
              <a:rPr lang="en-US" dirty="0" smtClean="0"/>
              <a:t>12.2 </a:t>
            </a:r>
            <a:r>
              <a:rPr lang="en-US" dirty="0"/>
              <a:t>will require you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IVs, their levels, and the DV</a:t>
            </a:r>
          </a:p>
          <a:p>
            <a:r>
              <a:rPr lang="en-US" dirty="0"/>
              <a:t>Interpret SPSS output from two-factor ANOVAs  </a:t>
            </a:r>
          </a:p>
          <a:p>
            <a:r>
              <a:rPr lang="en-US" dirty="0"/>
              <a:t>Create graphs for main effects and interactions</a:t>
            </a:r>
          </a:p>
          <a:p>
            <a:r>
              <a:rPr lang="en-US" dirty="0"/>
              <a:t>Summarize the results of a two-way ANOVA</a:t>
            </a:r>
          </a:p>
        </p:txBody>
      </p:sp>
    </p:spTree>
    <p:extLst>
      <p:ext uri="{BB962C8B-B14F-4D97-AF65-F5344CB8AC3E}">
        <p14:creationId xmlns:p14="http://schemas.microsoft.com/office/powerpoint/2010/main" val="195441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Test of </a:t>
            </a:r>
            <a:r>
              <a:rPr lang="en-US" dirty="0" smtClean="0"/>
              <a:t>encoding specificity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Reminder wants to test the encoding specificity principle that memory is best when the learning environment matches the testing environment. </a:t>
            </a:r>
            <a:r>
              <a:rPr lang="en-US" dirty="0" smtClean="0"/>
              <a:t>She </a:t>
            </a:r>
            <a:r>
              <a:rPr lang="en-US" dirty="0"/>
              <a:t>designs a study with 2 </a:t>
            </a:r>
            <a:r>
              <a:rPr lang="en-US" dirty="0" smtClean="0"/>
              <a:t>IVs. The </a:t>
            </a:r>
            <a:r>
              <a:rPr lang="en-US" dirty="0"/>
              <a:t>first is the </a:t>
            </a:r>
            <a:r>
              <a:rPr lang="en-US" b="1" i="1" u="sng" dirty="0"/>
              <a:t>Learning environment</a:t>
            </a:r>
            <a:r>
              <a:rPr lang="en-US" dirty="0"/>
              <a:t> (Beach vs. Underwater). </a:t>
            </a:r>
            <a:r>
              <a:rPr lang="en-US" dirty="0" smtClean="0"/>
              <a:t>The </a:t>
            </a:r>
            <a:r>
              <a:rPr lang="en-US" dirty="0"/>
              <a:t>second IV is the </a:t>
            </a:r>
            <a:r>
              <a:rPr lang="en-US" b="1" i="1" u="sng" dirty="0"/>
              <a:t>Testing environment</a:t>
            </a:r>
            <a:r>
              <a:rPr lang="en-US" dirty="0"/>
              <a:t> (Beach vs. Underwater). </a:t>
            </a:r>
            <a:r>
              <a:rPr lang="en-US" dirty="0" smtClean="0"/>
              <a:t>This </a:t>
            </a:r>
            <a:r>
              <a:rPr lang="en-US" dirty="0"/>
              <a:t>design created four experimental conditions. </a:t>
            </a:r>
            <a:r>
              <a:rPr lang="en-US" dirty="0" smtClean="0"/>
              <a:t>The </a:t>
            </a:r>
            <a:r>
              <a:rPr lang="en-US" dirty="0"/>
              <a:t>DV was the number of words recalled.</a:t>
            </a:r>
          </a:p>
        </p:txBody>
      </p:sp>
    </p:spTree>
    <p:extLst>
      <p:ext uri="{BB962C8B-B14F-4D97-AF65-F5344CB8AC3E}">
        <p14:creationId xmlns:p14="http://schemas.microsoft.com/office/powerpoint/2010/main" val="308451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932" y="481735"/>
            <a:ext cx="7886700" cy="1198784"/>
          </a:xfrm>
        </p:spPr>
        <p:txBody>
          <a:bodyPr>
            <a:normAutofit/>
          </a:bodyPr>
          <a:lstStyle/>
          <a:p>
            <a:r>
              <a:rPr lang="en-US" dirty="0"/>
              <a:t>Design = 2 (Testing</a:t>
            </a:r>
            <a:r>
              <a:rPr lang="en-US" dirty="0" smtClean="0"/>
              <a:t>) × 2 </a:t>
            </a:r>
            <a:r>
              <a:rPr lang="en-US" dirty="0"/>
              <a:t>(Learning) </a:t>
            </a:r>
            <a:r>
              <a:rPr lang="en-US" dirty="0" smtClean="0"/>
              <a:t>between group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236724"/>
              </p:ext>
            </p:extLst>
          </p:nvPr>
        </p:nvGraphicFramePr>
        <p:xfrm>
          <a:off x="949926" y="2221913"/>
          <a:ext cx="78867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Testing</a:t>
                      </a:r>
                      <a:r>
                        <a:rPr lang="en-US" sz="1400" baseline="0" dirty="0"/>
                        <a:t> Environment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Beach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Underwater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Marginal Mean for Learning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13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Learning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Environment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Beach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Underwater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Marginal Mean for Testing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994380"/>
              </p:ext>
            </p:extLst>
          </p:nvPr>
        </p:nvGraphicFramePr>
        <p:xfrm>
          <a:off x="949926" y="4304258"/>
          <a:ext cx="6095999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Sig.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n</a:t>
                      </a:r>
                      <a:r>
                        <a:rPr lang="en-US" sz="1400" i="1" baseline="30000" dirty="0"/>
                        <a:t>2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Testing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.89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.033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Learning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.55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.89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.033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r>
                        <a:rPr lang="en-US" sz="1400" dirty="0"/>
                        <a:t>Testing x Learning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92.6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.853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r>
                        <a:rPr lang="en-US" sz="1400" dirty="0"/>
                        <a:t>ERROR (Within)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9.125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Total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5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43" y="375558"/>
            <a:ext cx="7886700" cy="703600"/>
          </a:xfrm>
        </p:spPr>
        <p:txBody>
          <a:bodyPr/>
          <a:lstStyle/>
          <a:p>
            <a:r>
              <a:rPr lang="en-US" dirty="0"/>
              <a:t>APA </a:t>
            </a:r>
            <a:r>
              <a:rPr lang="en-US" dirty="0" smtClean="0"/>
              <a:t>style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43" y="1474573"/>
            <a:ext cx="7886700" cy="52310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smtClean="0"/>
              <a:t>two-factor </a:t>
            </a:r>
            <a:r>
              <a:rPr lang="en-US" dirty="0"/>
              <a:t>ANOVA was conducted with Learning Environment (Underwater vs. Land) and Testing Environment (Underwater vs. Land) as the </a:t>
            </a:r>
            <a:r>
              <a:rPr lang="en-US" dirty="0" smtClean="0"/>
              <a:t>independent </a:t>
            </a:r>
            <a:r>
              <a:rPr lang="en-US" dirty="0"/>
              <a:t>variables and memory test score as the dependent variable. The interaction between Learning and Testing Environment was significant, F (1,16) = 92.60, p &lt;.01, MSE = 9.13, </a:t>
            </a:r>
            <a:r>
              <a:rPr lang="el-GR" dirty="0"/>
              <a:t>η</a:t>
            </a:r>
            <a:r>
              <a:rPr lang="en-US" baseline="-25000" dirty="0"/>
              <a:t>p</a:t>
            </a:r>
            <a:r>
              <a:rPr lang="en-US" baseline="30000" dirty="0"/>
              <a:t>2</a:t>
            </a:r>
            <a:r>
              <a:rPr lang="en-US" dirty="0"/>
              <a:t> = .85. Participants who learned the information on land recalled 12 more words when they were tested on land (M = 16) than when they were tested in the water (M = 4). Participants who learned the information in the water recalled 14 more words when they were tested in the water (M = 18) than when they were tested on the land (M = 4). The effect size was large, providing strong support for encoding specificity. </a:t>
            </a:r>
          </a:p>
          <a:p>
            <a:pPr marL="0" indent="0">
              <a:buNone/>
            </a:pPr>
            <a:r>
              <a:rPr lang="en-US" dirty="0"/>
              <a:t>The main effect of testing environment was not significant, F (1, 16) = .55, p = .89, </a:t>
            </a:r>
            <a:r>
              <a:rPr lang="el-GR" dirty="0"/>
              <a:t>η</a:t>
            </a:r>
            <a:r>
              <a:rPr lang="en-US" baseline="-25000" dirty="0"/>
              <a:t>p</a:t>
            </a:r>
            <a:r>
              <a:rPr lang="en-US" baseline="30000" dirty="0"/>
              <a:t>2</a:t>
            </a:r>
            <a:r>
              <a:rPr lang="en-US" dirty="0"/>
              <a:t> = .03. </a:t>
            </a:r>
          </a:p>
          <a:p>
            <a:pPr marL="0" indent="0">
              <a:buNone/>
            </a:pPr>
            <a:r>
              <a:rPr lang="en-US" dirty="0"/>
              <a:t>The main effect of learning environment was not significant, F (1, 16) = .55, p = .89, </a:t>
            </a:r>
            <a:r>
              <a:rPr lang="el-GR" dirty="0"/>
              <a:t>η</a:t>
            </a:r>
            <a:r>
              <a:rPr lang="en-US" baseline="-25000" dirty="0"/>
              <a:t>p</a:t>
            </a:r>
            <a:r>
              <a:rPr lang="en-US" baseline="30000" dirty="0"/>
              <a:t>2</a:t>
            </a:r>
            <a:r>
              <a:rPr lang="en-US" dirty="0"/>
              <a:t> = .03. </a:t>
            </a:r>
          </a:p>
        </p:txBody>
      </p:sp>
    </p:spTree>
    <p:extLst>
      <p:ext uri="{BB962C8B-B14F-4D97-AF65-F5344CB8AC3E}">
        <p14:creationId xmlns:p14="http://schemas.microsoft.com/office/powerpoint/2010/main" val="190535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002" y="555300"/>
            <a:ext cx="7886700" cy="943175"/>
          </a:xfrm>
        </p:spPr>
        <p:txBody>
          <a:bodyPr/>
          <a:lstStyle/>
          <a:p>
            <a:r>
              <a:rPr lang="en-US" dirty="0"/>
              <a:t>How to graph the interaction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E18B222D-613F-43A8-B070-D803DD58B9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675167"/>
              </p:ext>
            </p:extLst>
          </p:nvPr>
        </p:nvGraphicFramePr>
        <p:xfrm>
          <a:off x="4566444" y="2962036"/>
          <a:ext cx="4306282" cy="3240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9344" y="4724874"/>
            <a:ext cx="31000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IV 1 = Learning environment with two levels (Learning Beach &amp; Learning Under Water; they go here.</a:t>
            </a:r>
          </a:p>
          <a:p>
            <a:r>
              <a:rPr lang="en-US" sz="1600" dirty="0"/>
              <a:t>IV 2 = Testing environment with two levels (Testing on Beach &amp; Testing under water); they get color (or symbol) codes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3471167" y="5417371"/>
            <a:ext cx="1640264" cy="47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3641124" y="6082329"/>
            <a:ext cx="2138432" cy="3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3765" y="4222896"/>
            <a:ext cx="13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Cell Means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7048639" y="4582280"/>
            <a:ext cx="314618" cy="52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H="1">
            <a:off x="6058826" y="4556457"/>
            <a:ext cx="282803" cy="60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7069851" y="3869392"/>
            <a:ext cx="463092" cy="30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H="1" flipV="1">
            <a:off x="5867932" y="4070363"/>
            <a:ext cx="364112" cy="13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571744"/>
              </p:ext>
            </p:extLst>
          </p:nvPr>
        </p:nvGraphicFramePr>
        <p:xfrm>
          <a:off x="759344" y="1606380"/>
          <a:ext cx="376880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7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37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37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37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37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226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Testing</a:t>
                      </a:r>
                      <a:r>
                        <a:rPr lang="en-US" sz="1400" baseline="0" dirty="0"/>
                        <a:t> Environment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410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Beach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Under</a:t>
                      </a:r>
                    </a:p>
                    <a:p>
                      <a:pPr algn="ctr"/>
                      <a:r>
                        <a:rPr lang="en-US" sz="1400" dirty="0"/>
                        <a:t>water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Marginal Means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622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Learning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Environment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Beach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809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Underwater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410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Marginal Means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89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89" y="511777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graph the </a:t>
            </a:r>
            <a:r>
              <a:rPr lang="en-US" dirty="0" smtClean="0"/>
              <a:t>main effect </a:t>
            </a:r>
            <a:r>
              <a:rPr lang="en-US" dirty="0"/>
              <a:t>of </a:t>
            </a:r>
            <a:r>
              <a:rPr lang="en-US" smtClean="0"/>
              <a:t>learning environment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8631" y="5285046"/>
            <a:ext cx="2782380" cy="12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IV 1 = Learning environment with two levels (Learning Beach &amp; Learning Under Water; they go here.</a:t>
            </a:r>
          </a:p>
          <a:p>
            <a:endParaRPr lang="en-US" sz="1350" dirty="0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3586899" y="5623317"/>
            <a:ext cx="1640264" cy="47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77016" y="4131898"/>
            <a:ext cx="1371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Marginal</a:t>
            </a:r>
          </a:p>
          <a:p>
            <a:r>
              <a:rPr lang="en-US" sz="1350" dirty="0"/>
              <a:t>Means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7532019" y="3993837"/>
            <a:ext cx="240381" cy="17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810881"/>
              </p:ext>
            </p:extLst>
          </p:nvPr>
        </p:nvGraphicFramePr>
        <p:xfrm>
          <a:off x="805405" y="1987078"/>
          <a:ext cx="376880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7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37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37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37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37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5340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Testing</a:t>
                      </a:r>
                      <a:r>
                        <a:rPr lang="en-US" sz="1400" baseline="0" dirty="0"/>
                        <a:t> Environment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958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Beach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Under</a:t>
                      </a:r>
                    </a:p>
                    <a:p>
                      <a:pPr algn="ctr"/>
                      <a:r>
                        <a:rPr lang="en-US" sz="1400" dirty="0"/>
                        <a:t>water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Marginal Means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5197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Learning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Environment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Beach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461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Underwater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958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Marginal Means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xmlns="" id="{9385012A-A2DE-46F9-9EC6-4A6E36D001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7407962"/>
              </p:ext>
            </p:extLst>
          </p:nvPr>
        </p:nvGraphicFramePr>
        <p:xfrm>
          <a:off x="5548705" y="3132631"/>
          <a:ext cx="3595295" cy="32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7" name="Straight Arrow Connector 16"/>
          <p:cNvCxnSpPr>
            <a:cxnSpLocks/>
          </p:cNvCxnSpPr>
          <p:nvPr/>
        </p:nvCxnSpPr>
        <p:spPr>
          <a:xfrm flipH="1" flipV="1">
            <a:off x="6910184" y="3904175"/>
            <a:ext cx="195943" cy="2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021983" y="3116176"/>
            <a:ext cx="310243" cy="87766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4724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559</Words>
  <Application>Microsoft Office PowerPoint</Application>
  <PresentationFormat>On-screen Show (4:3)</PresentationFormat>
  <Paragraphs>113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Introduction to Activity 12.2</vt:lpstr>
      <vt:lpstr>Activity 12.2 will require you to:</vt:lpstr>
      <vt:lpstr>Example: Test of encoding specificity</vt:lpstr>
      <vt:lpstr>Design = 2 (Testing) × 2 (Learning) between group</vt:lpstr>
      <vt:lpstr>APA style summary</vt:lpstr>
      <vt:lpstr>How to graph the interaction</vt:lpstr>
      <vt:lpstr>How to graph the main effect of learning environment</vt:lpstr>
    </vt:vector>
  </TitlesOfParts>
  <Company>Valparaiso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Twoway ANOVA</dc:title>
  <dc:creator>Kieth Carlson</dc:creator>
  <cp:lastModifiedBy>SageUser</cp:lastModifiedBy>
  <cp:revision>24</cp:revision>
  <dcterms:created xsi:type="dcterms:W3CDTF">2015-11-08T12:30:35Z</dcterms:created>
  <dcterms:modified xsi:type="dcterms:W3CDTF">2017-02-22T17:50:03Z</dcterms:modified>
</cp:coreProperties>
</file>