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6" r:id="rId3"/>
    <p:sldId id="258" r:id="rId4"/>
    <p:sldId id="260" r:id="rId5"/>
    <p:sldId id="261" r:id="rId6"/>
    <p:sldId id="268" r:id="rId7"/>
    <p:sldId id="259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6433" autoAdjust="0"/>
  </p:normalViewPr>
  <p:slideViewPr>
    <p:cSldViewPr snapToGrid="0">
      <p:cViewPr varScale="1">
        <p:scale>
          <a:sx n="117" d="100"/>
          <a:sy n="11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552513628104189E-2"/>
          <c:y val="4.3282236248872868E-2"/>
          <c:w val="0.94620133252574212"/>
          <c:h val="0.87665187478255946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Sheet1!$F$4:$F$10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</c:numCache>
            </c:numRef>
          </c:xVal>
          <c:yVal>
            <c:numRef>
              <c:f>Sheet1!$G$4:$G$10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5</c:v>
                </c:pt>
                <c:pt idx="4">
                  <c:v>6</c:v>
                </c:pt>
                <c:pt idx="5">
                  <c:v>6</c:v>
                </c:pt>
                <c:pt idx="6">
                  <c:v>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13B-42F9-8258-22B9F5B3E4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193600"/>
        <c:axId val="77195136"/>
      </c:scatterChart>
      <c:valAx>
        <c:axId val="77193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95136"/>
        <c:crosses val="autoZero"/>
        <c:crossBetween val="midCat"/>
      </c:valAx>
      <c:valAx>
        <c:axId val="7719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93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552513628104189E-2"/>
          <c:y val="4.3282236248872868E-2"/>
          <c:w val="0.94620133252574212"/>
          <c:h val="0.87665187478255946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Sheet1!$F$4:$F$10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</c:numCache>
            </c:numRef>
          </c:xVal>
          <c:yVal>
            <c:numRef>
              <c:f>Sheet1!$G$4:$G$10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5</c:v>
                </c:pt>
                <c:pt idx="4">
                  <c:v>6</c:v>
                </c:pt>
                <c:pt idx="5">
                  <c:v>6</c:v>
                </c:pt>
                <c:pt idx="6">
                  <c:v>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13B-42F9-8258-22B9F5B3E4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233536"/>
        <c:axId val="77247616"/>
      </c:scatterChart>
      <c:valAx>
        <c:axId val="77233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247616"/>
        <c:crosses val="autoZero"/>
        <c:crossBetween val="midCat"/>
      </c:valAx>
      <c:valAx>
        <c:axId val="77247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2335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FECB9-2F7D-4485-9C96-E2B551EF09C5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9A943-C969-4972-AC8A-E363BC35E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76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9A943-C969-4972-AC8A-E363BC35EF3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9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72708"/>
            <a:ext cx="7772400" cy="1006476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793774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8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2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2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0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5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7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9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7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5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7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950" y="32067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950" y="183877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9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2362" y="4648158"/>
            <a:ext cx="7772400" cy="1137344"/>
          </a:xfrm>
        </p:spPr>
        <p:txBody>
          <a:bodyPr/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Activity 13.1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1152" y="5892157"/>
            <a:ext cx="6858000" cy="78873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Correlations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67" y="0"/>
            <a:ext cx="7241059" cy="510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3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Compute </a:t>
            </a:r>
            <a:r>
              <a:rPr lang="en-US" dirty="0" smtClean="0"/>
              <a:t>effect </a:t>
            </a:r>
            <a:r>
              <a:rPr lang="en-US" dirty="0"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879968"/>
            <a:ext cx="7886700" cy="4351338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.949</a:t>
            </a:r>
          </a:p>
        </p:txBody>
      </p:sp>
    </p:spTree>
    <p:extLst>
      <p:ext uri="{BB962C8B-B14F-4D97-AF65-F5344CB8AC3E}">
        <p14:creationId xmlns:p14="http://schemas.microsoft.com/office/powerpoint/2010/main" val="219423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Summarize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962346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was a significant positive correlation between number of M&amp;Ms given to participants and their happiness scores, r (5) = .97, p &lt; .01.</a:t>
            </a:r>
          </a:p>
        </p:txBody>
      </p:sp>
    </p:spTree>
    <p:extLst>
      <p:ext uri="{BB962C8B-B14F-4D97-AF65-F5344CB8AC3E}">
        <p14:creationId xmlns:p14="http://schemas.microsoft.com/office/powerpoint/2010/main" val="51885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13.1 will require you to: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Inspect scatterplots to determine if a Pearson’s or Spearman’s correlation is appropriate</a:t>
            </a:r>
          </a:p>
          <a:p>
            <a:r>
              <a:rPr lang="en-US" dirty="0"/>
              <a:t>Use a scatterplot to estimate the correlation coefficient</a:t>
            </a:r>
          </a:p>
          <a:p>
            <a:r>
              <a:rPr lang="en-US" dirty="0"/>
              <a:t>Work through all </a:t>
            </a:r>
            <a:r>
              <a:rPr lang="en-US" dirty="0" smtClean="0"/>
              <a:t>six </a:t>
            </a:r>
            <a:r>
              <a:rPr lang="en-US" dirty="0"/>
              <a:t>steps of a correlation hypothesis test by hand and using SPSS </a:t>
            </a:r>
          </a:p>
        </p:txBody>
      </p:sp>
    </p:spTree>
    <p:extLst>
      <p:ext uri="{BB962C8B-B14F-4D97-AF65-F5344CB8AC3E}">
        <p14:creationId xmlns:p14="http://schemas.microsoft.com/office/powerpoint/2010/main" val="36019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742" y="1093059"/>
            <a:ext cx="7886700" cy="50688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Is </a:t>
            </a:r>
            <a:r>
              <a:rPr lang="en-US" dirty="0" smtClean="0"/>
              <a:t>amount </a:t>
            </a:r>
            <a:r>
              <a:rPr lang="en-US" dirty="0"/>
              <a:t>of chocolate you are given correlated with your happiness? </a:t>
            </a:r>
            <a:r>
              <a:rPr lang="en-US" dirty="0" smtClean="0"/>
              <a:t>A </a:t>
            </a:r>
            <a:r>
              <a:rPr lang="en-US" dirty="0"/>
              <a:t>researcher gave different amounts of chocolate to research participants and then had them complete a happiness questionnaire. </a:t>
            </a:r>
            <a:r>
              <a:rPr lang="en-US" dirty="0" smtClean="0"/>
              <a:t>Higher </a:t>
            </a:r>
            <a:r>
              <a:rPr lang="en-US" dirty="0"/>
              <a:t>scores on the questionnaire indicate greater happiness.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305885"/>
              </p:ext>
            </p:extLst>
          </p:nvPr>
        </p:nvGraphicFramePr>
        <p:xfrm>
          <a:off x="2085461" y="3237970"/>
          <a:ext cx="357187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87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8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Participant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# of M&amp;Ms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Happiness Score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8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8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8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8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8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8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10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Assess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independence</a:t>
            </a:r>
          </a:p>
          <a:p>
            <a:r>
              <a:rPr lang="en-US" dirty="0"/>
              <a:t>Appropriate variables</a:t>
            </a:r>
          </a:p>
          <a:p>
            <a:pPr lvl="1"/>
            <a:r>
              <a:rPr lang="en-US" dirty="0"/>
              <a:t>Both interval </a:t>
            </a:r>
            <a:r>
              <a:rPr lang="en-US" dirty="0">
                <a:sym typeface="Wingdings" panose="05000000000000000000" pitchFamily="2" charset="2"/>
              </a:rPr>
              <a:t> Pearson's correlation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At least on ratio  Spearman’s correlation</a:t>
            </a:r>
            <a:endParaRPr lang="en-US" dirty="0"/>
          </a:p>
          <a:p>
            <a:r>
              <a:rPr lang="en-US" dirty="0"/>
              <a:t>Normality</a:t>
            </a:r>
          </a:p>
          <a:p>
            <a:pPr lvl="1"/>
            <a:r>
              <a:rPr lang="en-US" dirty="0"/>
              <a:t>Each variable has a normal shape in the population</a:t>
            </a:r>
          </a:p>
          <a:p>
            <a:r>
              <a:rPr lang="en-US" dirty="0"/>
              <a:t>Scatterplot has </a:t>
            </a:r>
          </a:p>
          <a:p>
            <a:pPr lvl="1"/>
            <a:r>
              <a:rPr lang="en-US" dirty="0"/>
              <a:t>Linear trend</a:t>
            </a:r>
            <a:r>
              <a:rPr lang="en-US" dirty="0">
                <a:sym typeface="Wingdings" panose="05000000000000000000" pitchFamily="2" charset="2"/>
              </a:rPr>
              <a:t> Pearson’s correlation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Monotonic trend Spearman’s 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8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696611"/>
              </p:ext>
            </p:extLst>
          </p:nvPr>
        </p:nvGraphicFramePr>
        <p:xfrm>
          <a:off x="2094213" y="1273042"/>
          <a:ext cx="6191250" cy="2640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13588" y="4030894"/>
            <a:ext cx="1181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# of M&amp;M’s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8498" y="2220260"/>
            <a:ext cx="12457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Happiness</a:t>
            </a:r>
          </a:p>
          <a:p>
            <a:r>
              <a:rPr lang="en-US" sz="1350" b="1" dirty="0"/>
              <a:t>Score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9346" y="4472325"/>
            <a:ext cx="8404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 </a:t>
            </a:r>
            <a:r>
              <a:rPr lang="en-US" b="1" i="1" u="sng" dirty="0"/>
              <a:t>direction</a:t>
            </a:r>
            <a:r>
              <a:rPr lang="en-US" dirty="0"/>
              <a:t> of a correlation from a scatterplot; </a:t>
            </a:r>
            <a:r>
              <a:rPr lang="en-US" b="1" i="1" u="sng" dirty="0"/>
              <a:t>this is a positive trend.</a:t>
            </a:r>
          </a:p>
          <a:p>
            <a:endParaRPr lang="en-US" dirty="0"/>
          </a:p>
          <a:p>
            <a:r>
              <a:rPr lang="en-US" dirty="0"/>
              <a:t>If trend moves “up-hill” from the left to the right, it is a positive relationship; high scores tend to be paired with other high scores, moderate with moderate, and low with low.</a:t>
            </a:r>
          </a:p>
          <a:p>
            <a:r>
              <a:rPr lang="en-US" dirty="0"/>
              <a:t>If trend moves “down-hill” from left to right, it is a negative relationship; high scores tend to be paired with low scores on the other variable.</a:t>
            </a:r>
          </a:p>
        </p:txBody>
      </p:sp>
    </p:spTree>
    <p:extLst>
      <p:ext uri="{BB962C8B-B14F-4D97-AF65-F5344CB8AC3E}">
        <p14:creationId xmlns:p14="http://schemas.microsoft.com/office/powerpoint/2010/main" val="165850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394055"/>
              </p:ext>
            </p:extLst>
          </p:nvPr>
        </p:nvGraphicFramePr>
        <p:xfrm>
          <a:off x="1805888" y="1347183"/>
          <a:ext cx="6191250" cy="2640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25263" y="4105035"/>
            <a:ext cx="1181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# of M&amp;M’s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6065" y="2294401"/>
            <a:ext cx="10998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Happiness</a:t>
            </a:r>
          </a:p>
          <a:p>
            <a:r>
              <a:rPr lang="en-US" sz="1350" b="1" dirty="0"/>
              <a:t>Score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6064" y="4688072"/>
            <a:ext cx="71655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 </a:t>
            </a:r>
            <a:r>
              <a:rPr lang="en-US" b="1" i="1" u="sng" dirty="0"/>
              <a:t>strength</a:t>
            </a:r>
            <a:r>
              <a:rPr lang="en-US" dirty="0"/>
              <a:t> of a correlation from a scatterplot; </a:t>
            </a:r>
            <a:r>
              <a:rPr lang="en-US" b="1" i="1" u="sng" dirty="0"/>
              <a:t>this is a very strong relationship.</a:t>
            </a:r>
          </a:p>
          <a:p>
            <a:endParaRPr lang="en-US" dirty="0"/>
          </a:p>
          <a:p>
            <a:r>
              <a:rPr lang="en-US" dirty="0"/>
              <a:t>The closer the data points are to forming a “tight” straight line the stronger the relationship between the two variables.</a:t>
            </a:r>
          </a:p>
          <a:p>
            <a:r>
              <a:rPr lang="en-US" dirty="0"/>
              <a:t>If there is no relationship between the variables the scatterplot would look like a “basketball”; it would have no linear trend at all.</a:t>
            </a:r>
          </a:p>
        </p:txBody>
      </p:sp>
    </p:spTree>
    <p:extLst>
      <p:ext uri="{BB962C8B-B14F-4D97-AF65-F5344CB8AC3E}">
        <p14:creationId xmlns:p14="http://schemas.microsoft.com/office/powerpoint/2010/main" val="2452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State </a:t>
            </a:r>
            <a:r>
              <a:rPr lang="en-US" dirty="0" smtClean="0"/>
              <a:t>null </a:t>
            </a:r>
            <a:r>
              <a:rPr lang="en-US" dirty="0"/>
              <a:t>and </a:t>
            </a:r>
            <a:r>
              <a:rPr lang="en-US" dirty="0" smtClean="0"/>
              <a:t>research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49" y="1838779"/>
            <a:ext cx="8137439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Research Hypothesis</a:t>
            </a:r>
          </a:p>
          <a:p>
            <a:pPr marL="0" indent="0">
              <a:buNone/>
            </a:pPr>
            <a:r>
              <a:rPr lang="en-US" i="1" dirty="0"/>
              <a:t>	H</a:t>
            </a:r>
            <a:r>
              <a:rPr lang="en-US" baseline="-25000" dirty="0"/>
              <a:t>1</a:t>
            </a:r>
            <a:r>
              <a:rPr lang="en-US" dirty="0"/>
              <a:t>: </a:t>
            </a:r>
            <a:r>
              <a:rPr lang="en-US" dirty="0">
                <a:sym typeface="Symbol" panose="05050102010706020507" pitchFamily="18" charset="2"/>
              </a:rPr>
              <a:t></a:t>
            </a:r>
            <a:r>
              <a:rPr lang="en-US" dirty="0"/>
              <a:t> &gt; 0; there is a positive linear association between </a:t>
            </a:r>
            <a:r>
              <a:rPr lang="en-US" dirty="0" smtClean="0"/>
              <a:t>	amount of </a:t>
            </a:r>
            <a:r>
              <a:rPr lang="en-US" dirty="0"/>
              <a:t>chocolate and happiness score</a:t>
            </a:r>
          </a:p>
          <a:p>
            <a:pPr marL="0" indent="0">
              <a:buNone/>
            </a:pPr>
            <a:r>
              <a:rPr lang="en-US" i="1" dirty="0"/>
              <a:t>Null Hypothesis</a:t>
            </a:r>
          </a:p>
          <a:p>
            <a:pPr marL="0" indent="0">
              <a:buNone/>
            </a:pPr>
            <a:r>
              <a:rPr lang="en-US" i="1" dirty="0"/>
              <a:t>	H</a:t>
            </a:r>
            <a:r>
              <a:rPr lang="en-US" baseline="-25000" dirty="0"/>
              <a:t>0</a:t>
            </a:r>
            <a:r>
              <a:rPr lang="en-US" dirty="0"/>
              <a:t>: </a:t>
            </a:r>
            <a:r>
              <a:rPr lang="en-US" dirty="0">
                <a:sym typeface="Symbol" panose="05050102010706020507" pitchFamily="18" charset="2"/>
              </a:rPr>
              <a:t>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</a:t>
            </a:r>
            <a:r>
              <a:rPr lang="en-US" dirty="0"/>
              <a:t> 0; there is NOT a positive linear association </a:t>
            </a:r>
            <a:r>
              <a:rPr lang="en-US" dirty="0" smtClean="0"/>
              <a:t>	between amount </a:t>
            </a:r>
            <a:r>
              <a:rPr lang="en-US" dirty="0"/>
              <a:t>of chocolate and happiness score</a:t>
            </a:r>
          </a:p>
        </p:txBody>
      </p:sp>
    </p:spTree>
    <p:extLst>
      <p:ext uri="{BB962C8B-B14F-4D97-AF65-F5344CB8AC3E}">
        <p14:creationId xmlns:p14="http://schemas.microsoft.com/office/powerpoint/2010/main" val="24016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Define the critical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df</a:t>
            </a:r>
            <a:r>
              <a:rPr lang="en-US" dirty="0"/>
              <a:t> = </a:t>
            </a:r>
            <a:r>
              <a:rPr lang="en-US" i="1" dirty="0"/>
              <a:t>N</a:t>
            </a:r>
            <a:r>
              <a:rPr lang="en-US" dirty="0"/>
              <a:t> – 2; </a:t>
            </a:r>
            <a:r>
              <a:rPr lang="en-US" i="1" dirty="0"/>
              <a:t>N</a:t>
            </a:r>
            <a:r>
              <a:rPr lang="en-US" dirty="0"/>
              <a:t> = number of </a:t>
            </a:r>
            <a:r>
              <a:rPr lang="en-US" b="1" i="1" u="sng" dirty="0"/>
              <a:t>paired</a:t>
            </a:r>
            <a:r>
              <a:rPr lang="en-US" dirty="0"/>
              <a:t> scores</a:t>
            </a:r>
          </a:p>
          <a:p>
            <a:pPr marL="342900" lvl="1" indent="0">
              <a:buNone/>
            </a:pPr>
            <a:r>
              <a:rPr lang="en-US" dirty="0" err="1"/>
              <a:t>df</a:t>
            </a:r>
            <a:r>
              <a:rPr lang="en-US" dirty="0"/>
              <a:t> = 7 – 2 = 5</a:t>
            </a:r>
          </a:p>
          <a:p>
            <a:pPr marL="342900" lvl="1" indent="0">
              <a:buNone/>
            </a:pPr>
            <a:r>
              <a:rPr lang="en-US" dirty="0"/>
              <a:t>Critical value = +.669</a:t>
            </a:r>
          </a:p>
        </p:txBody>
      </p:sp>
    </p:spTree>
    <p:extLst>
      <p:ext uri="{BB962C8B-B14F-4D97-AF65-F5344CB8AC3E}">
        <p14:creationId xmlns:p14="http://schemas.microsoft.com/office/powerpoint/2010/main" val="159774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Compute </a:t>
            </a:r>
            <a:r>
              <a:rPr lang="en-US" dirty="0" smtClean="0"/>
              <a:t>statistic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029698"/>
              </p:ext>
            </p:extLst>
          </p:nvPr>
        </p:nvGraphicFramePr>
        <p:xfrm>
          <a:off x="1162050" y="2295526"/>
          <a:ext cx="2075420" cy="28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7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377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243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#</a:t>
                      </a:r>
                      <a:r>
                        <a:rPr lang="en-US" sz="1400" b="1" i="0" u="none" strike="noStrike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 of M&amp;Ms</a:t>
                      </a:r>
                    </a:p>
                    <a:p>
                      <a:pPr algn="ctr" rtl="0" fontAlgn="ctr"/>
                      <a:endParaRPr lang="en-US" sz="1400" b="1" i="0" u="none" strike="noStrike" baseline="0" dirty="0">
                        <a:solidFill>
                          <a:schemeClr val="lt1"/>
                        </a:solidFill>
                        <a:effectLst/>
                        <a:latin typeface="+mn-lt"/>
                      </a:endParaRPr>
                    </a:p>
                    <a:p>
                      <a:pPr algn="ctr" rtl="0" fontAlgn="ctr"/>
                      <a:r>
                        <a:rPr lang="en-US" sz="1400" b="1" i="0" u="none" strike="noStrike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(X)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Happiness</a:t>
                      </a:r>
                      <a:r>
                        <a:rPr lang="en-US" sz="1400" b="1" i="0" u="none" strike="noStrike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 Score</a:t>
                      </a:r>
                    </a:p>
                    <a:p>
                      <a:pPr algn="ctr" rtl="0" fontAlgn="ctr"/>
                      <a:r>
                        <a:rPr lang="en-US" sz="1400" b="1" i="0" u="none" strike="noStrike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(Y)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72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72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7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7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7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7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7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22358" y="2084231"/>
                <a:ext cx="5216868" cy="27843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171450">
                  <a:lnSpc>
                    <a:spcPct val="200000"/>
                  </a:lnSpc>
                </a:pPr>
                <a:r>
                  <a:rPr lang="en-US" sz="1500" cap="small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cap="small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𝑆𝑆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𝑥𝑦</m:t>
                        </m:r>
                      </m:sub>
                    </m:sSub>
                    <m:r>
                      <a:rPr lang="en-US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∑</m:t>
                    </m:r>
                    <m:r>
                      <a:rPr lang="en-US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𝑋𝑌</m:t>
                    </m:r>
                    <m:r>
                      <a:rPr lang="en-US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400" i="1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∑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  <m:d>
                          <m:dPr>
                            <m:ctrlPr>
                              <a:rPr lang="en-US" sz="1400" i="1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∑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en-US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1590−</m:t>
                    </m:r>
                    <m:f>
                      <m:fPr>
                        <m:ctrlPr>
                          <a:rPr lang="en-US" sz="14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400" i="1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280</m:t>
                            </m:r>
                          </m:e>
                        </m:d>
                        <m:d>
                          <m:dPr>
                            <m:ctrlPr>
                              <a:rPr lang="en-US" sz="1400" i="1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33</m:t>
                            </m:r>
                          </m:e>
                        </m:d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1554.371</a:t>
                </a:r>
              </a:p>
              <a:p>
                <a:pPr marL="342900" indent="-171450">
                  <a:lnSpc>
                    <a:spcPct val="200000"/>
                  </a:lnSpc>
                </a:pPr>
                <a:r>
                  <a:rPr lang="en-US" sz="1400" spc="19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pc="19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spc="19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𝑆𝑆</m:t>
                        </m:r>
                      </m:e>
                      <m:sub>
                        <m:r>
                          <a:rPr lang="en-US" sz="1400" i="1" spc="19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r>
                      <a:rPr lang="en-US" sz="1400" i="1" spc="19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∑</m:t>
                    </m:r>
                    <m:sSup>
                      <m:sSupPr>
                        <m:ctrlPr>
                          <a:rPr lang="en-US" sz="1400" i="1" spc="19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i="1" spc="19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400" i="1" spc="19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400" i="1" spc="19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 spc="19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400" spc="19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400" spc="19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  <m:sSup>
                          <m:sSupPr>
                            <m:ctrlPr>
                              <a:rPr lang="en-US" sz="1400" i="1" spc="19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 spc="19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sz="1400" i="1" spc="19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400" i="1" spc="19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400" i="1" spc="19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1400" spc="19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sz="1400" i="1" spc="19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14000−</m:t>
                    </m:r>
                    <m:f>
                      <m:fPr>
                        <m:ctrlPr>
                          <a:rPr lang="en-US" sz="1400" i="1" spc="19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400" spc="19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400" i="1" spc="19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280</m:t>
                        </m:r>
                        <m:sSup>
                          <m:sSupPr>
                            <m:ctrlPr>
                              <a:rPr lang="en-US" sz="1400" i="1" spc="19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 spc="19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400" i="1" spc="19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400" i="1" spc="19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1400" spc="19" dirty="0">
                    <a:latin typeface="Garamond" panose="020204040303010108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400" b="1" spc="19" dirty="0">
                    <a:latin typeface="Garamond" panose="020204040303010108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2800</a:t>
                </a:r>
              </a:p>
              <a:p>
                <a:pPr marL="342900" indent="-171450">
                  <a:lnSpc>
                    <a:spcPct val="200000"/>
                  </a:lnSpc>
                </a:pPr>
                <a:r>
                  <a:rPr lang="en-US" sz="1400" spc="19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pc="19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spc="19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𝑆𝑆</m:t>
                        </m:r>
                      </m:e>
                      <m:sub>
                        <m:r>
                          <a:rPr lang="en-US" sz="1400" i="1" spc="19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sub>
                    </m:sSub>
                    <m:r>
                      <a:rPr lang="en-US" sz="1400" i="1" spc="19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∑</m:t>
                    </m:r>
                    <m:sSup>
                      <m:sSupPr>
                        <m:ctrlPr>
                          <a:rPr lang="en-US" sz="1400" i="1" spc="19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i="1" spc="19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400" i="1" spc="19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400" i="1" spc="19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 spc="19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400" spc="19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400" spc="19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  <m:sSup>
                          <m:sSupPr>
                            <m:ctrlPr>
                              <a:rPr lang="en-US" sz="1400" i="1" spc="19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 spc="19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  <m:r>
                              <a:rPr lang="en-US" sz="1400" i="1" spc="19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400" i="1" spc="19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400" i="1" spc="19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1400" spc="19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400" i="1" spc="19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183−</m:t>
                    </m:r>
                    <m:f>
                      <m:fPr>
                        <m:ctrlPr>
                          <a:rPr lang="en-US" sz="1400" i="1" spc="19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400" spc="19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(33</m:t>
                        </m:r>
                        <m:sSup>
                          <m:sSupPr>
                            <m:ctrlPr>
                              <a:rPr lang="en-US" sz="1400" i="1" spc="19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 spc="19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400" i="1" spc="19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400" i="1" spc="19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1400" spc="19" dirty="0">
                    <a:latin typeface="Garamond" panose="020204040303010108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400" b="1" spc="19" dirty="0">
                    <a:latin typeface="Garamond" panose="020204040303010108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27.429</a:t>
                </a:r>
              </a:p>
              <a:p>
                <a:pPr marL="342900" indent="-171450">
                  <a:lnSpc>
                    <a:spcPct val="200000"/>
                  </a:lnSpc>
                </a:pPr>
                <a:r>
                  <a:rPr lang="en-US" sz="1400" spc="19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i="1" spc="19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1400" spc="19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1400" i="1" spc="19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 spc="19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pc="19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sz="1400" i="1" spc="19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𝑋𝑌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1400" i="1" spc="19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spc="19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400" i="1" spc="19">
                                    <a:latin typeface="Cambria Math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spc="19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𝑆𝑆</m:t>
                                </m:r>
                              </m:e>
                              <m:sub>
                                <m:r>
                                  <a:rPr lang="en-US" sz="1400" i="1" spc="19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i="1" spc="19">
                                    <a:latin typeface="Cambria Math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spc="19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)(</m:t>
                                </m:r>
                                <m:r>
                                  <a:rPr lang="en-US" sz="1400" i="1" spc="19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𝑆𝑆</m:t>
                                </m:r>
                              </m:e>
                              <m:sub>
                                <m:r>
                                  <a:rPr lang="en-US" sz="1400" i="1" spc="19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sub>
                            </m:sSub>
                            <m:r>
                              <a:rPr lang="en-US" sz="1400" spc="19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  <m:r>
                      <a:rPr lang="en-US" sz="1400" spc="19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1400" i="1" spc="19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400" i="1" spc="19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1554.371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400" i="1" spc="19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spc="19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400" i="1" spc="19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2800</m:t>
                            </m:r>
                            <m:r>
                              <a:rPr lang="en-US" sz="1400" spc="19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1400" i="1" spc="19">
                                    <a:latin typeface="Cambria Math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spc="19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)(27.429)</m:t>
                                </m:r>
                              </m:e>
                              <m:sub/>
                            </m:sSub>
                          </m:e>
                        </m:rad>
                      </m:den>
                    </m:f>
                  </m:oMath>
                </a14:m>
                <a:r>
                  <a:rPr lang="en-US" sz="1400" spc="19" dirty="0">
                    <a:latin typeface="Garamond" panose="020204040303010108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400" b="1" spc="19" dirty="0">
                    <a:latin typeface="Garamond" panose="020204040303010108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.974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358" y="2084231"/>
                <a:ext cx="5216868" cy="2784352"/>
              </a:xfrm>
              <a:prstGeom prst="rect">
                <a:avLst/>
              </a:prstGeom>
              <a:blipFill rotWithShape="0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03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437</Words>
  <Application>Microsoft Office PowerPoint</Application>
  <PresentationFormat>On-screen Show (4:3)</PresentationFormat>
  <Paragraphs>93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Introduction to Activity 13.1</vt:lpstr>
      <vt:lpstr>Activity 13.1 will require you to:</vt:lpstr>
      <vt:lpstr>PowerPoint Presentation</vt:lpstr>
      <vt:lpstr>Step 1: Assess assumptions</vt:lpstr>
      <vt:lpstr>PowerPoint Presentation</vt:lpstr>
      <vt:lpstr>PowerPoint Presentation</vt:lpstr>
      <vt:lpstr>Step 2: State null and research hypotheses</vt:lpstr>
      <vt:lpstr>Step 3: Define the critical region</vt:lpstr>
      <vt:lpstr>Step 4: Compute statistic</vt:lpstr>
      <vt:lpstr>Step 5: Compute effect size</vt:lpstr>
      <vt:lpstr>Step 6: Summarize results</vt:lpstr>
    </vt:vector>
  </TitlesOfParts>
  <Company>Valparaiso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</dc:title>
  <dc:creator>Kieth Carlson</dc:creator>
  <cp:lastModifiedBy>SageUser</cp:lastModifiedBy>
  <cp:revision>15</cp:revision>
  <dcterms:created xsi:type="dcterms:W3CDTF">2016-11-30T16:28:59Z</dcterms:created>
  <dcterms:modified xsi:type="dcterms:W3CDTF">2017-02-22T17:51:17Z</dcterms:modified>
</cp:coreProperties>
</file>