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9" r:id="rId4"/>
    <p:sldId id="27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EC5D-132B-426C-A1A6-D7280540001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EF6F-B963-40C2-AF91-53CF0F5A55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62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EC5D-132B-426C-A1A6-D7280540001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EF6F-B963-40C2-AF91-53CF0F5A55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15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EC5D-132B-426C-A1A6-D7280540001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EF6F-B963-40C2-AF91-53CF0F5A55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3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EC5D-132B-426C-A1A6-D7280540001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EF6F-B963-40C2-AF91-53CF0F5A55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4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EC5D-132B-426C-A1A6-D7280540001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EF6F-B963-40C2-AF91-53CF0F5A55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1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EC5D-132B-426C-A1A6-D7280540001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EF6F-B963-40C2-AF91-53CF0F5A55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4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EC5D-132B-426C-A1A6-D7280540001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EF6F-B963-40C2-AF91-53CF0F5A55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01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EC5D-132B-426C-A1A6-D7280540001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EF6F-B963-40C2-AF91-53CF0F5A55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1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EC5D-132B-426C-A1A6-D7280540001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EF6F-B963-40C2-AF91-53CF0F5A55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7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EC5D-132B-426C-A1A6-D7280540001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EF6F-B963-40C2-AF91-53CF0F5A55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8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EC5D-132B-426C-A1A6-D7280540001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EF6F-B963-40C2-AF91-53CF0F5A55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1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4EC5D-132B-426C-A1A6-D7280540001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0EF6F-B963-40C2-AF91-53CF0F5A55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84" y="4885037"/>
            <a:ext cx="7772400" cy="659671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Activity 13.2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9432" y="5669735"/>
            <a:ext cx="6858000" cy="1077054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Confidence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Intervals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Correlations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05" y="0"/>
            <a:ext cx="7136027" cy="505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3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693" y="365126"/>
            <a:ext cx="7886700" cy="1325563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Activity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13.2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will require you to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693" y="1858576"/>
            <a:ext cx="7886700" cy="435133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Compute and interpret confidence intervals (CIs) for correlations</a:t>
            </a:r>
          </a:p>
        </p:txBody>
      </p:sp>
    </p:spTree>
    <p:extLst>
      <p:ext uri="{BB962C8B-B14F-4D97-AF65-F5344CB8AC3E}">
        <p14:creationId xmlns:p14="http://schemas.microsoft.com/office/powerpoint/2010/main" val="36019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591810"/>
            <a:ext cx="7886700" cy="99417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646987"/>
            <a:ext cx="7886700" cy="3263504"/>
          </a:xfrm>
        </p:spPr>
        <p:txBody>
          <a:bodyPr/>
          <a:lstStyle/>
          <a:p>
            <a:r>
              <a:rPr lang="en-US" dirty="0"/>
              <a:t>Estimate the correlation in the population between variable A and variable B </a:t>
            </a:r>
          </a:p>
          <a:p>
            <a:r>
              <a:rPr lang="en-US" i="1" dirty="0" err="1"/>
              <a:t>r</a:t>
            </a:r>
            <a:r>
              <a:rPr lang="en-US" i="1" baseline="-25000" dirty="0" err="1"/>
              <a:t>AB</a:t>
            </a:r>
            <a:r>
              <a:rPr lang="en-US" dirty="0"/>
              <a:t> = .48, convert to z using Appendix G </a:t>
            </a:r>
            <a:r>
              <a:rPr lang="en-US" dirty="0">
                <a:sym typeface="Wingdings" panose="05000000000000000000" pitchFamily="2" charset="2"/>
              </a:rPr>
              <a:t> .5230</a:t>
            </a:r>
            <a:endParaRPr lang="en-US" dirty="0"/>
          </a:p>
          <a:p>
            <a:r>
              <a:rPr lang="en-US" i="1" dirty="0"/>
              <a:t>N</a:t>
            </a:r>
            <a:r>
              <a:rPr lang="en-US" dirty="0"/>
              <a:t> = 53</a:t>
            </a:r>
          </a:p>
          <a:p>
            <a:r>
              <a:rPr lang="en-US" dirty="0" err="1"/>
              <a:t>z</a:t>
            </a:r>
            <a:r>
              <a:rPr lang="en-US" baseline="-25000" dirty="0" err="1"/>
              <a:t>CI</a:t>
            </a:r>
            <a:r>
              <a:rPr lang="en-US" dirty="0"/>
              <a:t> for a 95% CI always= 1.96; 2.58 for a 99% CI</a:t>
            </a:r>
          </a:p>
          <a:p>
            <a:r>
              <a:rPr lang="en-US" dirty="0"/>
              <a:t>Use the following formulas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70959" y="5081656"/>
                <a:ext cx="2871788" cy="4667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𝑈𝐵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35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5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sz="1350" i="1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135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𝐶𝐼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sz="135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35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350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59" y="5081656"/>
                <a:ext cx="2871788" cy="466794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834645" y="5081656"/>
                <a:ext cx="2871788" cy="4667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𝐿𝐵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35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5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sz="1350" i="1"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US" sz="135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𝐶𝐼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sz="135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35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350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645" y="5081656"/>
                <a:ext cx="2871788" cy="466794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00100" y="5602307"/>
                <a:ext cx="2871788" cy="4667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𝑈𝐵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35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.5230</m:t>
                          </m:r>
                        </m:e>
                      </m:d>
                      <m:r>
                        <a:rPr lang="en-US" sz="1350" i="1">
                          <a:latin typeface="Cambria Math" panose="02040503050406030204" pitchFamily="18" charset="0"/>
                        </a:rPr>
                        <m:t>+(1.96)</m:t>
                      </m:r>
                      <m:d>
                        <m:dPr>
                          <m:ctrlPr>
                            <a:rPr lang="en-US" sz="135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35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350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" y="5602307"/>
                <a:ext cx="2871788" cy="466794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69310" y="5609455"/>
                <a:ext cx="2871788" cy="4667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𝐿𝐵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35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.5230</m:t>
                          </m:r>
                        </m:e>
                      </m:d>
                      <m:r>
                        <a:rPr lang="en-US" sz="1350" i="1">
                          <a:latin typeface="Cambria Math" panose="02040503050406030204" pitchFamily="18" charset="0"/>
                        </a:rPr>
                        <m:t>−(1.96)</m:t>
                      </m:r>
                      <m:d>
                        <m:dPr>
                          <m:ctrlPr>
                            <a:rPr lang="en-US" sz="135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35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350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310" y="5609455"/>
                <a:ext cx="2871788" cy="466794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262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267" y="679914"/>
            <a:ext cx="7886700" cy="99417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267" y="3820748"/>
            <a:ext cx="7886700" cy="2818949"/>
          </a:xfrm>
        </p:spPr>
        <p:txBody>
          <a:bodyPr>
            <a:no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Now you must convert these z scores back to 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using Appendix G; find the above values in the z column and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value you need is to its left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         UB =  .66				                   LB = .24	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95% CI [ .24, .66]—We are 95% confidence that the correlation between these two variables in the population is between .24 and .66, inclusive.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21531" y="1793080"/>
                <a:ext cx="2871788" cy="4667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𝑈𝐵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35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5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sz="1350" i="1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135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𝐶𝐼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sz="135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35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350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75" y="1247774"/>
                <a:ext cx="3829050" cy="62235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793456" y="1828799"/>
                <a:ext cx="2871788" cy="4667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𝐿𝐵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35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5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sz="1350" i="1"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US" sz="135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𝐶𝐼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sz="135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35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350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275" y="1295399"/>
                <a:ext cx="3829050" cy="62235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00100" y="2464593"/>
                <a:ext cx="2871788" cy="4667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𝑈𝐵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35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.5230</m:t>
                          </m:r>
                        </m:e>
                      </m:d>
                      <m:r>
                        <a:rPr lang="en-US" sz="1350" i="1">
                          <a:latin typeface="Cambria Math" panose="02040503050406030204" pitchFamily="18" charset="0"/>
                        </a:rPr>
                        <m:t>+(1.96)</m:t>
                      </m:r>
                      <m:d>
                        <m:dPr>
                          <m:ctrlPr>
                            <a:rPr lang="en-US" sz="135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35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350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143124"/>
                <a:ext cx="3829050" cy="622350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50594" y="2478880"/>
                <a:ext cx="2871788" cy="4667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𝐿𝐵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35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.5230</m:t>
                          </m:r>
                        </m:e>
                      </m:d>
                      <m:r>
                        <a:rPr lang="en-US" sz="1350" i="1">
                          <a:latin typeface="Cambria Math" panose="02040503050406030204" pitchFamily="18" charset="0"/>
                        </a:rPr>
                        <m:t>−(1.96)</m:t>
                      </m:r>
                      <m:d>
                        <m:dPr>
                          <m:ctrlPr>
                            <a:rPr lang="en-US" sz="135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35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350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125" y="2162174"/>
                <a:ext cx="3829050" cy="622350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21544" y="3057525"/>
                <a:ext cx="2871788" cy="207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𝑈𝐵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=.800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725" y="2933699"/>
                <a:ext cx="3829050" cy="276999"/>
              </a:xfrm>
              <a:prstGeom prst="rect">
                <a:avLst/>
              </a:prstGeom>
              <a:blipFill>
                <a:blip r:embed="rId6" cstate="print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414837" y="3064668"/>
                <a:ext cx="2871788" cy="207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𝐿𝐵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=.24582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50" y="2943224"/>
                <a:ext cx="3829050" cy="276999"/>
              </a:xfrm>
              <a:prstGeom prst="rect">
                <a:avLst/>
              </a:prstGeom>
              <a:blipFill>
                <a:blip r:embed="rId7" cstate="print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269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238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Introduction to Activity 13.2</vt:lpstr>
      <vt:lpstr>Activity 13.2 will require you to:</vt:lpstr>
      <vt:lpstr>Example</vt:lpstr>
      <vt:lpstr>Example</vt:lpstr>
    </vt:vector>
  </TitlesOfParts>
  <Company>Valparaiso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</dc:title>
  <dc:creator>Kieth Carlson</dc:creator>
  <cp:lastModifiedBy>SageUser</cp:lastModifiedBy>
  <cp:revision>20</cp:revision>
  <dcterms:created xsi:type="dcterms:W3CDTF">2016-11-30T16:28:59Z</dcterms:created>
  <dcterms:modified xsi:type="dcterms:W3CDTF">2017-02-22T17:51:29Z</dcterms:modified>
</cp:coreProperties>
</file>