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7" d="100"/>
          <a:sy n="117" d="100"/>
        </p:scale>
        <p:origin x="-14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726621"/>
            <a:ext cx="7772400" cy="840242"/>
          </a:xfrm>
        </p:spPr>
        <p:txBody>
          <a:bodyPr anchor="b">
            <a:normAutofit/>
          </a:bodyPr>
          <a:lstStyle>
            <a:lvl1pPr algn="l">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742950" y="2605995"/>
            <a:ext cx="6858000" cy="1655762"/>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AE8959F-D257-4B00-9D81-AB41D87F58D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01974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8959F-D257-4B00-9D81-AB41D87F58D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96903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8959F-D257-4B00-9D81-AB41D87F58D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164584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8959F-D257-4B00-9D81-AB41D87F58D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1695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8959F-D257-4B00-9D81-AB41D87F58D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03820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E8959F-D257-4B00-9D81-AB41D87F58D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287062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E8959F-D257-4B00-9D81-AB41D87F58DD}"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7665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E8959F-D257-4B00-9D81-AB41D87F58DD}"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106136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8959F-D257-4B00-9D81-AB41D87F58DD}"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309561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8959F-D257-4B00-9D81-AB41D87F58D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203701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8959F-D257-4B00-9D81-AB41D87F58D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F416-CFD7-4F63-88B2-7D8EBFB94D8C}" type="slidenum">
              <a:rPr lang="en-US" smtClean="0"/>
              <a:pPr/>
              <a:t>‹#›</a:t>
            </a:fld>
            <a:endParaRPr lang="en-US"/>
          </a:p>
        </p:txBody>
      </p:sp>
    </p:spTree>
    <p:extLst>
      <p:ext uri="{BB962C8B-B14F-4D97-AF65-F5344CB8AC3E}">
        <p14:creationId xmlns:p14="http://schemas.microsoft.com/office/powerpoint/2010/main" val="47275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9278" y="410368"/>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59278" y="1870472"/>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8959F-D257-4B00-9D81-AB41D87F58DD}" type="datetimeFigureOut">
              <a:rPr lang="en-US" smtClean="0"/>
              <a:pPr/>
              <a:t>2/22/2017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5F416-CFD7-4F63-88B2-7D8EBFB94D8C}" type="slidenum">
              <a:rPr lang="en-US" smtClean="0"/>
              <a:pPr/>
              <a:t>‹#›</a:t>
            </a:fld>
            <a:endParaRPr lang="en-US"/>
          </a:p>
        </p:txBody>
      </p:sp>
    </p:spTree>
    <p:extLst>
      <p:ext uri="{BB962C8B-B14F-4D97-AF65-F5344CB8AC3E}">
        <p14:creationId xmlns:p14="http://schemas.microsoft.com/office/powerpoint/2010/main" val="2498279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415" y="4820594"/>
            <a:ext cx="7772400" cy="758525"/>
          </a:xfrm>
        </p:spPr>
        <p:txBody>
          <a:bodyPr>
            <a:normAutofit/>
          </a:bodyPr>
          <a:lstStyle/>
          <a:p>
            <a:pPr algn="ctr"/>
            <a:r>
              <a:rPr lang="en-US" sz="3600" b="1" dirty="0">
                <a:latin typeface="Arial" panose="020B0604020202020204" pitchFamily="34" charset="0"/>
                <a:cs typeface="Arial" panose="020B0604020202020204" pitchFamily="34" charset="0"/>
              </a:rPr>
              <a:t>Introduction to Activity 14.1</a:t>
            </a:r>
          </a:p>
        </p:txBody>
      </p:sp>
      <p:sp>
        <p:nvSpPr>
          <p:cNvPr id="3" name="Subtitle 2"/>
          <p:cNvSpPr>
            <a:spLocks noGrp="1"/>
          </p:cNvSpPr>
          <p:nvPr>
            <p:ph type="subTitle" idx="1"/>
          </p:nvPr>
        </p:nvSpPr>
        <p:spPr>
          <a:xfrm>
            <a:off x="776415" y="5661497"/>
            <a:ext cx="8309920" cy="1134719"/>
          </a:xfrm>
        </p:spPr>
        <p:txBody>
          <a:bodyPr/>
          <a:lstStyle/>
          <a:p>
            <a:r>
              <a:rPr lang="en-US" sz="3600" b="1" dirty="0" smtClean="0">
                <a:latin typeface="Arial" panose="020B0604020202020204" pitchFamily="34" charset="0"/>
                <a:cs typeface="Arial" panose="020B0604020202020204" pitchFamily="34" charset="0"/>
              </a:rPr>
              <a:t>Goodness-of-Fit Chi Square </a:t>
            </a:r>
            <a:r>
              <a:rPr lang="en-US" sz="3600" b="1" dirty="0">
                <a:latin typeface="Arial" panose="020B0604020202020204" pitchFamily="34" charset="0"/>
                <a:cs typeface="Arial" panose="020B0604020202020204" pitchFamily="34" charset="0"/>
              </a:rPr>
              <a:t>and </a:t>
            </a:r>
            <a:r>
              <a:rPr lang="en-US" sz="3600" b="1" dirty="0" smtClean="0">
                <a:latin typeface="Arial" panose="020B0604020202020204" pitchFamily="34" charset="0"/>
                <a:cs typeface="Arial" panose="020B0604020202020204" pitchFamily="34" charset="0"/>
              </a:rPr>
              <a:t>Chi Square </a:t>
            </a:r>
            <a:r>
              <a:rPr lang="en-US" sz="3600" b="1" dirty="0">
                <a:latin typeface="Arial" panose="020B0604020202020204" pitchFamily="34" charset="0"/>
                <a:cs typeface="Arial" panose="020B0604020202020204" pitchFamily="34" charset="0"/>
              </a:rPr>
              <a:t>for </a:t>
            </a:r>
            <a:r>
              <a:rPr lang="en-US" sz="3600" b="1" dirty="0" smtClean="0">
                <a:latin typeface="Arial" panose="020B0604020202020204" pitchFamily="34" charset="0"/>
                <a:cs typeface="Arial" panose="020B0604020202020204" pitchFamily="34" charset="0"/>
              </a:rPr>
              <a:t>Independence</a:t>
            </a:r>
            <a:endParaRPr lang="en-US" sz="3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415" y="0"/>
            <a:ext cx="6790724" cy="5048642"/>
          </a:xfrm>
          <a:prstGeom prst="rect">
            <a:avLst/>
          </a:prstGeom>
        </p:spPr>
      </p:pic>
    </p:spTree>
    <p:extLst>
      <p:ext uri="{BB962C8B-B14F-4D97-AF65-F5344CB8AC3E}">
        <p14:creationId xmlns:p14="http://schemas.microsoft.com/office/powerpoint/2010/main" val="3716280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hypotheses</a:t>
            </a:r>
            <a:endParaRPr lang="en-US" dirty="0"/>
          </a:p>
        </p:txBody>
      </p:sp>
      <p:sp>
        <p:nvSpPr>
          <p:cNvPr id="3" name="Content Placeholder 2"/>
          <p:cNvSpPr>
            <a:spLocks noGrp="1"/>
          </p:cNvSpPr>
          <p:nvPr>
            <p:ph idx="1"/>
          </p:nvPr>
        </p:nvSpPr>
        <p:spPr/>
        <p:txBody>
          <a:bodyPr/>
          <a:lstStyle/>
          <a:p>
            <a:r>
              <a:rPr lang="en-US" dirty="0"/>
              <a:t>Null: there is not an association between whether or not one likes stats and whether or not one is a psychology major.</a:t>
            </a:r>
          </a:p>
          <a:p>
            <a:r>
              <a:rPr lang="en-US" dirty="0"/>
              <a:t>Research: there is an association between whether or not one likes stats and whether or not one is a psychology major.</a:t>
            </a:r>
          </a:p>
        </p:txBody>
      </p:sp>
    </p:spTree>
    <p:extLst>
      <p:ext uri="{BB962C8B-B14F-4D97-AF65-F5344CB8AC3E}">
        <p14:creationId xmlns:p14="http://schemas.microsoft.com/office/powerpoint/2010/main" val="3412723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t>
            </a:r>
            <a:r>
              <a:rPr lang="en-US" dirty="0" smtClean="0"/>
              <a:t>critical region</a:t>
            </a:r>
            <a:endParaRPr lang="en-US" dirty="0"/>
          </a:p>
        </p:txBody>
      </p:sp>
      <p:sp>
        <p:nvSpPr>
          <p:cNvPr id="3" name="Content Placeholder 2"/>
          <p:cNvSpPr>
            <a:spLocks noGrp="1"/>
          </p:cNvSpPr>
          <p:nvPr>
            <p:ph idx="1"/>
          </p:nvPr>
        </p:nvSpPr>
        <p:spPr/>
        <p:txBody>
          <a:bodyPr/>
          <a:lstStyle/>
          <a:p>
            <a:r>
              <a:rPr lang="en-US" dirty="0" err="1"/>
              <a:t>df</a:t>
            </a:r>
            <a:r>
              <a:rPr lang="en-US" dirty="0"/>
              <a:t> = (number of categories – 1) * (number of categories – 1) </a:t>
            </a:r>
          </a:p>
          <a:p>
            <a:pPr lvl="1"/>
            <a:r>
              <a:rPr lang="en-US" dirty="0" err="1"/>
              <a:t>df</a:t>
            </a:r>
            <a:r>
              <a:rPr lang="en-US" dirty="0"/>
              <a:t> = 1 * 1 = 1</a:t>
            </a:r>
          </a:p>
          <a:p>
            <a:pPr lvl="1"/>
            <a:r>
              <a:rPr lang="en-US" dirty="0"/>
              <a:t>Critical value from Appendix = 3.84</a:t>
            </a:r>
          </a:p>
        </p:txBody>
      </p:sp>
    </p:spTree>
    <p:extLst>
      <p:ext uri="{BB962C8B-B14F-4D97-AF65-F5344CB8AC3E}">
        <p14:creationId xmlns:p14="http://schemas.microsoft.com/office/powerpoint/2010/main" val="1029588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test statistic</a:t>
            </a:r>
          </a:p>
        </p:txBody>
      </p:sp>
      <p:sp>
        <p:nvSpPr>
          <p:cNvPr id="3" name="Content Placeholder 2"/>
          <p:cNvSpPr>
            <a:spLocks noGrp="1"/>
          </p:cNvSpPr>
          <p:nvPr>
            <p:ph idx="1"/>
          </p:nvPr>
        </p:nvSpPr>
        <p:spPr/>
        <p:txBody>
          <a:bodyPr/>
          <a:lstStyle/>
          <a:p>
            <a:r>
              <a:rPr lang="en-US" dirty="0"/>
              <a:t>Determine the expected frequencies (EF) if the null hypothesis is exactly true. </a:t>
            </a:r>
            <a:r>
              <a:rPr lang="en-US" dirty="0" smtClean="0"/>
              <a:t>Each </a:t>
            </a:r>
            <a:r>
              <a:rPr lang="en-US" dirty="0"/>
              <a:t>cell has its own expected frequency.</a:t>
            </a:r>
          </a:p>
          <a:p>
            <a:pPr lvl="1"/>
            <a:r>
              <a:rPr lang="en-US" dirty="0"/>
              <a:t>EF =(RT * CT)/ N = (20 * 25) / 60 = 8.33</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4916489"/>
              </p:ext>
            </p:extLst>
          </p:nvPr>
        </p:nvGraphicFramePr>
        <p:xfrm>
          <a:off x="1155871" y="3900873"/>
          <a:ext cx="7305676" cy="1924052"/>
        </p:xfrm>
        <a:graphic>
          <a:graphicData uri="http://schemas.openxmlformats.org/drawingml/2006/table">
            <a:tbl>
              <a:tblPr firstRow="1" firstCol="1" bandRow="1">
                <a:tableStyleId>{5C22544A-7EE6-4342-B048-85BDC9FD1C3A}</a:tableStyleId>
              </a:tblPr>
              <a:tblGrid>
                <a:gridCol w="1826419">
                  <a:extLst>
                    <a:ext uri="{9D8B030D-6E8A-4147-A177-3AD203B41FA5}">
                      <a16:colId xmlns="" xmlns:a16="http://schemas.microsoft.com/office/drawing/2014/main" val="20000"/>
                    </a:ext>
                  </a:extLst>
                </a:gridCol>
                <a:gridCol w="1826419">
                  <a:extLst>
                    <a:ext uri="{9D8B030D-6E8A-4147-A177-3AD203B41FA5}">
                      <a16:colId xmlns="" xmlns:a16="http://schemas.microsoft.com/office/drawing/2014/main" val="20001"/>
                    </a:ext>
                  </a:extLst>
                </a:gridCol>
                <a:gridCol w="1826419">
                  <a:extLst>
                    <a:ext uri="{9D8B030D-6E8A-4147-A177-3AD203B41FA5}">
                      <a16:colId xmlns="" xmlns:a16="http://schemas.microsoft.com/office/drawing/2014/main" val="20002"/>
                    </a:ext>
                  </a:extLst>
                </a:gridCol>
                <a:gridCol w="1826419">
                  <a:extLst>
                    <a:ext uri="{9D8B030D-6E8A-4147-A177-3AD203B41FA5}">
                      <a16:colId xmlns="" xmlns:a16="http://schemas.microsoft.com/office/drawing/2014/main" val="20003"/>
                    </a:ext>
                  </a:extLst>
                </a:gridCol>
              </a:tblGrid>
              <a:tr h="270064">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Like stats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Does not like stats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0"/>
                  </a:ext>
                </a:extLst>
              </a:tr>
              <a:tr h="556930">
                <a:tc>
                  <a:txBody>
                    <a:bodyPr/>
                    <a:lstStyle/>
                    <a:p>
                      <a:pPr marL="0" marR="0">
                        <a:lnSpc>
                          <a:spcPct val="115000"/>
                        </a:lnSpc>
                        <a:spcBef>
                          <a:spcPts val="0"/>
                        </a:spcBef>
                        <a:spcAft>
                          <a:spcPts val="0"/>
                        </a:spcAft>
                      </a:pPr>
                      <a:r>
                        <a:rPr lang="en-US" sz="1400" dirty="0">
                          <a:effectLst/>
                        </a:rPr>
                        <a:t>Psych major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15</a:t>
                      </a:r>
                    </a:p>
                    <a:p>
                      <a:pPr marL="0" marR="0" algn="r">
                        <a:lnSpc>
                          <a:spcPct val="115000"/>
                        </a:lnSpc>
                        <a:spcBef>
                          <a:spcPts val="0"/>
                        </a:spcBef>
                        <a:spcAft>
                          <a:spcPts val="0"/>
                        </a:spcAft>
                      </a:pPr>
                      <a:r>
                        <a:rPr lang="en-US" sz="1400" b="1" dirty="0">
                          <a:effectLst/>
                        </a:rPr>
                        <a:t>8.33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5</a:t>
                      </a:r>
                    </a:p>
                    <a:p>
                      <a:pPr marL="0" marR="0" algn="r">
                        <a:lnSpc>
                          <a:spcPct val="115000"/>
                        </a:lnSpc>
                        <a:spcBef>
                          <a:spcPts val="0"/>
                        </a:spcBef>
                        <a:spcAft>
                          <a:spcPts val="0"/>
                        </a:spcAft>
                      </a:pPr>
                      <a:r>
                        <a:rPr lang="en-US" sz="1400" dirty="0">
                          <a:effectLst/>
                        </a:rPr>
                        <a:t>11.67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1"/>
                  </a:ext>
                </a:extLst>
              </a:tr>
              <a:tr h="556930">
                <a:tc>
                  <a:txBody>
                    <a:bodyPr/>
                    <a:lstStyle/>
                    <a:p>
                      <a:pPr marL="0" marR="0">
                        <a:lnSpc>
                          <a:spcPct val="115000"/>
                        </a:lnSpc>
                        <a:spcBef>
                          <a:spcPts val="0"/>
                        </a:spcBef>
                        <a:spcAft>
                          <a:spcPts val="0"/>
                        </a:spcAft>
                      </a:pPr>
                      <a:r>
                        <a:rPr lang="en-US" sz="1400" dirty="0">
                          <a:effectLst/>
                        </a:rPr>
                        <a:t>Not psych major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10</a:t>
                      </a:r>
                    </a:p>
                    <a:p>
                      <a:pPr marL="0" marR="0" algn="r">
                        <a:lnSpc>
                          <a:spcPct val="115000"/>
                        </a:lnSpc>
                        <a:spcBef>
                          <a:spcPts val="0"/>
                        </a:spcBef>
                        <a:spcAft>
                          <a:spcPts val="0"/>
                        </a:spcAft>
                      </a:pPr>
                      <a:r>
                        <a:rPr lang="en-US" sz="1400" dirty="0">
                          <a:effectLst/>
                        </a:rPr>
                        <a:t>16.67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30</a:t>
                      </a:r>
                    </a:p>
                    <a:p>
                      <a:pPr marL="0" marR="0" algn="r">
                        <a:lnSpc>
                          <a:spcPct val="115000"/>
                        </a:lnSpc>
                        <a:spcBef>
                          <a:spcPts val="0"/>
                        </a:spcBef>
                        <a:spcAft>
                          <a:spcPts val="0"/>
                        </a:spcAft>
                      </a:pPr>
                      <a:r>
                        <a:rPr lang="en-US" sz="1400">
                          <a:effectLst/>
                        </a:rPr>
                        <a:t>23.33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2"/>
                  </a:ext>
                </a:extLst>
              </a:tr>
              <a:tr h="270064">
                <a:tc>
                  <a:txBody>
                    <a:bodyPr/>
                    <a:lstStyle/>
                    <a:p>
                      <a:pPr marL="0" marR="0">
                        <a:lnSpc>
                          <a:spcPct val="115000"/>
                        </a:lnSpc>
                        <a:spcBef>
                          <a:spcPts val="0"/>
                        </a:spcBef>
                        <a:spcAft>
                          <a:spcPts val="0"/>
                        </a:spcAft>
                      </a:pPr>
                      <a:r>
                        <a:rPr lang="en-US" sz="1400" dirty="0">
                          <a:effectLst/>
                        </a:rPr>
                        <a:t>Total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60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3"/>
                  </a:ext>
                </a:extLst>
              </a:tr>
              <a:tr h="270064">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746643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82" y="857251"/>
            <a:ext cx="7886700" cy="994172"/>
          </a:xfrm>
        </p:spPr>
        <p:txBody>
          <a:bodyPr/>
          <a:lstStyle/>
          <a:p>
            <a:r>
              <a:rPr lang="en-US" dirty="0"/>
              <a:t>Compute test statistic </a:t>
            </a:r>
          </a:p>
        </p:txBody>
      </p:sp>
      <p:sp>
        <p:nvSpPr>
          <p:cNvPr id="3" name="Content Placeholder 2"/>
          <p:cNvSpPr>
            <a:spLocks noGrp="1"/>
          </p:cNvSpPr>
          <p:nvPr>
            <p:ph idx="1"/>
          </p:nvPr>
        </p:nvSpPr>
        <p:spPr>
          <a:xfrm>
            <a:off x="761982" y="2218134"/>
            <a:ext cx="7886700" cy="3263504"/>
          </a:xfrm>
        </p:spPr>
        <p:txBody>
          <a:bodyPr>
            <a:normAutofit/>
          </a:bodyPr>
          <a:lstStyle/>
          <a:p>
            <a:r>
              <a:rPr lang="en-US" dirty="0"/>
              <a:t>Compute the obtained chi square</a:t>
            </a:r>
          </a:p>
          <a:p>
            <a:r>
              <a:rPr lang="en-US" dirty="0"/>
              <a:t> χ</a:t>
            </a:r>
            <a:r>
              <a:rPr lang="en-US" baseline="30000" dirty="0"/>
              <a:t>2</a:t>
            </a:r>
            <a:r>
              <a:rPr lang="en-US" dirty="0"/>
              <a:t> = ∑(OF – EF)</a:t>
            </a:r>
            <a:r>
              <a:rPr lang="en-US" baseline="30000" dirty="0"/>
              <a:t>2</a:t>
            </a:r>
            <a:r>
              <a:rPr lang="en-US" dirty="0"/>
              <a:t> / EF =</a:t>
            </a:r>
            <a:endParaRPr lang="en-US" sz="1800" dirty="0"/>
          </a:p>
          <a:p>
            <a:r>
              <a:rPr lang="en-US" dirty="0"/>
              <a:t> χ</a:t>
            </a:r>
            <a:r>
              <a:rPr lang="en-US" baseline="30000" dirty="0"/>
              <a:t>2</a:t>
            </a:r>
            <a:r>
              <a:rPr lang="en-US" dirty="0"/>
              <a:t> = ((15 – 8.33)</a:t>
            </a:r>
            <a:r>
              <a:rPr lang="en-US" baseline="30000" dirty="0"/>
              <a:t>2</a:t>
            </a:r>
            <a:r>
              <a:rPr lang="en-US" dirty="0"/>
              <a:t> / 8.33) + ((5 – 11.67)</a:t>
            </a:r>
            <a:r>
              <a:rPr lang="en-US" baseline="30000" dirty="0"/>
              <a:t>2</a:t>
            </a:r>
            <a:r>
              <a:rPr lang="en-US" dirty="0"/>
              <a:t> / 11.67)  + </a:t>
            </a:r>
          </a:p>
          <a:p>
            <a:pPr marL="0" indent="0">
              <a:buNone/>
            </a:pPr>
            <a:r>
              <a:rPr lang="en-US" dirty="0"/>
              <a:t>	((10 – 16.67)</a:t>
            </a:r>
            <a:r>
              <a:rPr lang="en-US" baseline="30000" dirty="0"/>
              <a:t>2</a:t>
            </a:r>
            <a:r>
              <a:rPr lang="en-US" dirty="0"/>
              <a:t> / 16.67) + ((30 – 23.33)</a:t>
            </a:r>
            <a:r>
              <a:rPr lang="en-US" baseline="30000" dirty="0"/>
              <a:t>2</a:t>
            </a:r>
            <a:r>
              <a:rPr lang="en-US" dirty="0"/>
              <a:t> / 23.33)  </a:t>
            </a:r>
            <a:endParaRPr lang="en-US" sz="1800" dirty="0"/>
          </a:p>
          <a:p>
            <a:r>
              <a:rPr lang="en-US" dirty="0"/>
              <a:t>χ</a:t>
            </a:r>
            <a:r>
              <a:rPr lang="en-US" baseline="30000" dirty="0"/>
              <a:t>2 </a:t>
            </a:r>
            <a:r>
              <a:rPr lang="en-US" dirty="0"/>
              <a:t>= 5.34 + 3.81 + 2.67 + 1.91 = 13.73</a:t>
            </a:r>
          </a:p>
        </p:txBody>
      </p:sp>
    </p:spTree>
    <p:extLst>
      <p:ext uri="{BB962C8B-B14F-4D97-AF65-F5344CB8AC3E}">
        <p14:creationId xmlns:p14="http://schemas.microsoft.com/office/powerpoint/2010/main" val="2613651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a:t>
            </a:r>
            <a:r>
              <a:rPr lang="en-US" dirty="0" smtClean="0"/>
              <a:t>effect size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ym typeface="Symbol" panose="05050102010706020507" pitchFamily="18" charset="2"/>
                  </a:rPr>
                  <a:t></a:t>
                </a:r>
                <a:r>
                  <a:rPr lang="en-US" dirty="0"/>
                  <a:t> = </a:t>
                </a:r>
                <a14:m>
                  <m:oMath xmlns:m="http://schemas.openxmlformats.org/officeDocument/2006/math">
                    <m:rad>
                      <m:radPr>
                        <m:degHide m:val="on"/>
                        <m:ctrlPr>
                          <a:rPr lang="en-US" i="1">
                            <a:latin typeface="Cambria Math"/>
                          </a:rPr>
                        </m:ctrlPr>
                      </m:radPr>
                      <m:deg/>
                      <m:e>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𝑋</m:t>
                                </m:r>
                              </m:e>
                              <m:sup>
                                <m:r>
                                  <a:rPr lang="en-US" i="1">
                                    <a:latin typeface="Cambria Math" panose="02040503050406030204" pitchFamily="18" charset="0"/>
                                  </a:rPr>
                                  <m:t>2</m:t>
                                </m:r>
                              </m:sup>
                            </m:sSup>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𝑑𝑓</m:t>
                            </m:r>
                            <m:r>
                              <a:rPr lang="en-US" b="0" i="1" smtClean="0">
                                <a:latin typeface="Cambria Math" panose="02040503050406030204" pitchFamily="18" charset="0"/>
                              </a:rPr>
                              <m:t>)</m:t>
                            </m:r>
                          </m:den>
                        </m:f>
                      </m:e>
                    </m:rad>
                    <m:r>
                      <a:rPr lang="en-US" i="1">
                        <a:latin typeface="Cambria Math" panose="02040503050406030204" pitchFamily="18" charset="0"/>
                      </a:rPr>
                      <m:t>=</m:t>
                    </m:r>
                    <m:rad>
                      <m:radPr>
                        <m:degHide m:val="on"/>
                        <m:ctrlPr>
                          <a:rPr lang="en-US" i="1">
                            <a:latin typeface="Cambria Math"/>
                          </a:rPr>
                        </m:ctrlPr>
                      </m:radPr>
                      <m:deg/>
                      <m:e>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13.73</m:t>
                                </m:r>
                              </m:e>
                              <m:sup/>
                            </m:sSup>
                          </m:num>
                          <m:den>
                            <m:r>
                              <a:rPr lang="en-US" i="1">
                                <a:latin typeface="Cambria Math" panose="02040503050406030204" pitchFamily="18" charset="0"/>
                              </a:rPr>
                              <m:t>60 (1)</m:t>
                            </m:r>
                          </m:den>
                        </m:f>
                      </m:e>
                    </m:rad>
                    <m:r>
                      <a:rPr lang="en-US" i="1">
                        <a:latin typeface="Cambria Math" panose="02040503050406030204" pitchFamily="18" charset="0"/>
                      </a:rPr>
                      <m:t>= .478</m:t>
                    </m:r>
                  </m:oMath>
                </a14:m>
                <a:r>
                  <a:rPr lang="en-US" dirty="0"/>
                  <a:t>; which is a large effect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588302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the results</a:t>
            </a:r>
          </a:p>
        </p:txBody>
      </p:sp>
      <p:sp>
        <p:nvSpPr>
          <p:cNvPr id="3" name="Content Placeholder 2"/>
          <p:cNvSpPr>
            <a:spLocks noGrp="1"/>
          </p:cNvSpPr>
          <p:nvPr>
            <p:ph idx="1"/>
          </p:nvPr>
        </p:nvSpPr>
        <p:spPr/>
        <p:txBody>
          <a:bodyPr/>
          <a:lstStyle/>
          <a:p>
            <a:r>
              <a:rPr lang="en-US" dirty="0"/>
              <a:t>There is a significant association between being a psychology major and liking statistics,  χ</a:t>
            </a:r>
            <a:r>
              <a:rPr lang="en-US" baseline="30000" dirty="0"/>
              <a:t>2</a:t>
            </a:r>
            <a:r>
              <a:rPr lang="en-US" dirty="0"/>
              <a:t> (1; N = 60) = 13.73, p &lt; .05, </a:t>
            </a:r>
            <a:r>
              <a:rPr lang="en-US" dirty="0">
                <a:sym typeface="Symbol" panose="05050102010706020507" pitchFamily="18" charset="2"/>
              </a:rPr>
              <a:t></a:t>
            </a:r>
            <a:r>
              <a:rPr lang="en-US" dirty="0"/>
              <a:t> = .48. </a:t>
            </a:r>
            <a:r>
              <a:rPr lang="en-US" dirty="0" smtClean="0"/>
              <a:t>More </a:t>
            </a:r>
            <a:r>
              <a:rPr lang="en-US" dirty="0"/>
              <a:t>psychology majors liked stats than was expected by chance and fewer non-psychology majors liked stats than was expected by chance.</a:t>
            </a:r>
          </a:p>
        </p:txBody>
      </p:sp>
    </p:spTree>
    <p:extLst>
      <p:ext uri="{BB962C8B-B14F-4D97-AF65-F5344CB8AC3E}">
        <p14:creationId xmlns:p14="http://schemas.microsoft.com/office/powerpoint/2010/main" val="127486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14.1 will require you to:</a:t>
            </a:r>
          </a:p>
        </p:txBody>
      </p:sp>
      <p:sp>
        <p:nvSpPr>
          <p:cNvPr id="3" name="Content Placeholder 2"/>
          <p:cNvSpPr>
            <a:spLocks noGrp="1"/>
          </p:cNvSpPr>
          <p:nvPr>
            <p:ph idx="1"/>
          </p:nvPr>
        </p:nvSpPr>
        <p:spPr/>
        <p:txBody>
          <a:bodyPr/>
          <a:lstStyle/>
          <a:p>
            <a:r>
              <a:rPr lang="en-US" dirty="0"/>
              <a:t>Determine when to use each type of </a:t>
            </a:r>
            <a:r>
              <a:rPr lang="en-US"/>
              <a:t>chi </a:t>
            </a:r>
            <a:r>
              <a:rPr lang="en-US" smtClean="0"/>
              <a:t>square</a:t>
            </a:r>
            <a:endParaRPr lang="en-US" dirty="0"/>
          </a:p>
          <a:p>
            <a:r>
              <a:rPr lang="en-US" dirty="0"/>
              <a:t>Work through all </a:t>
            </a:r>
            <a:r>
              <a:rPr lang="en-US" dirty="0" smtClean="0"/>
              <a:t>six </a:t>
            </a:r>
            <a:r>
              <a:rPr lang="en-US" dirty="0"/>
              <a:t>steps of a hypothesis test using chi square of independence</a:t>
            </a:r>
          </a:p>
          <a:p>
            <a:r>
              <a:rPr lang="en-US" dirty="0"/>
              <a:t>Work through all 6 steps of a hypothesis test using a goodness-of-fit chi square</a:t>
            </a:r>
          </a:p>
          <a:p>
            <a:endParaRPr lang="en-US" dirty="0"/>
          </a:p>
          <a:p>
            <a:endParaRPr lang="en-US" dirty="0"/>
          </a:p>
        </p:txBody>
      </p:sp>
    </p:spTree>
    <p:extLst>
      <p:ext uri="{BB962C8B-B14F-4D97-AF65-F5344CB8AC3E}">
        <p14:creationId xmlns:p14="http://schemas.microsoft.com/office/powerpoint/2010/main" val="770906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r>
              <a:rPr lang="en-US" dirty="0"/>
              <a:t>It analyzes </a:t>
            </a:r>
            <a:r>
              <a:rPr lang="en-US" b="1" i="1" u="sng" dirty="0"/>
              <a:t>frequencies </a:t>
            </a:r>
          </a:p>
          <a:p>
            <a:pPr lvl="1"/>
            <a:r>
              <a:rPr lang="en-US" dirty="0"/>
              <a:t>The data is category membership (nominal variables not interval/ratio variables)</a:t>
            </a:r>
          </a:p>
          <a:p>
            <a:pPr lvl="1"/>
            <a:r>
              <a:rPr lang="en-US" dirty="0"/>
              <a:t>It looks like ANOVA but it is not because . . . </a:t>
            </a:r>
          </a:p>
          <a:p>
            <a:r>
              <a:rPr lang="en-US" dirty="0"/>
              <a:t>There are two kinds of Chi-Square</a:t>
            </a:r>
          </a:p>
          <a:p>
            <a:pPr lvl="1"/>
            <a:r>
              <a:rPr lang="en-US" dirty="0"/>
              <a:t>Goodness of fit </a:t>
            </a:r>
            <a:r>
              <a:rPr lang="en-US" dirty="0">
                <a:sym typeface="Wingdings" panose="05000000000000000000" pitchFamily="2" charset="2"/>
              </a:rPr>
              <a:t> for 1 nominal variable</a:t>
            </a:r>
          </a:p>
          <a:p>
            <a:pPr lvl="1"/>
            <a:r>
              <a:rPr lang="en-US" dirty="0">
                <a:sym typeface="Wingdings" panose="05000000000000000000" pitchFamily="2" charset="2"/>
              </a:rPr>
              <a:t>Independence  for 2 nominal variables</a:t>
            </a:r>
          </a:p>
          <a:p>
            <a:r>
              <a:rPr lang="en-US" dirty="0">
                <a:sym typeface="Wingdings" panose="05000000000000000000" pitchFamily="2" charset="2"/>
              </a:rPr>
              <a:t>Both compare expected frequency if null is true to observed frequency</a:t>
            </a:r>
            <a:endParaRPr lang="en-US" dirty="0"/>
          </a:p>
        </p:txBody>
      </p:sp>
    </p:spTree>
    <p:extLst>
      <p:ext uri="{BB962C8B-B14F-4D97-AF65-F5344CB8AC3E}">
        <p14:creationId xmlns:p14="http://schemas.microsoft.com/office/powerpoint/2010/main" val="181379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 of </a:t>
            </a:r>
            <a:r>
              <a:rPr lang="en-US" dirty="0" smtClean="0"/>
              <a:t>fit chi-square</a:t>
            </a:r>
            <a:endParaRPr lang="en-US" dirty="0"/>
          </a:p>
        </p:txBody>
      </p:sp>
      <p:sp>
        <p:nvSpPr>
          <p:cNvPr id="3" name="Content Placeholder 2"/>
          <p:cNvSpPr>
            <a:spLocks noGrp="1"/>
          </p:cNvSpPr>
          <p:nvPr>
            <p:ph idx="1"/>
          </p:nvPr>
        </p:nvSpPr>
        <p:spPr/>
        <p:txBody>
          <a:bodyPr/>
          <a:lstStyle/>
          <a:p>
            <a:r>
              <a:rPr lang="en-US" dirty="0"/>
              <a:t>A teacher asked 60 students to respond to the statement, “I like statistics” and each one responded with Yes or No.  The teacher wanted to know if the frequency counts for “Yes” and “No” differed from </a:t>
            </a:r>
            <a:r>
              <a:rPr lang="en-US" dirty="0" smtClean="0"/>
              <a:t>half liking </a:t>
            </a:r>
            <a:r>
              <a:rPr lang="en-US" dirty="0"/>
              <a:t>stats and half not liking stats.  The collected data are below.</a:t>
            </a:r>
          </a:p>
          <a:p>
            <a:pPr marL="0" indent="0">
              <a:buNone/>
            </a:pP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667405033"/>
              </p:ext>
            </p:extLst>
          </p:nvPr>
        </p:nvGraphicFramePr>
        <p:xfrm>
          <a:off x="1190625" y="3968750"/>
          <a:ext cx="6096000" cy="80772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278130">
                <a:tc>
                  <a:txBody>
                    <a:bodyPr/>
                    <a:lstStyle/>
                    <a:p>
                      <a:pPr algn="ctr"/>
                      <a:r>
                        <a:rPr lang="en-US" sz="2200" dirty="0"/>
                        <a:t>Like Stats</a:t>
                      </a:r>
                    </a:p>
                  </a:txBody>
                  <a:tcPr marL="68580" marR="68580" marT="34290" marB="34290"/>
                </a:tc>
                <a:tc>
                  <a:txBody>
                    <a:bodyPr/>
                    <a:lstStyle/>
                    <a:p>
                      <a:pPr algn="ctr"/>
                      <a:r>
                        <a:rPr lang="en-US" sz="2200" dirty="0"/>
                        <a:t>Don’t Like stats</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2200" dirty="0"/>
                        <a:t>35</a:t>
                      </a:r>
                    </a:p>
                  </a:txBody>
                  <a:tcPr marL="68580" marR="68580" marT="34290" marB="34290"/>
                </a:tc>
                <a:tc>
                  <a:txBody>
                    <a:bodyPr/>
                    <a:lstStyle/>
                    <a:p>
                      <a:pPr algn="ctr"/>
                      <a:r>
                        <a:rPr lang="en-US" sz="2200" dirty="0"/>
                        <a:t>25</a:t>
                      </a:r>
                    </a:p>
                  </a:txBody>
                  <a:tcPr marL="68580" marR="68580" marT="34290" marB="3429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59551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hypotheses</a:t>
            </a:r>
            <a:endParaRPr lang="en-US" dirty="0"/>
          </a:p>
        </p:txBody>
      </p:sp>
      <p:sp>
        <p:nvSpPr>
          <p:cNvPr id="3" name="Content Placeholder 2"/>
          <p:cNvSpPr>
            <a:spLocks noGrp="1"/>
          </p:cNvSpPr>
          <p:nvPr>
            <p:ph idx="1"/>
          </p:nvPr>
        </p:nvSpPr>
        <p:spPr/>
        <p:txBody>
          <a:bodyPr/>
          <a:lstStyle/>
          <a:p>
            <a:r>
              <a:rPr lang="en-US" dirty="0"/>
              <a:t>Null: the number of people liking and not liking statistics is not significantly different from 50% liking it and 50% not liking it.</a:t>
            </a:r>
          </a:p>
          <a:p>
            <a:r>
              <a:rPr lang="en-US" dirty="0"/>
              <a:t>Research: the number of people liking and not liking statistics is significantly different from 50% liking it and 50% not liking it.</a:t>
            </a:r>
          </a:p>
          <a:p>
            <a:endParaRPr lang="en-US" dirty="0"/>
          </a:p>
        </p:txBody>
      </p:sp>
    </p:spTree>
    <p:extLst>
      <p:ext uri="{BB962C8B-B14F-4D97-AF65-F5344CB8AC3E}">
        <p14:creationId xmlns:p14="http://schemas.microsoft.com/office/powerpoint/2010/main" val="3400776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critical region</a:t>
            </a:r>
          </a:p>
        </p:txBody>
      </p:sp>
      <p:sp>
        <p:nvSpPr>
          <p:cNvPr id="3" name="Content Placeholder 2"/>
          <p:cNvSpPr>
            <a:spLocks noGrp="1"/>
          </p:cNvSpPr>
          <p:nvPr>
            <p:ph idx="1"/>
          </p:nvPr>
        </p:nvSpPr>
        <p:spPr/>
        <p:txBody>
          <a:bodyPr/>
          <a:lstStyle/>
          <a:p>
            <a:r>
              <a:rPr lang="en-US" dirty="0" err="1"/>
              <a:t>df</a:t>
            </a:r>
            <a:r>
              <a:rPr lang="en-US" dirty="0"/>
              <a:t> = number of categories – 1</a:t>
            </a:r>
          </a:p>
          <a:p>
            <a:pPr lvl="1"/>
            <a:r>
              <a:rPr lang="en-US" dirty="0" err="1"/>
              <a:t>df</a:t>
            </a:r>
            <a:r>
              <a:rPr lang="en-US" dirty="0"/>
              <a:t> = 2 – 1 = 1</a:t>
            </a:r>
          </a:p>
          <a:p>
            <a:pPr lvl="1"/>
            <a:r>
              <a:rPr lang="en-US" dirty="0"/>
              <a:t>Critical value from Appendix  = 3.84</a:t>
            </a:r>
          </a:p>
          <a:p>
            <a:endParaRPr lang="en-US" dirty="0"/>
          </a:p>
        </p:txBody>
      </p:sp>
    </p:spTree>
    <p:extLst>
      <p:ext uri="{BB962C8B-B14F-4D97-AF65-F5344CB8AC3E}">
        <p14:creationId xmlns:p14="http://schemas.microsoft.com/office/powerpoint/2010/main" val="3087560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statistic</a:t>
            </a:r>
          </a:p>
        </p:txBody>
      </p:sp>
      <p:sp>
        <p:nvSpPr>
          <p:cNvPr id="3" name="Content Placeholder 2"/>
          <p:cNvSpPr>
            <a:spLocks noGrp="1"/>
          </p:cNvSpPr>
          <p:nvPr>
            <p:ph idx="1"/>
          </p:nvPr>
        </p:nvSpPr>
        <p:spPr>
          <a:xfrm>
            <a:off x="759278" y="2013147"/>
            <a:ext cx="7886700" cy="4634787"/>
          </a:xfrm>
        </p:spPr>
        <p:txBody>
          <a:bodyPr/>
          <a:lstStyle/>
          <a:p>
            <a:r>
              <a:rPr lang="en-US" dirty="0"/>
              <a:t>Determine expected frequency for each cell</a:t>
            </a:r>
          </a:p>
          <a:p>
            <a:pPr lvl="1"/>
            <a:r>
              <a:rPr lang="en-US" dirty="0"/>
              <a:t>N = 60; null expected .5 of N in each cell so . . .</a:t>
            </a:r>
          </a:p>
          <a:p>
            <a:pPr lvl="1"/>
            <a:r>
              <a:rPr lang="en-US" dirty="0"/>
              <a:t>EF for “like stats” = 60 * .5 = 30</a:t>
            </a:r>
          </a:p>
          <a:p>
            <a:pPr lvl="1"/>
            <a:r>
              <a:rPr lang="en-US" dirty="0"/>
              <a:t>EF for “don’t like stats” = 60 * .5 = 30</a:t>
            </a:r>
          </a:p>
          <a:p>
            <a:r>
              <a:rPr lang="en-US" dirty="0"/>
              <a:t>Compute obtained </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a:t>
            </a:r>
          </a:p>
          <a:p>
            <a:pPr lvl="1"/>
            <a:r>
              <a:rPr lang="en-US" dirty="0"/>
              <a:t> χ</a:t>
            </a:r>
            <a:r>
              <a:rPr lang="en-US" baseline="30000" dirty="0"/>
              <a:t>2</a:t>
            </a:r>
            <a:r>
              <a:rPr lang="en-US" dirty="0"/>
              <a:t> = ∑(OF – EF)</a:t>
            </a:r>
            <a:r>
              <a:rPr lang="en-US" baseline="30000" dirty="0"/>
              <a:t>2</a:t>
            </a:r>
            <a:r>
              <a:rPr lang="en-US" dirty="0"/>
              <a:t> / EF = ((35 – 30)</a:t>
            </a:r>
            <a:r>
              <a:rPr lang="en-US" baseline="30000" dirty="0"/>
              <a:t>2</a:t>
            </a:r>
            <a:r>
              <a:rPr lang="en-US" dirty="0"/>
              <a:t> / 30) + ((25 – 30)</a:t>
            </a:r>
            <a:r>
              <a:rPr lang="en-US" baseline="30000" dirty="0"/>
              <a:t>2</a:t>
            </a:r>
            <a:r>
              <a:rPr lang="en-US" dirty="0"/>
              <a:t> / 30) = .83 + .83 = 1.67</a:t>
            </a:r>
          </a:p>
        </p:txBody>
      </p:sp>
      <p:graphicFrame>
        <p:nvGraphicFramePr>
          <p:cNvPr id="4" name="Table 3"/>
          <p:cNvGraphicFramePr>
            <a:graphicFrameLocks noGrp="1"/>
          </p:cNvGraphicFramePr>
          <p:nvPr>
            <p:extLst>
              <p:ext uri="{D42A27DB-BD31-4B8C-83A1-F6EECF244321}">
                <p14:modId xmlns:p14="http://schemas.microsoft.com/office/powerpoint/2010/main" val="2916816163"/>
              </p:ext>
            </p:extLst>
          </p:nvPr>
        </p:nvGraphicFramePr>
        <p:xfrm>
          <a:off x="1295915" y="4948992"/>
          <a:ext cx="6096000" cy="114300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278130">
                <a:tc>
                  <a:txBody>
                    <a:bodyPr/>
                    <a:lstStyle/>
                    <a:p>
                      <a:pPr algn="ctr"/>
                      <a:r>
                        <a:rPr lang="en-US" sz="2200" dirty="0"/>
                        <a:t>Like Stats</a:t>
                      </a:r>
                    </a:p>
                  </a:txBody>
                  <a:tcPr marL="68580" marR="68580" marT="34290" marB="34290"/>
                </a:tc>
                <a:tc>
                  <a:txBody>
                    <a:bodyPr/>
                    <a:lstStyle/>
                    <a:p>
                      <a:pPr algn="ctr"/>
                      <a:r>
                        <a:rPr lang="en-US" sz="2200" dirty="0"/>
                        <a:t>Don’t </a:t>
                      </a:r>
                      <a:r>
                        <a:rPr lang="en-US" sz="2200" dirty="0" smtClean="0"/>
                        <a:t>like </a:t>
                      </a:r>
                      <a:r>
                        <a:rPr lang="en-US" sz="2200" dirty="0"/>
                        <a:t>stats</a:t>
                      </a:r>
                    </a:p>
                  </a:txBody>
                  <a:tcPr marL="68580" marR="68580" marT="34290" marB="34290"/>
                </a:tc>
                <a:extLst>
                  <a:ext uri="{0D108BD9-81ED-4DB2-BD59-A6C34878D82A}">
                    <a16:rowId xmlns="" xmlns:a16="http://schemas.microsoft.com/office/drawing/2014/main" val="10000"/>
                  </a:ext>
                </a:extLst>
              </a:tr>
              <a:tr h="377190">
                <a:tc>
                  <a:txBody>
                    <a:bodyPr/>
                    <a:lstStyle/>
                    <a:p>
                      <a:pPr algn="ctr"/>
                      <a:r>
                        <a:rPr lang="en-US" sz="2200" dirty="0"/>
                        <a:t>OF = 35</a:t>
                      </a:r>
                    </a:p>
                    <a:p>
                      <a:pPr algn="ctr"/>
                      <a:r>
                        <a:rPr lang="en-US" sz="2200" dirty="0"/>
                        <a:t>EF = 30</a:t>
                      </a:r>
                    </a:p>
                  </a:txBody>
                  <a:tcPr marL="68580" marR="68580" marT="34290" marB="34290"/>
                </a:tc>
                <a:tc>
                  <a:txBody>
                    <a:bodyPr/>
                    <a:lstStyle/>
                    <a:p>
                      <a:pPr algn="ctr"/>
                      <a:r>
                        <a:rPr lang="en-US" sz="2200" dirty="0"/>
                        <a:t>OF = 25</a:t>
                      </a:r>
                    </a:p>
                    <a:p>
                      <a:pPr algn="ctr"/>
                      <a:r>
                        <a:rPr lang="en-US" sz="2200" dirty="0"/>
                        <a:t>EF = 30</a:t>
                      </a:r>
                    </a:p>
                  </a:txBody>
                  <a:tcPr marL="68580" marR="68580" marT="34290" marB="3429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86652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results</a:t>
            </a:r>
          </a:p>
        </p:txBody>
      </p:sp>
      <p:sp>
        <p:nvSpPr>
          <p:cNvPr id="3" name="Content Placeholder 2"/>
          <p:cNvSpPr>
            <a:spLocks noGrp="1"/>
          </p:cNvSpPr>
          <p:nvPr>
            <p:ph idx="1"/>
          </p:nvPr>
        </p:nvSpPr>
        <p:spPr/>
        <p:txBody>
          <a:bodyPr/>
          <a:lstStyle/>
          <a:p>
            <a:r>
              <a:rPr lang="en-US" dirty="0"/>
              <a:t>The number of students who liked stats and did not like stats did not differ significantly from half liking it and half not liking it, χ</a:t>
            </a:r>
            <a:r>
              <a:rPr lang="en-US" baseline="30000" dirty="0"/>
              <a:t>2</a:t>
            </a:r>
            <a:r>
              <a:rPr lang="en-US" dirty="0"/>
              <a:t> (1; N = 60) = 1.67, p &gt; .05.</a:t>
            </a:r>
          </a:p>
          <a:p>
            <a:endParaRPr lang="en-US" dirty="0"/>
          </a:p>
        </p:txBody>
      </p:sp>
    </p:spTree>
    <p:extLst>
      <p:ext uri="{BB962C8B-B14F-4D97-AF65-F5344CB8AC3E}">
        <p14:creationId xmlns:p14="http://schemas.microsoft.com/office/powerpoint/2010/main" val="290787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 </a:t>
            </a:r>
            <a:r>
              <a:rPr lang="en-US" dirty="0" smtClean="0"/>
              <a:t>chi-square</a:t>
            </a:r>
            <a:endParaRPr lang="en-US" dirty="0"/>
          </a:p>
        </p:txBody>
      </p:sp>
      <p:sp>
        <p:nvSpPr>
          <p:cNvPr id="3" name="Content Placeholder 2"/>
          <p:cNvSpPr>
            <a:spLocks noGrp="1"/>
          </p:cNvSpPr>
          <p:nvPr>
            <p:ph idx="1"/>
          </p:nvPr>
        </p:nvSpPr>
        <p:spPr>
          <a:xfrm>
            <a:off x="759278" y="2156254"/>
            <a:ext cx="7886700" cy="1459706"/>
          </a:xfrm>
        </p:spPr>
        <p:txBody>
          <a:bodyPr>
            <a:normAutofit lnSpcReduction="10000"/>
          </a:bodyPr>
          <a:lstStyle/>
          <a:p>
            <a:r>
              <a:rPr lang="en-US" dirty="0"/>
              <a:t>The teacher wants to know if there is an association between students liking stats and whether or not they are a psychology major. </a:t>
            </a:r>
            <a:r>
              <a:rPr lang="en-US" dirty="0" smtClean="0"/>
              <a:t>The </a:t>
            </a:r>
            <a:r>
              <a:rPr lang="en-US" dirty="0"/>
              <a:t>teacher asked 60 student if they were a psychology major or not and if they liked statistics or not. </a:t>
            </a:r>
            <a:r>
              <a:rPr lang="en-US" dirty="0" smtClean="0"/>
              <a:t>The </a:t>
            </a:r>
            <a:r>
              <a:rPr lang="en-US" dirty="0"/>
              <a:t>data is below:</a:t>
            </a:r>
          </a:p>
        </p:txBody>
      </p:sp>
      <p:graphicFrame>
        <p:nvGraphicFramePr>
          <p:cNvPr id="4" name="Table 3"/>
          <p:cNvGraphicFramePr>
            <a:graphicFrameLocks noGrp="1"/>
          </p:cNvGraphicFramePr>
          <p:nvPr>
            <p:extLst>
              <p:ext uri="{D42A27DB-BD31-4B8C-83A1-F6EECF244321}">
                <p14:modId xmlns:p14="http://schemas.microsoft.com/office/powerpoint/2010/main" val="2432482857"/>
              </p:ext>
            </p:extLst>
          </p:nvPr>
        </p:nvGraphicFramePr>
        <p:xfrm>
          <a:off x="919162" y="4036283"/>
          <a:ext cx="7305676" cy="1924052"/>
        </p:xfrm>
        <a:graphic>
          <a:graphicData uri="http://schemas.openxmlformats.org/drawingml/2006/table">
            <a:tbl>
              <a:tblPr firstRow="1" firstCol="1" bandRow="1">
                <a:tableStyleId>{5C22544A-7EE6-4342-B048-85BDC9FD1C3A}</a:tableStyleId>
              </a:tblPr>
              <a:tblGrid>
                <a:gridCol w="1826419">
                  <a:extLst>
                    <a:ext uri="{9D8B030D-6E8A-4147-A177-3AD203B41FA5}">
                      <a16:colId xmlns="" xmlns:a16="http://schemas.microsoft.com/office/drawing/2014/main" val="20000"/>
                    </a:ext>
                  </a:extLst>
                </a:gridCol>
                <a:gridCol w="1826419">
                  <a:extLst>
                    <a:ext uri="{9D8B030D-6E8A-4147-A177-3AD203B41FA5}">
                      <a16:colId xmlns="" xmlns:a16="http://schemas.microsoft.com/office/drawing/2014/main" val="20001"/>
                    </a:ext>
                  </a:extLst>
                </a:gridCol>
                <a:gridCol w="1826419">
                  <a:extLst>
                    <a:ext uri="{9D8B030D-6E8A-4147-A177-3AD203B41FA5}">
                      <a16:colId xmlns="" xmlns:a16="http://schemas.microsoft.com/office/drawing/2014/main" val="20002"/>
                    </a:ext>
                  </a:extLst>
                </a:gridCol>
                <a:gridCol w="1826419">
                  <a:extLst>
                    <a:ext uri="{9D8B030D-6E8A-4147-A177-3AD203B41FA5}">
                      <a16:colId xmlns="" xmlns:a16="http://schemas.microsoft.com/office/drawing/2014/main" val="20003"/>
                    </a:ext>
                  </a:extLst>
                </a:gridCol>
              </a:tblGrid>
              <a:tr h="270064">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Like stats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Does not like stats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0"/>
                  </a:ext>
                </a:extLst>
              </a:tr>
              <a:tr h="556930">
                <a:tc>
                  <a:txBody>
                    <a:bodyPr/>
                    <a:lstStyle/>
                    <a:p>
                      <a:pPr marL="0" marR="0">
                        <a:lnSpc>
                          <a:spcPct val="115000"/>
                        </a:lnSpc>
                        <a:spcBef>
                          <a:spcPts val="0"/>
                        </a:spcBef>
                        <a:spcAft>
                          <a:spcPts val="0"/>
                        </a:spcAft>
                      </a:pPr>
                      <a:r>
                        <a:rPr lang="en-US" sz="1400">
                          <a:effectLst/>
                        </a:rPr>
                        <a:t>Psych major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15</a:t>
                      </a:r>
                    </a:p>
                  </a:txBody>
                  <a:tcPr marL="51435" marR="51435" marT="0" marB="0"/>
                </a:tc>
                <a:tc>
                  <a:txBody>
                    <a:bodyPr/>
                    <a:lstStyle/>
                    <a:p>
                      <a:pPr marL="0" marR="0" algn="ctr">
                        <a:lnSpc>
                          <a:spcPct val="115000"/>
                        </a:lnSpc>
                        <a:spcBef>
                          <a:spcPts val="0"/>
                        </a:spcBef>
                        <a:spcAft>
                          <a:spcPts val="0"/>
                        </a:spcAft>
                      </a:pPr>
                      <a:r>
                        <a:rPr lang="en-US" sz="1400" dirty="0">
                          <a:effectLst/>
                        </a:rPr>
                        <a:t>5</a:t>
                      </a:r>
                    </a:p>
                    <a:p>
                      <a:pPr marL="0" marR="0" algn="r">
                        <a:lnSpc>
                          <a:spcPct val="115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1"/>
                  </a:ext>
                </a:extLst>
              </a:tr>
              <a:tr h="556930">
                <a:tc>
                  <a:txBody>
                    <a:bodyPr/>
                    <a:lstStyle/>
                    <a:p>
                      <a:pPr marL="0" marR="0">
                        <a:lnSpc>
                          <a:spcPct val="115000"/>
                        </a:lnSpc>
                        <a:spcBef>
                          <a:spcPts val="0"/>
                        </a:spcBef>
                        <a:spcAft>
                          <a:spcPts val="0"/>
                        </a:spcAft>
                      </a:pPr>
                      <a:r>
                        <a:rPr lang="en-US" sz="1400">
                          <a:effectLst/>
                        </a:rPr>
                        <a:t>Not psych major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10</a:t>
                      </a:r>
                    </a:p>
                  </a:txBody>
                  <a:tcPr marL="51435" marR="51435" marT="0" marB="0"/>
                </a:tc>
                <a:tc>
                  <a:txBody>
                    <a:bodyPr/>
                    <a:lstStyle/>
                    <a:p>
                      <a:pPr marL="0" marR="0" algn="ctr">
                        <a:lnSpc>
                          <a:spcPct val="115000"/>
                        </a:lnSpc>
                        <a:spcBef>
                          <a:spcPts val="0"/>
                        </a:spcBef>
                        <a:spcAft>
                          <a:spcPts val="0"/>
                        </a:spcAft>
                      </a:pPr>
                      <a:r>
                        <a:rPr lang="en-US" sz="1400" dirty="0">
                          <a:effectLst/>
                        </a:rPr>
                        <a:t>30</a:t>
                      </a:r>
                    </a:p>
                  </a:txBody>
                  <a:tcPr marL="51435" marR="51435" marT="0" marB="0"/>
                </a:tc>
                <a:tc>
                  <a:txBody>
                    <a:bodyPr/>
                    <a:lstStyle/>
                    <a:p>
                      <a:pPr marL="0" marR="0" algn="ctr">
                        <a:lnSpc>
                          <a:spcPct val="115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2"/>
                  </a:ext>
                </a:extLst>
              </a:tr>
              <a:tr h="270064">
                <a:tc>
                  <a:txBody>
                    <a:bodyPr/>
                    <a:lstStyle/>
                    <a:p>
                      <a:pPr marL="0" marR="0">
                        <a:lnSpc>
                          <a:spcPct val="115000"/>
                        </a:lnSpc>
                        <a:spcBef>
                          <a:spcPts val="0"/>
                        </a:spcBef>
                        <a:spcAft>
                          <a:spcPts val="0"/>
                        </a:spcAft>
                      </a:pPr>
                      <a:r>
                        <a:rPr lang="en-US"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a:effectLst/>
                        </a:rPr>
                        <a:t>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1400" dirty="0">
                          <a:effectLst/>
                        </a:rPr>
                        <a:t>60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3"/>
                  </a:ext>
                </a:extLst>
              </a:tr>
              <a:tr h="270064">
                <a:tc>
                  <a:txBody>
                    <a:bodyPr/>
                    <a:lstStyle/>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82074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765</Words>
  <Application>Microsoft Office PowerPoint</Application>
  <PresentationFormat>On-screen Show (4:3)</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Activity 14.1</vt:lpstr>
      <vt:lpstr>Activity 14.1 will require you to:</vt:lpstr>
      <vt:lpstr>Chi-square</vt:lpstr>
      <vt:lpstr>Goodness of fit chi-square</vt:lpstr>
      <vt:lpstr>State hypotheses</vt:lpstr>
      <vt:lpstr>Define critical region</vt:lpstr>
      <vt:lpstr>Compute statistic</vt:lpstr>
      <vt:lpstr>Summarize results</vt:lpstr>
      <vt:lpstr>Independence chi-square</vt:lpstr>
      <vt:lpstr>State hypotheses</vt:lpstr>
      <vt:lpstr>Define critical region</vt:lpstr>
      <vt:lpstr>Compute test statistic</vt:lpstr>
      <vt:lpstr>Compute test statistic </vt:lpstr>
      <vt:lpstr>Compute effect size</vt:lpstr>
      <vt:lpstr>Summarize the results</vt:lpstr>
    </vt:vector>
  </TitlesOfParts>
  <Company>Valparaiso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Square</dc:title>
  <dc:creator>Kieth Carlson</dc:creator>
  <cp:lastModifiedBy>SageUser</cp:lastModifiedBy>
  <cp:revision>16</cp:revision>
  <dcterms:created xsi:type="dcterms:W3CDTF">2016-04-28T14:04:35Z</dcterms:created>
  <dcterms:modified xsi:type="dcterms:W3CDTF">2017-02-22T17:52:34Z</dcterms:modified>
</cp:coreProperties>
</file>