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colors2.xml" ContentType="application/vnd.ms-office.chartcolorstyle+xml"/>
  <Override PartName="/ppt/charts/style2.xml" ContentType="application/vnd.ms-office.chart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57" r:id="rId5"/>
    <p:sldId id="267" r:id="rId6"/>
    <p:sldId id="269" r:id="rId7"/>
    <p:sldId id="263" r:id="rId8"/>
    <p:sldId id="264" r:id="rId9"/>
    <p:sldId id="266" r:id="rId10"/>
    <p:sldId id="270" r:id="rId11"/>
    <p:sldId id="260" r:id="rId12"/>
    <p:sldId id="271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0" autoAdjust="0"/>
  </p:normalViewPr>
  <p:slideViewPr>
    <p:cSldViewPr snapToGrid="0"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23200"/>
        <c:axId val="98682368"/>
      </c:barChart>
      <c:catAx>
        <c:axId val="92323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Scores</a:t>
                </a:r>
                <a:r>
                  <a:rPr lang="en-US" baseline="0" dirty="0" smtClean="0"/>
                  <a:t> on Variable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82368"/>
        <c:crosses val="autoZero"/>
        <c:auto val="1"/>
        <c:lblAlgn val="ctr"/>
        <c:lblOffset val="100"/>
        <c:noMultiLvlLbl val="0"/>
      </c:catAx>
      <c:valAx>
        <c:axId val="9868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232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79840"/>
        <c:axId val="106590208"/>
      </c:barChart>
      <c:catAx>
        <c:axId val="10657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Scores</a:t>
                </a:r>
                <a:r>
                  <a:rPr lang="en-US" baseline="0" dirty="0" smtClean="0"/>
                  <a:t> on Variable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0208"/>
        <c:crosses val="autoZero"/>
        <c:auto val="1"/>
        <c:lblAlgn val="ctr"/>
        <c:lblOffset val="100"/>
        <c:noMultiLvlLbl val="0"/>
      </c:catAx>
      <c:valAx>
        <c:axId val="10659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98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620416"/>
        <c:axId val="106622336"/>
      </c:barChart>
      <c:catAx>
        <c:axId val="10662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Scores</a:t>
                </a:r>
                <a:r>
                  <a:rPr lang="en-US" baseline="0" dirty="0" smtClean="0"/>
                  <a:t> on Variable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3025092877883031"/>
              <c:y val="0.8976722565684005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22336"/>
        <c:crosses val="autoZero"/>
        <c:auto val="1"/>
        <c:lblAlgn val="ctr"/>
        <c:lblOffset val="100"/>
        <c:noMultiLvlLbl val="0"/>
      </c:catAx>
      <c:valAx>
        <c:axId val="1066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204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7744"/>
        <c:axId val="107169664"/>
      </c:barChart>
      <c:catAx>
        <c:axId val="10716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Scores</a:t>
                </a:r>
                <a:r>
                  <a:rPr lang="en-US" baseline="0" dirty="0" smtClean="0"/>
                  <a:t> on Variable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69664"/>
        <c:crosses val="autoZero"/>
        <c:auto val="1"/>
        <c:lblAlgn val="ctr"/>
        <c:lblOffset val="100"/>
        <c:noMultiLvlLbl val="0"/>
      </c:catAx>
      <c:valAx>
        <c:axId val="1071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167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948288"/>
        <c:axId val="107979136"/>
      </c:barChart>
      <c:catAx>
        <c:axId val="10794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Scores</a:t>
                </a:r>
                <a:r>
                  <a:rPr lang="en-US" baseline="0" dirty="0" smtClean="0"/>
                  <a:t> on Variable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79136"/>
        <c:crosses val="autoZero"/>
        <c:auto val="1"/>
        <c:lblAlgn val="ctr"/>
        <c:lblOffset val="100"/>
        <c:noMultiLvlLbl val="0"/>
      </c:catAx>
      <c:valAx>
        <c:axId val="10797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Frequency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4828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0.52319</cdr:x>
      <cdr:y>0.24327</cdr:y>
    </cdr:from>
    <cdr:to>
      <cdr:x>0.52325</cdr:x>
      <cdr:y>0.34561</cdr:y>
    </cdr:to>
    <cdr:cxnSp macro="">
      <cdr:nvCxnSpPr>
        <cdr:cNvPr id="2" name="Straight Arrow Connector 1"/>
        <cdr:cNvCxnSpPr/>
      </cdr:nvCxnSpPr>
      <cdr:spPr>
        <a:xfrm xmlns:a="http://schemas.openxmlformats.org/drawingml/2006/main">
          <a:off x="5501640" y="1058549"/>
          <a:ext cx="667" cy="445328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32556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748995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7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1114" y="3206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11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E62A-8E6C-4E17-B208-EEF2655A277D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9CD3-5651-418C-A3F0-42A439B4B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029" y="5568779"/>
            <a:ext cx="6858000" cy="807308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 to Activity 2.1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8" y="-16476"/>
            <a:ext cx="8091160" cy="57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2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700554"/>
              </p:ext>
            </p:extLst>
          </p:nvPr>
        </p:nvGraphicFramePr>
        <p:xfrm>
          <a:off x="821139" y="2713666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911752" y="3483495"/>
            <a:ext cx="500" cy="333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14895" y="3190466"/>
            <a:ext cx="599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Mean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88984" y="3095477"/>
            <a:ext cx="1624264" cy="2680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632696" y="3591779"/>
            <a:ext cx="636323" cy="2075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693132" y="4629503"/>
            <a:ext cx="2734176" cy="1146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10273"/>
              </p:ext>
            </p:extLst>
          </p:nvPr>
        </p:nvGraphicFramePr>
        <p:xfrm>
          <a:off x="1348242" y="1022694"/>
          <a:ext cx="1378675" cy="209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328"/>
                <a:gridCol w="803347"/>
              </a:tblGrid>
              <a:tr h="4099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Score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X–M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33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 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33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33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33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33339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333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M) 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2832624" y="2575167"/>
            <a:ext cx="342900" cy="52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83553"/>
              </p:ext>
            </p:extLst>
          </p:nvPr>
        </p:nvGraphicFramePr>
        <p:xfrm>
          <a:off x="4127675" y="1256450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(X–M) = 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86195"/>
              </p:ext>
            </p:extLst>
          </p:nvPr>
        </p:nvGraphicFramePr>
        <p:xfrm>
          <a:off x="6765463" y="1256450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 smtClean="0"/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(X–M) = 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5193123" y="2943821"/>
            <a:ext cx="0" cy="64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58077" y="2833790"/>
            <a:ext cx="9023" cy="179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372536"/>
              </p:ext>
            </p:extLst>
          </p:nvPr>
        </p:nvGraphicFramePr>
        <p:xfrm>
          <a:off x="804663" y="2491244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95276" y="3261073"/>
            <a:ext cx="500" cy="333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8419" y="2968044"/>
            <a:ext cx="599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Mean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72508" y="2873055"/>
            <a:ext cx="1624264" cy="2680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616220" y="3369357"/>
            <a:ext cx="636323" cy="2075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676656" y="4407081"/>
            <a:ext cx="2734176" cy="1146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18605"/>
              </p:ext>
            </p:extLst>
          </p:nvPr>
        </p:nvGraphicFramePr>
        <p:xfrm>
          <a:off x="1406180" y="738949"/>
          <a:ext cx="1388353" cy="217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367"/>
                <a:gridCol w="808986"/>
              </a:tblGrid>
              <a:tr h="38161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381614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 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283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283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283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2834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283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M) 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2816148" y="2352745"/>
            <a:ext cx="342900" cy="520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2006"/>
              </p:ext>
            </p:extLst>
          </p:nvPr>
        </p:nvGraphicFramePr>
        <p:xfrm>
          <a:off x="4075104" y="1082547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4=0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4=0</a:t>
                      </a:r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M) = 0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49042"/>
              </p:ext>
            </p:extLst>
          </p:nvPr>
        </p:nvGraphicFramePr>
        <p:xfrm>
          <a:off x="6716036" y="1081849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6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2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7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/>
                        <a:t>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3</a:t>
                      </a:r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M) = </a:t>
                      </a:r>
                      <a:r>
                        <a:rPr lang="en-US" sz="1300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6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5176647" y="2721399"/>
            <a:ext cx="0" cy="647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41601" y="2611368"/>
            <a:ext cx="9023" cy="179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9797"/>
              </p:ext>
            </p:extLst>
          </p:nvPr>
        </p:nvGraphicFramePr>
        <p:xfrm>
          <a:off x="796426" y="2515958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4887039" y="3285787"/>
            <a:ext cx="500" cy="333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0182" y="2992758"/>
            <a:ext cx="599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Mean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564271" y="2897769"/>
            <a:ext cx="1624264" cy="26800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607983" y="3394071"/>
            <a:ext cx="636323" cy="2075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668419" y="4431795"/>
            <a:ext cx="2734176" cy="11460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14806"/>
              </p:ext>
            </p:extLst>
          </p:nvPr>
        </p:nvGraphicFramePr>
        <p:xfrm>
          <a:off x="1438887" y="744417"/>
          <a:ext cx="130943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64"/>
                <a:gridCol w="886573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2–4 = −2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3–4=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3–4=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3–4=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3–4=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/>
                        <a:t>1</a:t>
                      </a:r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(X–M) = </a:t>
                      </a:r>
                      <a:r>
                        <a:rPr lang="en-US" sz="13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25365"/>
              </p:ext>
            </p:extLst>
          </p:nvPr>
        </p:nvGraphicFramePr>
        <p:xfrm>
          <a:off x="4070229" y="1010486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X–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4–4=0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4–4=0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4–4=0</a:t>
                      </a:r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(X–M) = 0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83484"/>
              </p:ext>
            </p:extLst>
          </p:nvPr>
        </p:nvGraphicFramePr>
        <p:xfrm>
          <a:off x="6707799" y="1106563"/>
          <a:ext cx="1439125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05"/>
                <a:gridCol w="87572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Score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X- M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5–4=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6–4=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2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7</a:t>
                      </a:r>
                      <a:endParaRPr lang="en-US" sz="13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7–4=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3</a:t>
                      </a:r>
                    </a:p>
                  </a:txBody>
                  <a:tcPr marL="68580" marR="68580" marT="34290" marB="34290"/>
                </a:tc>
              </a:tr>
              <a:tr h="2781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(X–M) = </a:t>
                      </a:r>
                      <a:r>
                        <a:rPr lang="en-US" sz="1300" baseline="0" dirty="0" smtClean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sz="1300" dirty="0" smtClean="0">
                          <a:sym typeface="Symbol" panose="05050102010706020507" pitchFamily="18" charset="2"/>
                        </a:rPr>
                        <a:t>6</a:t>
                      </a:r>
                      <a:endParaRPr lang="en-US" sz="1300" dirty="0" smtClean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1425852" y="2608407"/>
            <a:ext cx="1335506" cy="33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6811417" y="2349019"/>
            <a:ext cx="1335506" cy="3338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077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403053"/>
            <a:ext cx="7886700" cy="882050"/>
          </a:xfrm>
        </p:spPr>
        <p:txBody>
          <a:bodyPr/>
          <a:lstStyle/>
          <a:p>
            <a:r>
              <a:rPr lang="en-US" dirty="0" smtClean="0"/>
              <a:t>Helpful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just answer the questions in the activity. Be sure to read the information in the activities and </a:t>
            </a:r>
            <a:r>
              <a:rPr lang="en-US" u="sng" dirty="0" smtClean="0"/>
              <a:t>understand why the answers are correct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As always, there is new information in the activity that was </a:t>
            </a:r>
            <a:r>
              <a:rPr lang="en-US" u="sng" dirty="0" smtClean="0"/>
              <a:t>not</a:t>
            </a:r>
            <a:r>
              <a:rPr lang="en-US" dirty="0" smtClean="0"/>
              <a:t> included in the readings. </a:t>
            </a:r>
          </a:p>
          <a:p>
            <a:r>
              <a:rPr lang="en-US" dirty="0" smtClean="0"/>
              <a:t>Work together</a:t>
            </a:r>
          </a:p>
          <a:p>
            <a:r>
              <a:rPr lang="en-US" dirty="0" smtClean="0"/>
              <a:t>Figure out how to use the stats mode on your calculator; later in the course your effort will be highly rewarded.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2.1 </a:t>
            </a:r>
            <a:r>
              <a:rPr lang="en-US" dirty="0" smtClean="0"/>
              <a:t>will require you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mean, median, and mode </a:t>
            </a:r>
          </a:p>
          <a:p>
            <a:pPr lvl="1"/>
            <a:r>
              <a:rPr lang="en-US" dirty="0" smtClean="0"/>
              <a:t>List of values</a:t>
            </a:r>
          </a:p>
          <a:p>
            <a:pPr lvl="1"/>
            <a:r>
              <a:rPr lang="en-US" dirty="0" smtClean="0"/>
              <a:t>Frequency table</a:t>
            </a:r>
          </a:p>
          <a:p>
            <a:r>
              <a:rPr lang="en-US" dirty="0" smtClean="0"/>
              <a:t>Identify the best measure of central tendency for given data</a:t>
            </a:r>
          </a:p>
          <a:p>
            <a:r>
              <a:rPr lang="en-US" dirty="0" smtClean="0"/>
              <a:t>Explain how the mean “defines” center by balancing deviation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activity, you will practice finding the mean, median, and mode. </a:t>
            </a:r>
          </a:p>
          <a:p>
            <a:r>
              <a:rPr lang="en-US" b="1" i="1" u="sng" dirty="0" smtClean="0"/>
              <a:t>Be sure to practice using the statistics mode on your calculator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Instructions for many TI calculators are on Blackboard in the Answer Keys folder</a:t>
            </a:r>
          </a:p>
          <a:p>
            <a:pPr lvl="1"/>
            <a:r>
              <a:rPr lang="en-US" dirty="0" smtClean="0"/>
              <a:t>If your calculator is not on the list, do a Google search for your 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measure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the following questions:</a:t>
            </a:r>
          </a:p>
          <a:p>
            <a:pPr lvl="1"/>
            <a:r>
              <a:rPr lang="en-US" dirty="0" smtClean="0"/>
              <a:t>If data are Nominal, use the ________________.</a:t>
            </a:r>
          </a:p>
          <a:p>
            <a:pPr lvl="1"/>
            <a:r>
              <a:rPr lang="en-US" dirty="0" smtClean="0"/>
              <a:t>If data are Ordinal, use the ________________. </a:t>
            </a:r>
          </a:p>
          <a:p>
            <a:pPr lvl="1"/>
            <a:r>
              <a:rPr lang="en-US" dirty="0" smtClean="0"/>
              <a:t>If data are Interval/Ratio, use the ____________.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unless</a:t>
            </a:r>
            <a:r>
              <a:rPr lang="en-US" dirty="0"/>
              <a:t> distribution is ________ or </a:t>
            </a:r>
          </a:p>
          <a:p>
            <a:pPr marL="0" indent="0">
              <a:buNone/>
            </a:pPr>
            <a:r>
              <a:rPr lang="en-US" dirty="0"/>
              <a:t>	it contains _______, then use the __________. </a:t>
            </a:r>
          </a:p>
        </p:txBody>
      </p:sp>
    </p:spTree>
    <p:extLst>
      <p:ext uri="{BB962C8B-B14F-4D97-AF65-F5344CB8AC3E}">
        <p14:creationId xmlns:p14="http://schemas.microsoft.com/office/powerpoint/2010/main" val="33118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measure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data are Nominal, use the . . . </a:t>
            </a:r>
            <a:r>
              <a:rPr lang="en-US" b="1" dirty="0" smtClean="0"/>
              <a:t>Mode</a:t>
            </a:r>
          </a:p>
          <a:p>
            <a:r>
              <a:rPr lang="en-US" dirty="0" smtClean="0"/>
              <a:t>If data are Ordinal, use the . . . </a:t>
            </a:r>
            <a:r>
              <a:rPr lang="en-US" b="1" dirty="0" smtClean="0"/>
              <a:t>Median</a:t>
            </a:r>
          </a:p>
          <a:p>
            <a:r>
              <a:rPr lang="en-US" dirty="0" smtClean="0"/>
              <a:t>If data are Interval/Ratio, use the . . . </a:t>
            </a:r>
            <a:r>
              <a:rPr lang="en-US" b="1" dirty="0" smtClean="0"/>
              <a:t>Mean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/>
              <a:t>unless</a:t>
            </a:r>
            <a:r>
              <a:rPr lang="en-US" dirty="0" smtClean="0"/>
              <a:t> distribution is </a:t>
            </a:r>
            <a:r>
              <a:rPr lang="en-US" b="1" dirty="0" smtClean="0"/>
              <a:t>skewed</a:t>
            </a:r>
            <a:r>
              <a:rPr lang="en-US" dirty="0" smtClean="0"/>
              <a:t> or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contains </a:t>
            </a:r>
            <a:r>
              <a:rPr lang="en-US" b="1" dirty="0" smtClean="0"/>
              <a:t>outliers</a:t>
            </a:r>
            <a:r>
              <a:rPr lang="en-US" dirty="0" smtClean="0"/>
              <a:t>, then use the . . . </a:t>
            </a:r>
            <a:r>
              <a:rPr lang="en-US" b="1" dirty="0" smtClean="0"/>
              <a:t>Median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963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each measure of central tendency define “center”?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949192"/>
            <a:ext cx="7886700" cy="2927607"/>
          </a:xfrm>
        </p:spPr>
        <p:txBody>
          <a:bodyPr/>
          <a:lstStyle/>
          <a:p>
            <a:r>
              <a:rPr lang="en-US" dirty="0" smtClean="0"/>
              <a:t>Mode 	</a:t>
            </a:r>
            <a:r>
              <a:rPr lang="en-US" dirty="0" smtClean="0">
                <a:sym typeface="Wingdings" panose="05000000000000000000" pitchFamily="2" charset="2"/>
              </a:rPr>
              <a:t> 	most common score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Median 	 	middle score (50% of scores above and below it)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Mean	 	balances deviations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320675"/>
            <a:ext cx="7886700" cy="909414"/>
          </a:xfrm>
        </p:spPr>
        <p:txBody>
          <a:bodyPr/>
          <a:lstStyle/>
          <a:p>
            <a:r>
              <a:rPr lang="en-US" dirty="0" smtClean="0"/>
              <a:t>Deviation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4" y="1825625"/>
            <a:ext cx="7886700" cy="2985272"/>
          </a:xfrm>
        </p:spPr>
        <p:txBody>
          <a:bodyPr/>
          <a:lstStyle/>
          <a:p>
            <a:r>
              <a:rPr lang="en-US" dirty="0" smtClean="0"/>
              <a:t>Every score has a distance from the mean called a deviation score</a:t>
            </a:r>
          </a:p>
          <a:p>
            <a:r>
              <a:rPr lang="en-US" dirty="0" smtClean="0"/>
              <a:t>Score – Mean</a:t>
            </a:r>
          </a:p>
          <a:p>
            <a:pPr lvl="1"/>
            <a:r>
              <a:rPr lang="en-US" dirty="0" smtClean="0"/>
              <a:t>Sample: (X–M) </a:t>
            </a:r>
          </a:p>
          <a:p>
            <a:pPr lvl="1"/>
            <a:r>
              <a:rPr lang="en-US" dirty="0" smtClean="0"/>
              <a:t>Population: (X–µ)</a:t>
            </a:r>
          </a:p>
          <a:p>
            <a:r>
              <a:rPr lang="en-US" dirty="0" smtClean="0"/>
              <a:t>The mean balances deviation scores, for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the mean 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810973"/>
              </p:ext>
            </p:extLst>
          </p:nvPr>
        </p:nvGraphicFramePr>
        <p:xfrm>
          <a:off x="751114" y="1938144"/>
          <a:ext cx="7886700" cy="4182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7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876" y="320674"/>
            <a:ext cx="7886700" cy="961257"/>
          </a:xfrm>
        </p:spPr>
        <p:txBody>
          <a:bodyPr/>
          <a:lstStyle/>
          <a:p>
            <a:r>
              <a:rPr lang="en-US" dirty="0" smtClean="0"/>
              <a:t>Compute the mean  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778497"/>
              </p:ext>
            </p:extLst>
          </p:nvPr>
        </p:nvGraphicFramePr>
        <p:xfrm>
          <a:off x="811530" y="29587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101" y="1555912"/>
            <a:ext cx="78186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 = ∑X / N</a:t>
            </a:r>
          </a:p>
          <a:p>
            <a:r>
              <a:rPr lang="en-US" sz="2200" dirty="0"/>
              <a:t>M = [2(1) + 3(4) + 4(3) + 5(1)  + 6(1) + 7(1)]/ 11</a:t>
            </a:r>
          </a:p>
          <a:p>
            <a:r>
              <a:rPr lang="en-US" sz="2200" dirty="0"/>
              <a:t>M = 44 / 11 =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77640" y="2684788"/>
            <a:ext cx="599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6674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563</Words>
  <Application>Microsoft Office PowerPoint</Application>
  <PresentationFormat>On-screen Show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Activity 2.1</vt:lpstr>
      <vt:lpstr>Activity 2.1 will require you to:</vt:lpstr>
      <vt:lpstr>Computations</vt:lpstr>
      <vt:lpstr>Choosing a measure of central tendency</vt:lpstr>
      <vt:lpstr>Choosing a measure of central tendency</vt:lpstr>
      <vt:lpstr>How does each measure of central tendency define “center”?</vt:lpstr>
      <vt:lpstr>Deviation Scores</vt:lpstr>
      <vt:lpstr>Compute the mean  </vt:lpstr>
      <vt:lpstr>Compute the mean  </vt:lpstr>
      <vt:lpstr>PowerPoint Presentation</vt:lpstr>
      <vt:lpstr>PowerPoint Presentation</vt:lpstr>
      <vt:lpstr>PowerPoint Presentation</vt:lpstr>
      <vt:lpstr>Helpful Hints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2-1</dc:title>
  <dc:creator>Jennifer Winquist</dc:creator>
  <cp:lastModifiedBy>SageUser</cp:lastModifiedBy>
  <cp:revision>32</cp:revision>
  <dcterms:created xsi:type="dcterms:W3CDTF">2015-09-01T13:40:47Z</dcterms:created>
  <dcterms:modified xsi:type="dcterms:W3CDTF">2017-02-22T17:39:13Z</dcterms:modified>
</cp:coreProperties>
</file>