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74" r:id="rId4"/>
    <p:sldId id="273" r:id="rId5"/>
    <p:sldId id="267" r:id="rId6"/>
    <p:sldId id="257" r:id="rId7"/>
    <p:sldId id="258" r:id="rId8"/>
    <p:sldId id="260" r:id="rId9"/>
    <p:sldId id="276" r:id="rId10"/>
    <p:sldId id="261" r:id="rId11"/>
    <p:sldId id="277" r:id="rId12"/>
    <p:sldId id="268" r:id="rId13"/>
    <p:sldId id="265" r:id="rId14"/>
    <p:sldId id="264" r:id="rId15"/>
    <p:sldId id="266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hika Mohan" initials="M" lastIdx="3" clrIdx="0">
    <p:extLst/>
  </p:cmAuthor>
  <p:cmAuthor id="2" name="Kieth Carlson" initials="KC" lastIdx="3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80" autoAdjust="0"/>
  </p:normalViewPr>
  <p:slideViewPr>
    <p:cSldViewPr snapToGrid="0"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427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Sheet1!$C$18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Sheet1!$C$19:$C$24</c:f>
              <c:numCache>
                <c:formatCode>General</c:formatCode>
                <c:ptCount val="6"/>
                <c:pt idx="0">
                  <c:v>4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DF4-4166-B3EA-A38D7B50C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163008"/>
        <c:axId val="116965376"/>
      </c:barChart>
      <c:catAx>
        <c:axId val="1051630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65376"/>
        <c:crosses val="autoZero"/>
        <c:auto val="1"/>
        <c:lblAlgn val="ctr"/>
        <c:lblOffset val="100"/>
        <c:noMultiLvlLbl val="0"/>
      </c:catAx>
      <c:valAx>
        <c:axId val="11696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6300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Sheet1!$C$7:$C$12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9EE-4922-B019-6A4C553042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313536"/>
        <c:axId val="117315072"/>
      </c:barChart>
      <c:catAx>
        <c:axId val="117313536"/>
        <c:scaling>
          <c:orientation val="minMax"/>
        </c:scaling>
        <c:delete val="0"/>
        <c:axPos val="b"/>
        <c:numFmt formatCode="#,##0;\-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15072"/>
        <c:crosses val="autoZero"/>
        <c:auto val="1"/>
        <c:lblAlgn val="ctr"/>
        <c:lblOffset val="100"/>
        <c:tickLblSkip val="1"/>
        <c:noMultiLvlLbl val="0"/>
      </c:catAx>
      <c:valAx>
        <c:axId val="11731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754C5-BD18-43DD-94D6-83D0F2A80E5B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ACC00-2B57-4162-BA8F-6C038DE890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7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Measurement error: measuring anxiety can’t be done perfectly.  Two people with the same anxiety score (e.g., 5) may not have exactly the same amount of anxiety.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 differences: participants who are treated exactly the same way may differ in anxiety because individuals naturally differ from each other.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Treatment effects: if one of the drugs is a better treatment for anxiety, scores will vary as a consequence.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CC00-2B57-4162-BA8F-6C038DE890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Graphs with high “piles” (i.e., many scores) far from the mean will have more variability than graphs with high “piles” close to the mean.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CC00-2B57-4162-BA8F-6C038DE890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/>
              <a:t>Range </a:t>
            </a:r>
            <a:r>
              <a:rPr lang="en-US" dirty="0">
                <a:sym typeface="Wingdings" panose="05000000000000000000" pitchFamily="2" charset="2"/>
              </a:rPr>
              <a:t> very imprecise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Sum of Squares  hard to interpret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Standard Deviation  precise and “easy” to interpret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CC00-2B57-4162-BA8F-6C038DE890E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08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out that the data in sample 1 is certainly more variable than the data in sample 2, but the range provides the same value for variability.  This is way the range is a poor measure of variability; it is imprecise.  A precise measure of variability would be chance of any of the values changed not just the Maximum and Minimum scores.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CC00-2B57-4162-BA8F-6C038DE890E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2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 of slides 7-12: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students try to compute the answers and show their work to another student, then, show them the answers.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CC00-2B57-4162-BA8F-6C038DE890E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7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CC00-2B57-4162-BA8F-6C038DE890E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730477"/>
            <a:ext cx="77724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495902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BDD7-A7E1-4962-B163-0AAFCF3C4D67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CDED-BFEB-4D81-822E-95D9903227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8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BDD7-A7E1-4962-B163-0AAFCF3C4D67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CDED-BFEB-4D81-822E-95D9903227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0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BDD7-A7E1-4962-B163-0AAFCF3C4D67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CDED-BFEB-4D81-822E-95D9903227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7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BDD7-A7E1-4962-B163-0AAFCF3C4D67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CDED-BFEB-4D81-822E-95D9903227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0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BDD7-A7E1-4962-B163-0AAFCF3C4D67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CDED-BFEB-4D81-822E-95D9903227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7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BDD7-A7E1-4962-B163-0AAFCF3C4D67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CDED-BFEB-4D81-822E-95D9903227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0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BDD7-A7E1-4962-B163-0AAFCF3C4D67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CDED-BFEB-4D81-822E-95D9903227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6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BDD7-A7E1-4962-B163-0AAFCF3C4D67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CDED-BFEB-4D81-822E-95D9903227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5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BDD7-A7E1-4962-B163-0AAFCF3C4D67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CDED-BFEB-4D81-822E-95D9903227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8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BDD7-A7E1-4962-B163-0AAFCF3C4D67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CDED-BFEB-4D81-822E-95D9903227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3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BDD7-A7E1-4962-B163-0AAFCF3C4D67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CDED-BFEB-4D81-822E-95D9903227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9278" y="32067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278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1BDD7-A7E1-4962-B163-0AAFCF3C4D67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FCDED-BFEB-4D81-822E-95D9903227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086" y="5740582"/>
            <a:ext cx="6858000" cy="640386"/>
          </a:xfrm>
        </p:spPr>
        <p:txBody>
          <a:bodyPr>
            <a:normAutofit/>
          </a:bodyPr>
          <a:lstStyle/>
          <a:p>
            <a:r>
              <a:rPr lang="en-US" b="1" dirty="0"/>
              <a:t>Activity 3.1: Variability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75" y="0"/>
            <a:ext cx="8267895" cy="53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47" y="340164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Computing the standard deviation</a:t>
            </a:r>
            <a:br>
              <a:rPr lang="en-US" dirty="0"/>
            </a:br>
            <a:r>
              <a:rPr lang="en-US" b="1" i="1" u="sng" dirty="0"/>
              <a:t>Definitional Method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676003"/>
              </p:ext>
            </p:extLst>
          </p:nvPr>
        </p:nvGraphicFramePr>
        <p:xfrm>
          <a:off x="755247" y="1973657"/>
          <a:ext cx="5633979" cy="28980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779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79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79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7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800" b="1" dirty="0">
                          <a:effectLst/>
                        </a:rPr>
                        <a:t>M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(X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800" b="1" dirty="0">
                          <a:effectLst/>
                        </a:rPr>
                        <a:t>M)</a:t>
                      </a:r>
                      <a:r>
                        <a:rPr lang="en-US" sz="1800" b="1" baseline="30000" dirty="0">
                          <a:effectLst/>
                        </a:rPr>
                        <a:t>2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5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SS = ∑ (X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800" dirty="0">
                          <a:effectLst/>
                        </a:rPr>
                        <a:t>M)</a:t>
                      </a:r>
                      <a:r>
                        <a:rPr lang="en-US" sz="1800" baseline="300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 = 46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12204" y="5200891"/>
            <a:ext cx="283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Sum of the Squared Deviations (SS)</a:t>
            </a:r>
          </a:p>
          <a:p>
            <a:endParaRPr lang="en-US" dirty="0"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38348" y="4930711"/>
            <a:ext cx="0" cy="26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755247" y="5065266"/>
                <a:ext cx="4045619" cy="1624263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SD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1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1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100" dirty="0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1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1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46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100" dirty="0"/>
                  <a:t> = 3.39</a:t>
                </a:r>
              </a:p>
              <a:p>
                <a:r>
                  <a:rPr lang="en-US" sz="2100" dirty="0"/>
                  <a:t>The typical deviation between the scores and the mean is 3.39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47" y="5065266"/>
                <a:ext cx="4045619" cy="162426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2108" t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10533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Computing the standard deviation</a:t>
            </a:r>
            <a:br>
              <a:rPr lang="en-US" dirty="0"/>
            </a:br>
            <a:r>
              <a:rPr lang="en-US" b="1" i="1" u="sng" dirty="0"/>
              <a:t>Computational Method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673365"/>
              </p:ext>
            </p:extLst>
          </p:nvPr>
        </p:nvGraphicFramePr>
        <p:xfrm>
          <a:off x="755247" y="2051747"/>
          <a:ext cx="1877993" cy="33893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779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41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41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41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1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41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41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41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5539172" y="4083638"/>
            <a:ext cx="0" cy="26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91049" y="5588175"/>
                <a:ext cx="3210171" cy="93846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SD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1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1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100" dirty="0"/>
                  <a:t> =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49" y="5588175"/>
                <a:ext cx="3210171" cy="938464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2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2959769" y="1976735"/>
                <a:ext cx="6090987" cy="2949567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anose="05000000000000000000" pitchFamily="2" charset="2"/>
                  </a:rPr>
                  <a:t>Square the </a:t>
                </a:r>
                <a:r>
                  <a:rPr lang="en-US" sz="1800" dirty="0" err="1">
                    <a:sym typeface="Wingdings" panose="05000000000000000000" pitchFamily="2" charset="2"/>
                  </a:rPr>
                  <a:t>Xs</a:t>
                </a:r>
                <a:r>
                  <a:rPr lang="en-US" sz="1800" dirty="0">
                    <a:sym typeface="Wingdings" panose="05000000000000000000" pitchFamily="2" charset="2"/>
                  </a:rPr>
                  <a:t> and then add 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1+9+ . . .  =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anose="05000000000000000000" pitchFamily="2" charset="2"/>
                  </a:rPr>
                  <a:t> Add the </a:t>
                </a:r>
                <a:r>
                  <a:rPr lang="en-US" sz="1800" dirty="0" err="1">
                    <a:sym typeface="Wingdings" panose="05000000000000000000" pitchFamily="2" charset="2"/>
                  </a:rPr>
                  <a:t>Xs</a:t>
                </a:r>
                <a:r>
                  <a:rPr lang="en-US" sz="1800" dirty="0">
                    <a:sym typeface="Wingdings" panose="05000000000000000000" pitchFamily="2" charset="2"/>
                  </a:rPr>
                  <a:t> and then square the sum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(1+3+ . . . )</a:t>
                </a:r>
                <a:r>
                  <a:rPr lang="en-US" sz="1800" u="sng" baseline="30000" dirty="0">
                    <a:sym typeface="Wingdings" panose="05000000000000000000" pitchFamily="2" charset="2"/>
                  </a:rPr>
                  <a:t>2</a:t>
                </a:r>
                <a:r>
                  <a:rPr lang="en-US" sz="1800" dirty="0">
                    <a:sym typeface="Wingdings" panose="05000000000000000000" pitchFamily="2" charset="2"/>
                  </a:rPr>
                  <a:t> = 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800" dirty="0"/>
                  <a:t> =  </a:t>
                </a:r>
                <a:endParaRPr lang="en-US" sz="1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1800" u="sng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769" y="1976735"/>
                <a:ext cx="6090987" cy="2949567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701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44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10533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Computing the standard deviation</a:t>
            </a:r>
            <a:br>
              <a:rPr lang="en-US" dirty="0"/>
            </a:br>
            <a:r>
              <a:rPr lang="en-US" b="1" i="1" u="sng" dirty="0"/>
              <a:t>Computational Method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167314"/>
              </p:ext>
            </p:extLst>
          </p:nvPr>
        </p:nvGraphicFramePr>
        <p:xfrm>
          <a:off x="755247" y="2051746"/>
          <a:ext cx="1877993" cy="274437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779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20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X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5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6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10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5539172" y="4083638"/>
            <a:ext cx="0" cy="26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755247" y="5399118"/>
                <a:ext cx="8160419" cy="93846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SD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1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1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100" dirty="0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1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1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46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100" dirty="0"/>
                  <a:t> = 3.39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47" y="5399118"/>
                <a:ext cx="8160419" cy="938464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2633240" y="1976735"/>
                <a:ext cx="6399587" cy="3422383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/>
                  <a:t> </a:t>
                </a:r>
                <a:r>
                  <a:rPr lang="en-US" sz="2100" dirty="0">
                    <a:sym typeface="Wingdings" panose="05000000000000000000" pitchFamily="2" charset="2"/>
                  </a:rPr>
                  <a:t>Square the </a:t>
                </a:r>
                <a:r>
                  <a:rPr lang="en-US" sz="2100" dirty="0" err="1">
                    <a:sym typeface="Wingdings" panose="05000000000000000000" pitchFamily="2" charset="2"/>
                  </a:rPr>
                  <a:t>Xs</a:t>
                </a:r>
                <a:r>
                  <a:rPr lang="en-US" sz="2100" dirty="0">
                    <a:sym typeface="Wingdings" panose="05000000000000000000" pitchFamily="2" charset="2"/>
                  </a:rPr>
                  <a:t> and then add 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1+9+25+36+100 = 171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/>
                  <a:t> </a:t>
                </a:r>
                <a:r>
                  <a:rPr lang="en-US" sz="2100" dirty="0">
                    <a:sym typeface="Wingdings" panose="05000000000000000000" pitchFamily="2" charset="2"/>
                  </a:rPr>
                  <a:t> Add the </a:t>
                </a:r>
                <a:r>
                  <a:rPr lang="en-US" sz="2100" dirty="0" err="1">
                    <a:sym typeface="Wingdings" panose="05000000000000000000" pitchFamily="2" charset="2"/>
                  </a:rPr>
                  <a:t>Xs</a:t>
                </a:r>
                <a:r>
                  <a:rPr lang="en-US" sz="2100" dirty="0">
                    <a:sym typeface="Wingdings" panose="05000000000000000000" pitchFamily="2" charset="2"/>
                  </a:rPr>
                  <a:t> and then square the sum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(1+3+5+6+10)</a:t>
                </a:r>
                <a:r>
                  <a:rPr lang="en-US" sz="1800" u="sng" baseline="30000" dirty="0">
                    <a:sym typeface="Wingdings" panose="05000000000000000000" pitchFamily="2" charset="2"/>
                  </a:rPr>
                  <a:t>2</a:t>
                </a:r>
                <a:r>
                  <a:rPr lang="en-US" sz="1800" dirty="0">
                    <a:sym typeface="Wingdings" panose="05000000000000000000" pitchFamily="2" charset="2"/>
                  </a:rPr>
                  <a:t> = 625</a:t>
                </a:r>
              </a:p>
              <a:p>
                <a:pPr marL="0" indent="0">
                  <a:buNone/>
                </a:pPr>
                <a:endParaRPr lang="en-US" sz="21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1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 dirty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sz="2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sz="2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100" dirty="0"/>
                  <a:t> = 171-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625</m:t>
                        </m:r>
                      </m:num>
                      <m:den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100" dirty="0"/>
                  <a:t> = 46  (Same as other formula)</a:t>
                </a:r>
              </a:p>
              <a:p>
                <a:pPr marL="0" indent="0">
                  <a:buNone/>
                </a:pPr>
                <a:endParaRPr lang="en-US" sz="21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100" dirty="0">
                    <a:sym typeface="Wingdings" panose="05000000000000000000" pitchFamily="2" charset="2"/>
                  </a:rPr>
                  <a:t>I know this doesn’t look easier, but your calculator will 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100" dirty="0"/>
                  <a:t>. </a:t>
                </a:r>
                <a:r>
                  <a:rPr lang="en-US" sz="2100" u="sng" dirty="0"/>
                  <a:t>Practice using your calculator today.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240" y="1976735"/>
                <a:ext cx="6399587" cy="3422383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238" t="-3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8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each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effectLst/>
                  </a:rPr>
                  <a:t>Only difference is computing the sum of squared deviations (SS)</a:t>
                </a:r>
              </a:p>
              <a:p>
                <a:endParaRPr lang="en-US" dirty="0">
                  <a:effectLst/>
                </a:endParaRPr>
              </a:p>
              <a:p>
                <a:r>
                  <a:rPr lang="en-US" dirty="0">
                    <a:effectLst/>
                  </a:rPr>
                  <a:t>Definitional method:  SS = ∑ (X</a:t>
                </a:r>
                <a:r>
                  <a:rPr lang="en-US" dirty="0"/>
                  <a:t>−</a:t>
                </a:r>
                <a:r>
                  <a:rPr lang="en-US" dirty="0">
                    <a:effectLst/>
                  </a:rPr>
                  <a:t>M)</a:t>
                </a:r>
                <a:r>
                  <a:rPr lang="en-US" baseline="30000" dirty="0">
                    <a:effectLst/>
                  </a:rPr>
                  <a:t>2</a:t>
                </a:r>
                <a:r>
                  <a:rPr lang="en-US" dirty="0">
                    <a:effectLst/>
                  </a:rPr>
                  <a:t> </a:t>
                </a:r>
              </a:p>
              <a:p>
                <a:pPr lvl="1"/>
                <a:r>
                  <a:rPr lang="en-US" dirty="0"/>
                  <a:t>Helps you understand that the SD is the typical deviation from the mean; </a:t>
                </a:r>
                <a:r>
                  <a:rPr lang="en-US" b="1" i="1" u="sng" dirty="0"/>
                  <a:t>don’t</a:t>
                </a:r>
                <a:r>
                  <a:rPr lang="en-US" dirty="0"/>
                  <a:t> use this formula for computations</a:t>
                </a:r>
              </a:p>
              <a:p>
                <a:r>
                  <a:rPr lang="en-US" dirty="0"/>
                  <a:t>Computational method: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this formula and your calculator’s stats mode to compute standard deviation</a:t>
                </a:r>
              </a:p>
              <a:p>
                <a:pPr lvl="1"/>
                <a:endParaRPr lang="en-US" dirty="0">
                  <a:effectLst/>
                </a:endParaRP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928" t="-1541" r="-1933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52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vs. population computations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9278" y="1970296"/>
                <a:ext cx="7886700" cy="455432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SS is the same for both the sample and population standard deviation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Population standard deviation: </a:t>
                </a:r>
                <a:r>
                  <a:rPr lang="el-GR" dirty="0"/>
                  <a:t>σ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Sample standard deviation: SD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b="0" dirty="0"/>
                  <a:t> </a:t>
                </a:r>
              </a:p>
              <a:p>
                <a:endParaRPr lang="en-US" b="0" dirty="0"/>
              </a:p>
              <a:p>
                <a:pPr lvl="1"/>
                <a:r>
                  <a:rPr lang="en-US" dirty="0"/>
                  <a:t>Samples are less variable than populations so we need a different formula</a:t>
                </a:r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278" y="1970296"/>
                <a:ext cx="7886700" cy="4554329"/>
              </a:xfrm>
              <a:blipFill rotWithShape="0">
                <a:blip r:embed="rId2" cstate="print"/>
                <a:stretch>
                  <a:fillRect l="-928" t="-2276" r="-1547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9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mode of your calculator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Should be able to use your calculator to find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l-GR" dirty="0"/>
                  <a:t>σ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SD (usually labeled </a:t>
                </a:r>
                <a:r>
                  <a:rPr lang="en-US" dirty="0" err="1"/>
                  <a:t>sx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 or µ (usually labeled X)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4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just answer the questions in the activity. Be sure to read the information in the activities and </a:t>
            </a:r>
            <a:r>
              <a:rPr lang="en-US" u="sng" dirty="0"/>
              <a:t>understand why the answers are correct</a:t>
            </a:r>
            <a:r>
              <a:rPr lang="en-US" dirty="0"/>
              <a:t>. </a:t>
            </a:r>
          </a:p>
          <a:p>
            <a:r>
              <a:rPr lang="en-US" dirty="0"/>
              <a:t>As always, there is new information in the activity that was </a:t>
            </a:r>
            <a:r>
              <a:rPr lang="en-US" u="sng" dirty="0"/>
              <a:t>not</a:t>
            </a:r>
            <a:r>
              <a:rPr lang="en-US" dirty="0"/>
              <a:t> included in the readings. </a:t>
            </a:r>
          </a:p>
          <a:p>
            <a:r>
              <a:rPr lang="en-US" dirty="0"/>
              <a:t>Work together </a:t>
            </a:r>
          </a:p>
          <a:p>
            <a:r>
              <a:rPr lang="en-US" dirty="0"/>
              <a:t>Figure out how to use the stats mode on your calculator; later in the course your effort will be highly rewarded.</a:t>
            </a:r>
          </a:p>
        </p:txBody>
      </p:sp>
    </p:spTree>
    <p:extLst>
      <p:ext uri="{BB962C8B-B14F-4D97-AF65-F5344CB8AC3E}">
        <p14:creationId xmlns:p14="http://schemas.microsoft.com/office/powerpoint/2010/main" val="30200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3.1 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278" y="1798417"/>
            <a:ext cx="7886700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Recognize sources of variability in scores</a:t>
            </a:r>
          </a:p>
          <a:p>
            <a:pPr lvl="1"/>
            <a:r>
              <a:rPr lang="en-US" dirty="0"/>
              <a:t>Measurement error</a:t>
            </a:r>
          </a:p>
          <a:p>
            <a:pPr lvl="1"/>
            <a:r>
              <a:rPr lang="en-US" dirty="0"/>
              <a:t>Individual differences</a:t>
            </a:r>
          </a:p>
          <a:p>
            <a:pPr lvl="1"/>
            <a:r>
              <a:rPr lang="en-US" dirty="0"/>
              <a:t>Treatment effects </a:t>
            </a:r>
          </a:p>
          <a:p>
            <a:r>
              <a:rPr lang="en-US" dirty="0"/>
              <a:t>Read the variability in histograms</a:t>
            </a:r>
          </a:p>
          <a:p>
            <a:r>
              <a:rPr lang="en-US" dirty="0"/>
              <a:t>Explain what that standard deviation measures</a:t>
            </a:r>
          </a:p>
          <a:p>
            <a:r>
              <a:rPr lang="en-US" dirty="0"/>
              <a:t>Compute the standard deviation from data (histograms and frequency tables)</a:t>
            </a:r>
          </a:p>
          <a:p>
            <a:r>
              <a:rPr lang="en-US" dirty="0"/>
              <a:t>Use the statistics mode on your calculator</a:t>
            </a:r>
          </a:p>
        </p:txBody>
      </p:sp>
    </p:spTree>
    <p:extLst>
      <p:ext uri="{BB962C8B-B14F-4D97-AF65-F5344CB8AC3E}">
        <p14:creationId xmlns:p14="http://schemas.microsoft.com/office/powerpoint/2010/main" val="40867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variability in a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Study on which of two drugs is a better treatment for test anxiety. One group is given Drug A &amp; another is given Drug B.</a:t>
            </a:r>
          </a:p>
          <a:p>
            <a:r>
              <a:rPr lang="en-US" dirty="0"/>
              <a:t>Measurement error—created by imperfect measurement procedures</a:t>
            </a:r>
          </a:p>
          <a:p>
            <a:pPr lvl="1"/>
            <a:r>
              <a:rPr lang="en-US" dirty="0"/>
              <a:t>Example —</a:t>
            </a:r>
          </a:p>
          <a:p>
            <a:r>
              <a:rPr lang="en-US" dirty="0"/>
              <a:t>Individual differences—created by fact that people are different</a:t>
            </a:r>
          </a:p>
          <a:p>
            <a:pPr lvl="1"/>
            <a:r>
              <a:rPr lang="en-US" dirty="0"/>
              <a:t>Example—</a:t>
            </a:r>
          </a:p>
          <a:p>
            <a:r>
              <a:rPr lang="en-US" dirty="0"/>
              <a:t>Treatment effects—created by experimenter treating different groups differently</a:t>
            </a:r>
          </a:p>
          <a:p>
            <a:pPr lvl="1"/>
            <a:r>
              <a:rPr lang="en-US" dirty="0"/>
              <a:t>Example —</a:t>
            </a:r>
          </a:p>
        </p:txBody>
      </p:sp>
    </p:spTree>
    <p:extLst>
      <p:ext uri="{BB962C8B-B14F-4D97-AF65-F5344CB8AC3E}">
        <p14:creationId xmlns:p14="http://schemas.microsoft.com/office/powerpoint/2010/main" val="27586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810" y="495368"/>
            <a:ext cx="7973445" cy="994172"/>
          </a:xfrm>
        </p:spPr>
        <p:txBody>
          <a:bodyPr>
            <a:normAutofit/>
          </a:bodyPr>
          <a:lstStyle/>
          <a:p>
            <a:r>
              <a:rPr lang="en-US" dirty="0"/>
              <a:t>Which has more variability? And why?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959" y="2506541"/>
            <a:ext cx="3868340" cy="442608"/>
          </a:xfrm>
        </p:spPr>
        <p:txBody>
          <a:bodyPr>
            <a:normAutofit/>
          </a:bodyPr>
          <a:lstStyle/>
          <a:p>
            <a:r>
              <a:rPr lang="en-US" sz="2200" dirty="0"/>
              <a:t>Mean = 3</a:t>
            </a:r>
          </a:p>
        </p:txBody>
      </p:sp>
      <p:graphicFrame>
        <p:nvGraphicFramePr>
          <p:cNvPr id="34" name="Content Placeholder 3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2308983"/>
              </p:ext>
            </p:extLst>
          </p:nvPr>
        </p:nvGraphicFramePr>
        <p:xfrm>
          <a:off x="733959" y="3188901"/>
          <a:ext cx="3868340" cy="2763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2299" y="2378064"/>
            <a:ext cx="3887391" cy="521392"/>
          </a:xfrm>
        </p:spPr>
        <p:txBody>
          <a:bodyPr>
            <a:normAutofit/>
          </a:bodyPr>
          <a:lstStyle/>
          <a:p>
            <a:r>
              <a:rPr lang="en-US" sz="2200" dirty="0"/>
              <a:t>Mean = 3</a:t>
            </a:r>
          </a:p>
        </p:txBody>
      </p:sp>
      <p:graphicFrame>
        <p:nvGraphicFramePr>
          <p:cNvPr id="35" name="Content Placeholder 3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28639174"/>
              </p:ext>
            </p:extLst>
          </p:nvPr>
        </p:nvGraphicFramePr>
        <p:xfrm>
          <a:off x="4846864" y="3188900"/>
          <a:ext cx="3887391" cy="2763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357736" y="1588021"/>
            <a:ext cx="43765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Are the “high”/ “low” piles close to</a:t>
            </a:r>
          </a:p>
          <a:p>
            <a:r>
              <a:rPr lang="en-US" sz="2200" dirty="0"/>
              <a:t>or far from the mean?</a:t>
            </a:r>
          </a:p>
        </p:txBody>
      </p:sp>
    </p:spTree>
    <p:extLst>
      <p:ext uri="{BB962C8B-B14F-4D97-AF65-F5344CB8AC3E}">
        <p14:creationId xmlns:p14="http://schemas.microsoft.com/office/powerpoint/2010/main" val="24864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large part of this class is describing distributions (i.e., sets of values)</a:t>
            </a:r>
          </a:p>
          <a:p>
            <a:r>
              <a:rPr lang="en-US" dirty="0"/>
              <a:t>We typically describe distributions by describing their  </a:t>
            </a:r>
          </a:p>
          <a:p>
            <a:pPr lvl="1"/>
            <a:r>
              <a:rPr lang="en-US" dirty="0"/>
              <a:t>Center (with mean, median, or mode)</a:t>
            </a:r>
          </a:p>
          <a:p>
            <a:pPr lvl="1"/>
            <a:r>
              <a:rPr lang="en-US" dirty="0"/>
              <a:t>Variability</a:t>
            </a:r>
          </a:p>
          <a:p>
            <a:r>
              <a:rPr lang="en-US" dirty="0"/>
              <a:t>Measures of variability reflect how much scores differ from each other</a:t>
            </a:r>
          </a:p>
          <a:p>
            <a:pPr lvl="1"/>
            <a:r>
              <a:rPr lang="en-US" dirty="0"/>
              <a:t>There are several measures of variability</a:t>
            </a:r>
          </a:p>
          <a:p>
            <a:pPr lvl="2"/>
            <a:r>
              <a:rPr lang="en-US" dirty="0"/>
              <a:t>Range </a:t>
            </a:r>
            <a:r>
              <a:rPr lang="en-US" dirty="0">
                <a:sym typeface="Wingdings" panose="05000000000000000000" pitchFamily="2" charset="2"/>
              </a:rPr>
              <a:t>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Sum of Squares 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Standard Deviation 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7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variability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277" y="1825625"/>
            <a:ext cx="8267027" cy="4557068"/>
          </a:xfrm>
        </p:spPr>
        <p:txBody>
          <a:bodyPr>
            <a:normAutofit/>
          </a:bodyPr>
          <a:lstStyle/>
          <a:p>
            <a:r>
              <a:rPr lang="en-US" dirty="0"/>
              <a:t>Range</a:t>
            </a:r>
          </a:p>
          <a:p>
            <a:pPr lvl="1"/>
            <a:r>
              <a:rPr lang="en-US" dirty="0"/>
              <a:t>40, 50, 21, 100, 65, 18, 35, 39 </a:t>
            </a:r>
          </a:p>
          <a:p>
            <a:pPr lvl="1"/>
            <a:r>
              <a:rPr lang="en-US" dirty="0"/>
              <a:t>100–18 = 82 </a:t>
            </a:r>
            <a:r>
              <a:rPr lang="en-US" dirty="0">
                <a:sym typeface="Wingdings" panose="05000000000000000000" pitchFamily="2" charset="2"/>
              </a:rPr>
              <a:t> range (deviation between highest and lowest score)</a:t>
            </a:r>
            <a:endParaRPr lang="en-US" dirty="0"/>
          </a:p>
          <a:p>
            <a:pPr lvl="1"/>
            <a:r>
              <a:rPr lang="en-US" dirty="0"/>
              <a:t>Used when data are ordinal</a:t>
            </a:r>
          </a:p>
          <a:p>
            <a:pPr lvl="1"/>
            <a:r>
              <a:rPr lang="en-US" dirty="0"/>
              <a:t>Very imprecise</a:t>
            </a:r>
          </a:p>
          <a:p>
            <a:pPr lvl="2"/>
            <a:r>
              <a:rPr lang="en-US" dirty="0"/>
              <a:t>Sample 1: 	19, 21, 21, 21, 21, 29</a:t>
            </a:r>
            <a:endParaRPr lang="en-US" sz="1200" dirty="0"/>
          </a:p>
          <a:p>
            <a:pPr lvl="2"/>
            <a:r>
              <a:rPr lang="en-US" dirty="0"/>
              <a:t>Sample 2:	19, 22, 25, 26, 28, 29</a:t>
            </a:r>
            <a:endParaRPr lang="en-US" sz="1200" dirty="0"/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Standard deviation</a:t>
            </a:r>
          </a:p>
          <a:p>
            <a:pPr lvl="1"/>
            <a:r>
              <a:rPr lang="en-US" dirty="0"/>
              <a:t>Typical distance/deviation between scores and the mean</a:t>
            </a:r>
          </a:p>
          <a:p>
            <a:pPr lvl="1"/>
            <a:r>
              <a:rPr lang="en-US" dirty="0"/>
              <a:t>Used when data are interval/ratio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337970" y="3833827"/>
            <a:ext cx="234845" cy="43051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6572815" y="3756512"/>
            <a:ext cx="245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range, different variability</a:t>
            </a:r>
          </a:p>
        </p:txBody>
      </p:sp>
    </p:spTree>
    <p:extLst>
      <p:ext uri="{BB962C8B-B14F-4D97-AF65-F5344CB8AC3E}">
        <p14:creationId xmlns:p14="http://schemas.microsoft.com/office/powerpoint/2010/main" val="17857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the standard deviation </a:t>
            </a:r>
            <a:br>
              <a:rPr lang="en-US" dirty="0"/>
            </a:br>
            <a:r>
              <a:rPr lang="en-US" b="1" i="1" u="sng" dirty="0"/>
              <a:t>Definitional method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114759"/>
              </p:ext>
            </p:extLst>
          </p:nvPr>
        </p:nvGraphicFramePr>
        <p:xfrm>
          <a:off x="1441047" y="2524007"/>
          <a:ext cx="5633979" cy="38557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779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79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79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j-lt"/>
                        </a:rPr>
                        <a:t>X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j-lt"/>
                        </a:rPr>
                        <a:t>(scores)</a:t>
                      </a:r>
                      <a:endParaRPr lang="en-US" sz="2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j-lt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2200" b="1" dirty="0">
                          <a:effectLst/>
                          <a:latin typeface="+mj-lt"/>
                        </a:rPr>
                        <a:t>M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j-lt"/>
                        </a:rPr>
                        <a:t>(deviation scores)</a:t>
                      </a:r>
                      <a:endParaRPr lang="en-US" sz="2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j-lt"/>
                        </a:rPr>
                        <a:t>(X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2200" b="1" dirty="0">
                          <a:effectLst/>
                          <a:latin typeface="+mj-lt"/>
                        </a:rPr>
                        <a:t>M)</a:t>
                      </a:r>
                      <a:r>
                        <a:rPr lang="en-US" sz="2200" b="1" baseline="30000" dirty="0">
                          <a:effectLst/>
                          <a:latin typeface="+mj-lt"/>
                        </a:rPr>
                        <a:t>2</a:t>
                      </a:r>
                      <a:endParaRPr lang="en-US" sz="2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j-lt"/>
                        </a:rPr>
                        <a:t>1</a:t>
                      </a:r>
                      <a:endParaRPr lang="en-US" sz="2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j-lt"/>
                        </a:rPr>
                        <a:t>3</a:t>
                      </a:r>
                      <a:endParaRPr lang="en-US" sz="2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1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j-lt"/>
                        </a:rPr>
                        <a:t>5</a:t>
                      </a:r>
                      <a:endParaRPr lang="en-US" sz="2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1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j-lt"/>
                        </a:rPr>
                        <a:t>6</a:t>
                      </a:r>
                      <a:endParaRPr lang="en-US" sz="2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1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j-lt"/>
                        </a:rPr>
                        <a:t>10</a:t>
                      </a:r>
                      <a:endParaRPr lang="en-US" sz="2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1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j-lt"/>
                        </a:rPr>
                        <a:t>M = 5 </a:t>
                      </a:r>
                      <a:endParaRPr lang="en-US" sz="2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j-lt"/>
                        </a:rPr>
                        <a:t>SS = ∑ (X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2200" dirty="0">
                          <a:effectLst/>
                          <a:latin typeface="+mj-lt"/>
                        </a:rPr>
                        <a:t>M)</a:t>
                      </a:r>
                      <a:r>
                        <a:rPr lang="en-US" sz="2200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2200" dirty="0">
                          <a:effectLst/>
                          <a:latin typeface="+mj-lt"/>
                        </a:rPr>
                        <a:t> =</a:t>
                      </a:r>
                      <a:endParaRPr lang="en-US" sz="2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2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the standard deviation</a:t>
            </a:r>
            <a:br>
              <a:rPr lang="en-US" dirty="0"/>
            </a:br>
            <a:r>
              <a:rPr lang="en-US" b="1" i="1" u="sng" dirty="0"/>
              <a:t>Definitional Method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157481"/>
              </p:ext>
            </p:extLst>
          </p:nvPr>
        </p:nvGraphicFramePr>
        <p:xfrm>
          <a:off x="1441047" y="2524007"/>
          <a:ext cx="5633979" cy="34701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779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79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79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X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(scores)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2200" b="1" dirty="0">
                          <a:effectLst/>
                        </a:rPr>
                        <a:t>M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(deviation scores)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(X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2200" b="1" dirty="0">
                          <a:effectLst/>
                        </a:rPr>
                        <a:t>M)</a:t>
                      </a:r>
                      <a:r>
                        <a:rPr lang="en-US" sz="2200" b="1" baseline="30000" dirty="0">
                          <a:effectLst/>
                        </a:rPr>
                        <a:t>2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2200" dirty="0">
                          <a:effectLst/>
                        </a:rPr>
                        <a:t>4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2200" dirty="0">
                          <a:effectLst/>
                        </a:rPr>
                        <a:t>2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1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5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0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1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6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1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10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5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1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4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47" y="439753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Computing the standard deviation</a:t>
            </a:r>
            <a:br>
              <a:rPr lang="en-US" dirty="0"/>
            </a:br>
            <a:r>
              <a:rPr lang="en-US" b="1" i="1" u="sng" dirty="0"/>
              <a:t>Definitional Method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15571"/>
              </p:ext>
            </p:extLst>
          </p:nvPr>
        </p:nvGraphicFramePr>
        <p:xfrm>
          <a:off x="818622" y="1638677"/>
          <a:ext cx="6478470" cy="34074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59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594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59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93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X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X-M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(X-M)</a:t>
                      </a:r>
                      <a:r>
                        <a:rPr lang="en-US" sz="2200" b="1" baseline="30000" dirty="0">
                          <a:effectLst/>
                        </a:rPr>
                        <a:t>2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93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-4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16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3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-2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4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93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5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0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0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93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6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93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10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5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25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93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SS = ∑ (X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2200" dirty="0">
                          <a:effectLst/>
                        </a:rPr>
                        <a:t>M)</a:t>
                      </a:r>
                      <a:r>
                        <a:rPr lang="en-US" sz="2200" baseline="30000" dirty="0">
                          <a:effectLst/>
                        </a:rPr>
                        <a:t>2</a:t>
                      </a:r>
                      <a:r>
                        <a:rPr lang="en-US" sz="2200" dirty="0">
                          <a:effectLst/>
                        </a:rPr>
                        <a:t> = 46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00866" y="5218012"/>
            <a:ext cx="403831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Sum of the Squared Deviations (SS)</a:t>
            </a:r>
          </a:p>
          <a:p>
            <a:endParaRPr lang="en-US" sz="135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593493" y="5013260"/>
            <a:ext cx="0" cy="26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755247" y="5056560"/>
                <a:ext cx="4045619" cy="1624263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100" dirty="0"/>
                  <a:t>SD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1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1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100" dirty="0"/>
                  <a:t> =</a:t>
                </a:r>
              </a:p>
              <a:p>
                <a:r>
                  <a:rPr lang="en-US" sz="2100" dirty="0"/>
                  <a:t>The typical deviation between the scores and the mean is ________.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47" y="5056560"/>
                <a:ext cx="4045619" cy="162426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2108" t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4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1146</Words>
  <Application>Microsoft Office PowerPoint</Application>
  <PresentationFormat>On-screen Show (4:3)</PresentationFormat>
  <Paragraphs>205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Activity 3.1: Variability</vt:lpstr>
      <vt:lpstr>Activity 3.1 will require you to:</vt:lpstr>
      <vt:lpstr>Sources of variability in a study</vt:lpstr>
      <vt:lpstr>Which has more variability? And why?</vt:lpstr>
      <vt:lpstr>Variability</vt:lpstr>
      <vt:lpstr>Measures of variability</vt:lpstr>
      <vt:lpstr>Computing the standard deviation  Definitional method</vt:lpstr>
      <vt:lpstr>Computing the standard deviation Definitional Method</vt:lpstr>
      <vt:lpstr>Computing the standard deviation Definitional Method</vt:lpstr>
      <vt:lpstr>Computing the standard deviation Definitional Method</vt:lpstr>
      <vt:lpstr>Computing the standard deviation Computational Method</vt:lpstr>
      <vt:lpstr>Computing the standard deviation Computational Method</vt:lpstr>
      <vt:lpstr>When to use each method</vt:lpstr>
      <vt:lpstr>Sample vs. population computations</vt:lpstr>
      <vt:lpstr>Stats mode of your calculator</vt:lpstr>
      <vt:lpstr>Helpful hints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3-1: Variability</dc:title>
  <dc:creator>Jennifer Winquist</dc:creator>
  <cp:lastModifiedBy>SageUser</cp:lastModifiedBy>
  <cp:revision>37</cp:revision>
  <dcterms:created xsi:type="dcterms:W3CDTF">2016-01-20T13:09:38Z</dcterms:created>
  <dcterms:modified xsi:type="dcterms:W3CDTF">2017-03-07T18:02:29Z</dcterms:modified>
</cp:coreProperties>
</file>