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70" r:id="rId3"/>
    <p:sldId id="266" r:id="rId4"/>
    <p:sldId id="269" r:id="rId5"/>
    <p:sldId id="258" r:id="rId6"/>
    <p:sldId id="267" r:id="rId7"/>
    <p:sldId id="259" r:id="rId8"/>
    <p:sldId id="268" r:id="rId9"/>
    <p:sldId id="260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 snapToGrid="0"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30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HENA\DATA\SHARED\psy\New%20Stats%20Class\ABCWorktext%20and%20Keys\NormalCurve%20Si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636B-42DD-BC84-A23B3AD516DA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636B-42DD-BC84-A23B3AD51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06880"/>
        <c:axId val="77312768"/>
      </c:scatterChart>
      <c:valAx>
        <c:axId val="77306880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312768"/>
        <c:crosses val="autoZero"/>
        <c:crossBetween val="midCat"/>
        <c:majorUnit val="1"/>
      </c:valAx>
      <c:valAx>
        <c:axId val="77312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30688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5BA-4B49-84FC-31BEA43FB4DD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5BA-4B49-84FC-31BEA43FB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29920"/>
        <c:axId val="77331456"/>
      </c:scatterChart>
      <c:valAx>
        <c:axId val="77329920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331456"/>
        <c:crosses val="autoZero"/>
        <c:crossBetween val="midCat"/>
        <c:majorUnit val="1"/>
      </c:valAx>
      <c:valAx>
        <c:axId val="773314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3299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28A-4BC4-A4BF-32CA46D0E2D9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28A-4BC4-A4BF-32CA46D0E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73824"/>
        <c:axId val="77375360"/>
      </c:scatterChart>
      <c:valAx>
        <c:axId val="7737382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375360"/>
        <c:crosses val="autoZero"/>
        <c:crossBetween val="midCat"/>
        <c:majorUnit val="1"/>
      </c:valAx>
      <c:valAx>
        <c:axId val="773753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3738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0B7-479F-B4DC-148ED7D2CD0B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0B7-479F-B4DC-148ED7D2C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10688"/>
        <c:axId val="77412224"/>
      </c:scatterChart>
      <c:valAx>
        <c:axId val="7741068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412224"/>
        <c:crosses val="autoZero"/>
        <c:crossBetween val="midCat"/>
        <c:majorUnit val="1"/>
      </c:valAx>
      <c:valAx>
        <c:axId val="77412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4106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DA9-4E53-9F72-0DA87484DEC3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DA9-4E53-9F72-0DA87484D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47552"/>
        <c:axId val="77449088"/>
      </c:scatterChart>
      <c:valAx>
        <c:axId val="77447552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449088"/>
        <c:crosses val="autoZero"/>
        <c:crossBetween val="midCat"/>
        <c:majorUnit val="1"/>
      </c:valAx>
      <c:valAx>
        <c:axId val="774490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44755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4BC-4CD5-B9C7-FA77CEE733BB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4BC-4CD5-B9C7-FA77CEE73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76544"/>
        <c:axId val="77678080"/>
      </c:scatterChart>
      <c:valAx>
        <c:axId val="7767654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678080"/>
        <c:crosses val="autoZero"/>
        <c:crossBetween val="midCat"/>
        <c:majorUnit val="1"/>
      </c:valAx>
      <c:valAx>
        <c:axId val="77678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6765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691-4ABA-9B3A-B5CF0678FF0E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691-4ABA-9B3A-B5CF0678F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99328"/>
        <c:axId val="77709312"/>
      </c:scatterChart>
      <c:valAx>
        <c:axId val="77699328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709312"/>
        <c:crosses val="autoZero"/>
        <c:crossBetween val="midCat"/>
        <c:majorUnit val="1"/>
      </c:valAx>
      <c:valAx>
        <c:axId val="77709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6993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EA-4649-AC5F-1E964C97DA80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EA-4649-AC5F-1E964C97D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37344"/>
        <c:axId val="77739136"/>
      </c:scatterChart>
      <c:valAx>
        <c:axId val="7773734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739136"/>
        <c:crosses val="autoZero"/>
        <c:crossBetween val="midCat"/>
        <c:majorUnit val="1"/>
      </c:valAx>
      <c:valAx>
        <c:axId val="777391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7373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4181198030674"/>
          <c:y val="0.12396744240477468"/>
          <c:w val="0.79512384509299949"/>
          <c:h val="0.61983721202389652"/>
        </c:manualLayout>
      </c:layout>
      <c:scatterChart>
        <c:scatterStyle val="smoothMarker"/>
        <c:varyColors val="0"/>
        <c:ser>
          <c:idx val="1"/>
          <c:order val="0"/>
          <c:spPr>
            <a:ln w="25400">
              <a:solidFill>
                <a:srgbClr val="E57C11"/>
              </a:solidFill>
              <a:prstDash val="solid"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Simple.xls'!Area</c:f>
              <c:numCache>
                <c:formatCode>General</c:formatCode>
                <c:ptCount val="10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9CE-428E-BC59-9D04926D4008}"/>
            </c:ext>
          </c:extLst>
        </c:ser>
        <c:ser>
          <c:idx val="0"/>
          <c:order val="1"/>
          <c:spPr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'NormalCurve Simple.xls'!X</c:f>
              <c:numCache>
                <c:formatCode>General</c:formatCode>
                <c:ptCount val="100"/>
                <c:pt idx="0">
                  <c:v>-4</c:v>
                </c:pt>
                <c:pt idx="1">
                  <c:v>-3.9191919191919191</c:v>
                </c:pt>
                <c:pt idx="2">
                  <c:v>-3.8383838383838378</c:v>
                </c:pt>
                <c:pt idx="3">
                  <c:v>-3.7575757575757986</c:v>
                </c:pt>
                <c:pt idx="4">
                  <c:v>-3.6767676767676782</c:v>
                </c:pt>
                <c:pt idx="5">
                  <c:v>-3.5959595959595947</c:v>
                </c:pt>
                <c:pt idx="6">
                  <c:v>-3.5151515151515151</c:v>
                </c:pt>
                <c:pt idx="7">
                  <c:v>-3.4343434343433898</c:v>
                </c:pt>
                <c:pt idx="8">
                  <c:v>-3.3535353535353551</c:v>
                </c:pt>
                <c:pt idx="9">
                  <c:v>-3.272727272727328</c:v>
                </c:pt>
                <c:pt idx="10">
                  <c:v>-3.1919191919191907</c:v>
                </c:pt>
                <c:pt idx="11">
                  <c:v>-3.1111111111111112</c:v>
                </c:pt>
                <c:pt idx="12">
                  <c:v>-3.0303030303030267</c:v>
                </c:pt>
                <c:pt idx="13">
                  <c:v>-2.9494949494949485</c:v>
                </c:pt>
                <c:pt idx="14">
                  <c:v>-2.8686868686868676</c:v>
                </c:pt>
                <c:pt idx="15">
                  <c:v>-2.7878787878787872</c:v>
                </c:pt>
                <c:pt idx="16">
                  <c:v>-2.7070707070707472</c:v>
                </c:pt>
                <c:pt idx="17">
                  <c:v>-2.6262626262626227</c:v>
                </c:pt>
                <c:pt idx="18">
                  <c:v>-2.5454545454545441</c:v>
                </c:pt>
                <c:pt idx="19">
                  <c:v>-2.4646464646464628</c:v>
                </c:pt>
                <c:pt idx="20">
                  <c:v>-2.3838383838383823</c:v>
                </c:pt>
                <c:pt idx="21">
                  <c:v>-2.3030303030303014</c:v>
                </c:pt>
                <c:pt idx="22">
                  <c:v>-2.2222222222222205</c:v>
                </c:pt>
                <c:pt idx="23">
                  <c:v>-2.1414141414141401</c:v>
                </c:pt>
                <c:pt idx="24">
                  <c:v>-2.0606060606060592</c:v>
                </c:pt>
                <c:pt idx="25">
                  <c:v>-1.9797979797979781</c:v>
                </c:pt>
                <c:pt idx="26">
                  <c:v>-1.898989898989897</c:v>
                </c:pt>
                <c:pt idx="27">
                  <c:v>-1.8181818181818161</c:v>
                </c:pt>
                <c:pt idx="28">
                  <c:v>-1.7373737373737359</c:v>
                </c:pt>
                <c:pt idx="29">
                  <c:v>-1.6565656565656544</c:v>
                </c:pt>
                <c:pt idx="30">
                  <c:v>-1.5757575757575741</c:v>
                </c:pt>
                <c:pt idx="31">
                  <c:v>-1.4949494949494757</c:v>
                </c:pt>
                <c:pt idx="32">
                  <c:v>-1.4141414141414117</c:v>
                </c:pt>
                <c:pt idx="33">
                  <c:v>-1.3333333333333308</c:v>
                </c:pt>
                <c:pt idx="34">
                  <c:v>-1.2525252525252344</c:v>
                </c:pt>
                <c:pt idx="35">
                  <c:v>-1.1717171717171821</c:v>
                </c:pt>
                <c:pt idx="36">
                  <c:v>-1.0909090909090726</c:v>
                </c:pt>
                <c:pt idx="37">
                  <c:v>-1.0101010101010073</c:v>
                </c:pt>
                <c:pt idx="38">
                  <c:v>-0.92929292929291663</c:v>
                </c:pt>
                <c:pt idx="39">
                  <c:v>-0.84848484848484573</c:v>
                </c:pt>
                <c:pt idx="40">
                  <c:v>-0.76767676767676563</c:v>
                </c:pt>
                <c:pt idx="41">
                  <c:v>-0.68686868686868885</c:v>
                </c:pt>
                <c:pt idx="42">
                  <c:v>-0.60606060606060363</c:v>
                </c:pt>
                <c:pt idx="43">
                  <c:v>-0.52525252525251387</c:v>
                </c:pt>
                <c:pt idx="44">
                  <c:v>-0.44444444444444348</c:v>
                </c:pt>
                <c:pt idx="45">
                  <c:v>-0.36363636363636098</c:v>
                </c:pt>
                <c:pt idx="46">
                  <c:v>-0.28282828282828715</c:v>
                </c:pt>
                <c:pt idx="47">
                  <c:v>-0.20202020202019941</c:v>
                </c:pt>
                <c:pt idx="48">
                  <c:v>-0.12121212121212041</c:v>
                </c:pt>
                <c:pt idx="49">
                  <c:v>-4.0404040404037694E-2</c:v>
                </c:pt>
                <c:pt idx="50">
                  <c:v>4.0404040404043121E-2</c:v>
                </c:pt>
                <c:pt idx="51">
                  <c:v>0.12121212121212514</c:v>
                </c:pt>
                <c:pt idx="52">
                  <c:v>0.20202020202020476</c:v>
                </c:pt>
                <c:pt idx="53">
                  <c:v>0.28282828282829175</c:v>
                </c:pt>
                <c:pt idx="54">
                  <c:v>0.36363636363636642</c:v>
                </c:pt>
                <c:pt idx="55">
                  <c:v>0.44444444444444892</c:v>
                </c:pt>
                <c:pt idx="56">
                  <c:v>0.52525252525251931</c:v>
                </c:pt>
                <c:pt idx="57">
                  <c:v>0.60606060606060885</c:v>
                </c:pt>
                <c:pt idx="58">
                  <c:v>0.68686868686869385</c:v>
                </c:pt>
                <c:pt idx="59">
                  <c:v>0.76767676767678195</c:v>
                </c:pt>
                <c:pt idx="60">
                  <c:v>0.84848484848485162</c:v>
                </c:pt>
                <c:pt idx="61">
                  <c:v>0.92929292929292195</c:v>
                </c:pt>
                <c:pt idx="62">
                  <c:v>1.0101010101010128</c:v>
                </c:pt>
                <c:pt idx="63">
                  <c:v>1.0909090909090782</c:v>
                </c:pt>
                <c:pt idx="64">
                  <c:v>1.1717171717171821</c:v>
                </c:pt>
                <c:pt idx="65">
                  <c:v>1.2525252525252399</c:v>
                </c:pt>
                <c:pt idx="66">
                  <c:v>1.3333333333333364</c:v>
                </c:pt>
                <c:pt idx="67">
                  <c:v>1.4141414141414173</c:v>
                </c:pt>
                <c:pt idx="68">
                  <c:v>1.4949494949494806</c:v>
                </c:pt>
                <c:pt idx="69">
                  <c:v>1.5757575757575801</c:v>
                </c:pt>
                <c:pt idx="70">
                  <c:v>1.6565656565656599</c:v>
                </c:pt>
                <c:pt idx="71">
                  <c:v>1.7373737373737419</c:v>
                </c:pt>
                <c:pt idx="72">
                  <c:v>1.8181818181818221</c:v>
                </c:pt>
                <c:pt idx="73">
                  <c:v>1.8989898989899026</c:v>
                </c:pt>
                <c:pt idx="74">
                  <c:v>1.9797979797979841</c:v>
                </c:pt>
                <c:pt idx="75">
                  <c:v>2.0606060606060641</c:v>
                </c:pt>
                <c:pt idx="76">
                  <c:v>2.141414141414145</c:v>
                </c:pt>
                <c:pt idx="77">
                  <c:v>2.2222222222222259</c:v>
                </c:pt>
                <c:pt idx="78">
                  <c:v>2.3030303030303072</c:v>
                </c:pt>
                <c:pt idx="79">
                  <c:v>2.3838383838383868</c:v>
                </c:pt>
                <c:pt idx="80">
                  <c:v>2.4646464646464668</c:v>
                </c:pt>
                <c:pt idx="81">
                  <c:v>2.5454545454545494</c:v>
                </c:pt>
                <c:pt idx="82">
                  <c:v>2.6262626262626303</c:v>
                </c:pt>
                <c:pt idx="83">
                  <c:v>2.707070707070752</c:v>
                </c:pt>
                <c:pt idx="84">
                  <c:v>2.7878787878787952</c:v>
                </c:pt>
                <c:pt idx="85">
                  <c:v>2.8686868686868752</c:v>
                </c:pt>
                <c:pt idx="86">
                  <c:v>2.9494949494949552</c:v>
                </c:pt>
                <c:pt idx="87">
                  <c:v>3.0303030303030347</c:v>
                </c:pt>
                <c:pt idx="88">
                  <c:v>3.1111111111111156</c:v>
                </c:pt>
                <c:pt idx="89">
                  <c:v>3.1919191919191965</c:v>
                </c:pt>
                <c:pt idx="90">
                  <c:v>3.2727272727273347</c:v>
                </c:pt>
                <c:pt idx="91">
                  <c:v>3.3535353535353591</c:v>
                </c:pt>
                <c:pt idx="92">
                  <c:v>3.4343434343433947</c:v>
                </c:pt>
                <c:pt idx="93">
                  <c:v>3.51515151515152</c:v>
                </c:pt>
                <c:pt idx="94">
                  <c:v>3.5959595959595987</c:v>
                </c:pt>
                <c:pt idx="95">
                  <c:v>3.6767676767676818</c:v>
                </c:pt>
                <c:pt idx="96">
                  <c:v>3.7575757575758031</c:v>
                </c:pt>
                <c:pt idx="97">
                  <c:v>3.8383838383838427</c:v>
                </c:pt>
                <c:pt idx="98">
                  <c:v>3.9191919191919244</c:v>
                </c:pt>
                <c:pt idx="99">
                  <c:v>4.0000000000000053</c:v>
                </c:pt>
              </c:numCache>
            </c:numRef>
          </c:xVal>
          <c:yVal>
            <c:numRef>
              <c:f>'NormalCurve Simple.xls'!Y</c:f>
              <c:numCache>
                <c:formatCode>General</c:formatCode>
                <c:ptCount val="100"/>
                <c:pt idx="0">
                  <c:v>1.3383022576488732E-4</c:v>
                </c:pt>
                <c:pt idx="1">
                  <c:v>1.8429530231815685E-4</c:v>
                </c:pt>
                <c:pt idx="2">
                  <c:v>2.5213805615266705E-4</c:v>
                </c:pt>
                <c:pt idx="3">
                  <c:v>3.4270987295859925E-4</c:v>
                </c:pt>
                <c:pt idx="4">
                  <c:v>4.627846144597011E-4</c:v>
                </c:pt>
                <c:pt idx="5">
                  <c:v>6.2086229916643134E-4</c:v>
                </c:pt>
                <c:pt idx="6">
                  <c:v>8.2751475468195821E-4</c:v>
                </c:pt>
                <c:pt idx="7">
                  <c:v>1.0957722143120621E-3</c:v>
                </c:pt>
                <c:pt idx="8">
                  <c:v>1.4415473165370961E-3</c:v>
                </c:pt>
                <c:pt idx="9">
                  <c:v>1.884089810153854E-3</c:v>
                </c:pt>
                <c:pt idx="10">
                  <c:v>2.4464614683184075E-3</c:v>
                </c:pt>
                <c:pt idx="11">
                  <c:v>3.1560163164180552E-3</c:v>
                </c:pt>
                <c:pt idx="12">
                  <c:v>4.0448663858864914E-3</c:v>
                </c:pt>
                <c:pt idx="13">
                  <c:v>5.1503079923609467E-3</c:v>
                </c:pt>
                <c:pt idx="14">
                  <c:v>6.5151782522679079E-3</c:v>
                </c:pt>
                <c:pt idx="15">
                  <c:v>8.1881065267874267E-3</c:v>
                </c:pt>
                <c:pt idx="16">
                  <c:v>1.0223621121960643E-2</c:v>
                </c:pt>
                <c:pt idx="17">
                  <c:v>1.2682068349160065E-2</c:v>
                </c:pt>
                <c:pt idx="18">
                  <c:v>1.5629299476855665E-2</c:v>
                </c:pt>
                <c:pt idx="19">
                  <c:v>1.9136081713996205E-2</c:v>
                </c:pt>
                <c:pt idx="20">
                  <c:v>2.3277192666085193E-2</c:v>
                </c:pt>
                <c:pt idx="21">
                  <c:v>2.8130164137278538E-2</c:v>
                </c:pt>
                <c:pt idx="22">
                  <c:v>3.3773651035270781E-2</c:v>
                </c:pt>
                <c:pt idx="23">
                  <c:v>4.0285414616323539E-2</c:v>
                </c:pt>
                <c:pt idx="24">
                  <c:v>4.7739926306853933E-2</c:v>
                </c:pt>
                <c:pt idx="25">
                  <c:v>5.6205618508944066E-2</c:v>
                </c:pt>
                <c:pt idx="26">
                  <c:v>6.5741831496456821E-2</c:v>
                </c:pt>
                <c:pt idx="27">
                  <c:v>7.6395529785067029E-2</c:v>
                </c:pt>
                <c:pt idx="28">
                  <c:v>8.8197885968951242E-2</c:v>
                </c:pt>
                <c:pt idx="29">
                  <c:v>0.10116085346212472</c:v>
                </c:pt>
                <c:pt idx="30">
                  <c:v>0.11527387018442621</c:v>
                </c:pt>
                <c:pt idx="31">
                  <c:v>0.13050085122685087</c:v>
                </c:pt>
                <c:pt idx="32">
                  <c:v>0.1467776381916524</c:v>
                </c:pt>
                <c:pt idx="33">
                  <c:v>0.16401007467599515</c:v>
                </c:pt>
                <c:pt idx="34">
                  <c:v>0.18207287002022748</c:v>
                </c:pt>
                <c:pt idx="35">
                  <c:v>0.20080939619629845</c:v>
                </c:pt>
                <c:pt idx="36">
                  <c:v>0.22003253536999201</c:v>
                </c:pt>
                <c:pt idx="37">
                  <c:v>0.23952665870127571</c:v>
                </c:pt>
                <c:pt idx="38">
                  <c:v>0.25905077152970496</c:v>
                </c:pt>
                <c:pt idx="39">
                  <c:v>0.27834280811171341</c:v>
                </c:pt>
                <c:pt idx="40">
                  <c:v>0.29712500305497991</c:v>
                </c:pt>
                <c:pt idx="41">
                  <c:v>0.31511020956732338</c:v>
                </c:pt>
                <c:pt idx="42">
                  <c:v>0.33200897997502044</c:v>
                </c:pt>
                <c:pt idx="43">
                  <c:v>0.34753717515119875</c:v>
                </c:pt>
                <c:pt idx="44">
                  <c:v>0.36142382988275268</c:v>
                </c:pt>
                <c:pt idx="45">
                  <c:v>0.37341897375398858</c:v>
                </c:pt>
                <c:pt idx="46">
                  <c:v>0.38330109417249125</c:v>
                </c:pt>
                <c:pt idx="47">
                  <c:v>0.39088393119996367</c:v>
                </c:pt>
                <c:pt idx="48">
                  <c:v>0.39602231339064525</c:v>
                </c:pt>
                <c:pt idx="49">
                  <c:v>0.39861677932382217</c:v>
                </c:pt>
                <c:pt idx="50">
                  <c:v>0.39861677932382217</c:v>
                </c:pt>
                <c:pt idx="51">
                  <c:v>0.39602231339064486</c:v>
                </c:pt>
                <c:pt idx="52">
                  <c:v>0.39088393119996317</c:v>
                </c:pt>
                <c:pt idx="53">
                  <c:v>0.38330109417249064</c:v>
                </c:pt>
                <c:pt idx="54">
                  <c:v>0.37341897375398797</c:v>
                </c:pt>
                <c:pt idx="55">
                  <c:v>0.36142382988275179</c:v>
                </c:pt>
                <c:pt idx="56">
                  <c:v>0.34753717515119775</c:v>
                </c:pt>
                <c:pt idx="57">
                  <c:v>0.33200897997501944</c:v>
                </c:pt>
                <c:pt idx="58">
                  <c:v>0.31511020956732311</c:v>
                </c:pt>
                <c:pt idx="59">
                  <c:v>0.29712500305497863</c:v>
                </c:pt>
                <c:pt idx="60">
                  <c:v>0.2783428081117123</c:v>
                </c:pt>
                <c:pt idx="61">
                  <c:v>0.25905077152970363</c:v>
                </c:pt>
                <c:pt idx="62">
                  <c:v>0.23952665870127429</c:v>
                </c:pt>
                <c:pt idx="63">
                  <c:v>0.2200325353699909</c:v>
                </c:pt>
                <c:pt idx="64">
                  <c:v>0.20080939619629706</c:v>
                </c:pt>
                <c:pt idx="65">
                  <c:v>0.18207287002022621</c:v>
                </c:pt>
                <c:pt idx="66">
                  <c:v>0.16401007467599396</c:v>
                </c:pt>
                <c:pt idx="67">
                  <c:v>0.14677763819165124</c:v>
                </c:pt>
                <c:pt idx="68">
                  <c:v>0.13050085122684985</c:v>
                </c:pt>
                <c:pt idx="69">
                  <c:v>0.11527387018442528</c:v>
                </c:pt>
                <c:pt idx="70">
                  <c:v>0.10116085346212379</c:v>
                </c:pt>
                <c:pt idx="71">
                  <c:v>8.8197885968950229E-2</c:v>
                </c:pt>
                <c:pt idx="72">
                  <c:v>7.6395529785066404E-2</c:v>
                </c:pt>
                <c:pt idx="73">
                  <c:v>6.5741831496456127E-2</c:v>
                </c:pt>
                <c:pt idx="74">
                  <c:v>5.6205618508943476E-2</c:v>
                </c:pt>
                <c:pt idx="75">
                  <c:v>4.7739926306853524E-2</c:v>
                </c:pt>
                <c:pt idx="76">
                  <c:v>4.0285414616323123E-2</c:v>
                </c:pt>
                <c:pt idx="77">
                  <c:v>3.3773651035270386E-2</c:v>
                </c:pt>
                <c:pt idx="78">
                  <c:v>2.8130164137278188E-2</c:v>
                </c:pt>
                <c:pt idx="79">
                  <c:v>2.3277192666084873E-2</c:v>
                </c:pt>
                <c:pt idx="80">
                  <c:v>1.9136081713995941E-2</c:v>
                </c:pt>
                <c:pt idx="81">
                  <c:v>1.5629299476855461E-2</c:v>
                </c:pt>
                <c:pt idx="82">
                  <c:v>1.2682068349159864E-2</c:v>
                </c:pt>
                <c:pt idx="83">
                  <c:v>1.0223621121960501E-2</c:v>
                </c:pt>
                <c:pt idx="84">
                  <c:v>8.1881065267873261E-3</c:v>
                </c:pt>
                <c:pt idx="85">
                  <c:v>6.5151782522678125E-3</c:v>
                </c:pt>
                <c:pt idx="86">
                  <c:v>5.1503079923609033E-3</c:v>
                </c:pt>
                <c:pt idx="87">
                  <c:v>4.0448663858864524E-3</c:v>
                </c:pt>
                <c:pt idx="88">
                  <c:v>3.1560163164180001E-3</c:v>
                </c:pt>
                <c:pt idx="89">
                  <c:v>2.4464614683183611E-3</c:v>
                </c:pt>
                <c:pt idx="90">
                  <c:v>1.8840898101538236E-3</c:v>
                </c:pt>
                <c:pt idx="91">
                  <c:v>1.4415473165370705E-3</c:v>
                </c:pt>
                <c:pt idx="92">
                  <c:v>1.0957722143120421E-3</c:v>
                </c:pt>
                <c:pt idx="93">
                  <c:v>8.2751475468194791E-4</c:v>
                </c:pt>
                <c:pt idx="94">
                  <c:v>6.2086229916641941E-4</c:v>
                </c:pt>
                <c:pt idx="95">
                  <c:v>4.6278461445969178E-4</c:v>
                </c:pt>
                <c:pt idx="96">
                  <c:v>3.4270987295858982E-4</c:v>
                </c:pt>
                <c:pt idx="97">
                  <c:v>2.5213805615266211E-4</c:v>
                </c:pt>
                <c:pt idx="98">
                  <c:v>1.8429530231815256E-4</c:v>
                </c:pt>
                <c:pt idx="99">
                  <c:v>1.3383022576488418E-4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9CE-428E-BC59-9D04926D4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60384"/>
        <c:axId val="77761920"/>
      </c:scatterChart>
      <c:valAx>
        <c:axId val="77760384"/>
        <c:scaling>
          <c:orientation val="minMax"/>
          <c:max val="4"/>
          <c:min val="-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7761920"/>
        <c:crosses val="autoZero"/>
        <c:crossBetween val="midCat"/>
        <c:majorUnit val="1"/>
      </c:valAx>
      <c:valAx>
        <c:axId val="777619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7776038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>
      <a:noFill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3BF76-3BF1-4770-BD16-02E5861D50BC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3AB2-CEDD-4AE3-8B50-A7A182CD67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out that in distribution 1 a z score of +1 is 1 standard deviation (i.e., 10 points) higher than the mean.  In distribution 2 a z score of +1 is 1 standard deviation (i.e., 5 points) higher than the mean.  A score of 60 in distribution 1 is similar to a score of 30 in distribution 2 because both are 1 SD above their respective means.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83AB2-CEDD-4AE3-8B50-A7A182CD67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55271"/>
            <a:ext cx="7772400" cy="104435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69331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786" y="2018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786" y="176620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779C-1949-42BB-B415-355F3D3490D1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FD27F-F003-4485-A17B-60FFEB116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671" y="5213838"/>
            <a:ext cx="6858000" cy="659424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1" y="5981530"/>
            <a:ext cx="6858000" cy="63028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Normal Curve and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z-scores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7" y="124253"/>
            <a:ext cx="7802494" cy="50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unit normal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percent of test takers did George do </a:t>
            </a:r>
            <a:r>
              <a:rPr lang="en-US" b="1" dirty="0"/>
              <a:t>better </a:t>
            </a:r>
            <a:r>
              <a:rPr lang="en-US" dirty="0"/>
              <a:t>than for each subscale? </a:t>
            </a:r>
          </a:p>
          <a:p>
            <a:pPr lvl="1"/>
            <a:r>
              <a:rPr lang="en-US" dirty="0"/>
              <a:t>Writing (z = .28)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Body = .6103</a:t>
            </a:r>
          </a:p>
          <a:p>
            <a:pPr lvl="2"/>
            <a:r>
              <a:rPr lang="en-US" dirty="0"/>
              <a:t>Tail = .3897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Mathematics (z = .11)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Body = .5438</a:t>
            </a:r>
          </a:p>
          <a:p>
            <a:pPr lvl="2"/>
            <a:r>
              <a:rPr lang="en-US" dirty="0"/>
              <a:t>Tail = .4562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7002"/>
              </p:ext>
            </p:extLst>
          </p:nvPr>
        </p:nvGraphicFramePr>
        <p:xfrm>
          <a:off x="4050601" y="2285896"/>
          <a:ext cx="2385368" cy="177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877018"/>
              </p:ext>
            </p:extLst>
          </p:nvPr>
        </p:nvGraphicFramePr>
        <p:xfrm>
          <a:off x="4331956" y="4215174"/>
          <a:ext cx="2224485" cy="165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5444198" y="2734408"/>
            <a:ext cx="1" cy="8498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35630" y="4573148"/>
            <a:ext cx="0" cy="89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9158" y="2498936"/>
            <a:ext cx="1940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is always the larger of the two areas under the curve.</a:t>
            </a:r>
          </a:p>
          <a:p>
            <a:endParaRPr lang="en-US" dirty="0"/>
          </a:p>
          <a:p>
            <a:r>
              <a:rPr lang="en-US" dirty="0"/>
              <a:t>It can be on the left or right depending on the specific problem</a:t>
            </a:r>
            <a:r>
              <a:rPr lang="en-US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9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63" y="263386"/>
            <a:ext cx="7886700" cy="1325563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unit normal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163" y="1880508"/>
            <a:ext cx="7886700" cy="4351338"/>
          </a:xfrm>
        </p:spPr>
        <p:txBody>
          <a:bodyPr/>
          <a:lstStyle/>
          <a:p>
            <a:r>
              <a:rPr lang="en-US" dirty="0"/>
              <a:t>Which percent of test takers did George do </a:t>
            </a:r>
            <a:r>
              <a:rPr lang="en-US" b="1" dirty="0"/>
              <a:t>worse </a:t>
            </a:r>
            <a:r>
              <a:rPr lang="en-US" dirty="0"/>
              <a:t>than for each subscale? </a:t>
            </a:r>
          </a:p>
          <a:p>
            <a:pPr lvl="1"/>
            <a:r>
              <a:rPr lang="en-US" dirty="0"/>
              <a:t>Writing (z = .28) </a:t>
            </a:r>
          </a:p>
          <a:p>
            <a:pPr lvl="2"/>
            <a:r>
              <a:rPr lang="en-US" dirty="0"/>
              <a:t>Body = .6103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= .3897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Mathematics (z = .11)</a:t>
            </a:r>
          </a:p>
          <a:p>
            <a:pPr lvl="2"/>
            <a:r>
              <a:rPr lang="en-US" dirty="0"/>
              <a:t>Body = .5438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= .4562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03863"/>
              </p:ext>
            </p:extLst>
          </p:nvPr>
        </p:nvGraphicFramePr>
        <p:xfrm>
          <a:off x="3687239" y="2584938"/>
          <a:ext cx="2577296" cy="191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2719"/>
              </p:ext>
            </p:extLst>
          </p:nvPr>
        </p:nvGraphicFramePr>
        <p:xfrm>
          <a:off x="3877408" y="4406316"/>
          <a:ext cx="2356338" cy="201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5231423" y="3121269"/>
            <a:ext cx="26377" cy="88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52292" y="4818185"/>
            <a:ext cx="17585" cy="109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4744" y="2419806"/>
            <a:ext cx="1929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 is always the smaller of the two areas under the curve.</a:t>
            </a:r>
          </a:p>
          <a:p>
            <a:endParaRPr lang="en-US" dirty="0"/>
          </a:p>
          <a:p>
            <a:r>
              <a:rPr lang="en-US" dirty="0"/>
              <a:t>It can be on the left or right depending on the specific problem.</a:t>
            </a:r>
          </a:p>
        </p:txBody>
      </p:sp>
    </p:spTree>
    <p:extLst>
      <p:ext uri="{BB962C8B-B14F-4D97-AF65-F5344CB8AC3E}">
        <p14:creationId xmlns:p14="http://schemas.microsoft.com/office/powerpoint/2010/main" val="41687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use the Unit Normal Table if scores are normally distributed!</a:t>
            </a:r>
          </a:p>
        </p:txBody>
      </p:sp>
    </p:spTree>
    <p:extLst>
      <p:ext uri="{BB962C8B-B14F-4D97-AF65-F5344CB8AC3E}">
        <p14:creationId xmlns:p14="http://schemas.microsoft.com/office/powerpoint/2010/main" val="29224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4.1 </a:t>
            </a:r>
            <a:r>
              <a:rPr lang="en-US" dirty="0"/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 </a:t>
            </a:r>
            <a:r>
              <a:rPr lang="en-US" dirty="0" smtClean="0"/>
              <a:t>z-scores </a:t>
            </a:r>
            <a:r>
              <a:rPr lang="en-US" dirty="0"/>
              <a:t>for an individual score</a:t>
            </a:r>
          </a:p>
          <a:p>
            <a:r>
              <a:rPr lang="en-US" dirty="0"/>
              <a:t>Determine the probability of that </a:t>
            </a:r>
            <a:r>
              <a:rPr lang="en-US" dirty="0" smtClean="0"/>
              <a:t>z-score</a:t>
            </a:r>
            <a:endParaRPr lang="en-US" dirty="0"/>
          </a:p>
          <a:p>
            <a:r>
              <a:rPr lang="en-US" dirty="0"/>
              <a:t>Interpret that probability by determining if it is “likely” or “unlikely” to occur.</a:t>
            </a:r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681" y="84537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 Curve—a frequency distribution with a very specific shape</a:t>
            </a: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89585" y="2143811"/>
            <a:ext cx="4554415" cy="2920828"/>
          </a:xfrm>
          <a:prstGeom prst="rect">
            <a:avLst/>
          </a:prstGeom>
        </p:spPr>
      </p:pic>
      <p:sp>
        <p:nvSpPr>
          <p:cNvPr id="35" name="Left Brace 34"/>
          <p:cNvSpPr/>
          <p:nvPr/>
        </p:nvSpPr>
        <p:spPr>
          <a:xfrm rot="5400000">
            <a:off x="6022541" y="2215475"/>
            <a:ext cx="245836" cy="13195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789681" y="2506161"/>
            <a:ext cx="34306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is:</a:t>
            </a:r>
          </a:p>
          <a:p>
            <a:r>
              <a:rPr lang="en-US" sz="2200" dirty="0"/>
              <a:t>	symmetrical</a:t>
            </a:r>
          </a:p>
          <a:p>
            <a:r>
              <a:rPr lang="en-US" sz="2200" dirty="0">
                <a:sym typeface="Symbol" panose="05050102010706020507" pitchFamily="18" charset="2"/>
              </a:rPr>
              <a:t>	 1 SD from mean contains 68% of scores</a:t>
            </a:r>
          </a:p>
          <a:p>
            <a:r>
              <a:rPr lang="en-US" sz="2200" dirty="0">
                <a:sym typeface="Symbol" panose="05050102010706020507" pitchFamily="18" charset="2"/>
              </a:rPr>
              <a:t>	even if  and  are different</a:t>
            </a:r>
            <a:endParaRPr lang="en-US" sz="2200" dirty="0"/>
          </a:p>
          <a:p>
            <a:r>
              <a:rPr lang="en-US" sz="2200" dirty="0"/>
              <a:t>All of the area under the curve = 100%.</a:t>
            </a:r>
          </a:p>
        </p:txBody>
      </p:sp>
    </p:spTree>
    <p:extLst>
      <p:ext uri="{BB962C8B-B14F-4D97-AF65-F5344CB8AC3E}">
        <p14:creationId xmlns:p14="http://schemas.microsoft.com/office/powerpoint/2010/main" val="23474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20" y="1466696"/>
            <a:ext cx="7886700" cy="48901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Distribution 1 has a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/>
              <a:t> = 50, </a:t>
            </a:r>
            <a:r>
              <a:rPr lang="en-US" dirty="0">
                <a:sym typeface="Symbol" panose="05050102010706020507" pitchFamily="18" charset="2"/>
              </a:rPr>
              <a:t> = 10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So, 68% of all scores are between</a:t>
            </a:r>
          </a:p>
          <a:p>
            <a:pPr marL="342900" lvl="1" indent="0">
              <a:buNone/>
            </a:pPr>
            <a:r>
              <a:rPr lang="en-US" dirty="0">
                <a:sym typeface="Symbol" panose="05050102010706020507" pitchFamily="18" charset="2"/>
              </a:rPr>
              <a:t>   the scores of ______ and ______ .</a:t>
            </a:r>
          </a:p>
          <a:p>
            <a:pPr marL="3429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/>
              <a:t>Distribution </a:t>
            </a:r>
            <a:r>
              <a:rPr lang="en-US" dirty="0"/>
              <a:t>2 has a </a:t>
            </a:r>
            <a:r>
              <a:rPr lang="en-US" dirty="0">
                <a:sym typeface="Symbol" panose="05050102010706020507" pitchFamily="18" charset="2"/>
              </a:rPr>
              <a:t></a:t>
            </a:r>
            <a:r>
              <a:rPr lang="en-US" dirty="0"/>
              <a:t> = 25, </a:t>
            </a:r>
            <a:r>
              <a:rPr lang="en-US" dirty="0">
                <a:sym typeface="Symbol" panose="05050102010706020507" pitchFamily="18" charset="2"/>
              </a:rPr>
              <a:t> = 5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So, 68% of all scores are between</a:t>
            </a:r>
          </a:p>
          <a:p>
            <a:pPr marL="342900" lvl="1" indent="0">
              <a:buNone/>
            </a:pPr>
            <a:r>
              <a:rPr lang="en-US" dirty="0">
                <a:sym typeface="Symbol" panose="05050102010706020507" pitchFamily="18" charset="2"/>
              </a:rPr>
              <a:t>   the scores of ______ and ______ .</a:t>
            </a:r>
          </a:p>
          <a:p>
            <a:pPr marL="3429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Z-scores </a:t>
            </a:r>
            <a:r>
              <a:rPr lang="en-US" dirty="0" smtClean="0">
                <a:sym typeface="Symbol" panose="05050102010706020507" pitchFamily="18" charset="2"/>
              </a:rPr>
              <a:t>are essentially standard </a:t>
            </a:r>
          </a:p>
          <a:p>
            <a:pPr marL="3429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</a:t>
            </a:r>
            <a:r>
              <a:rPr lang="en-US" dirty="0">
                <a:sym typeface="Symbol" panose="05050102010706020507" pitchFamily="18" charset="2"/>
              </a:rPr>
              <a:t>deviation units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Allow you to compare scores from</a:t>
            </a:r>
          </a:p>
          <a:p>
            <a:pPr marL="342900" lvl="1" indent="0">
              <a:buNone/>
            </a:pPr>
            <a:r>
              <a:rPr lang="en-US" dirty="0">
                <a:sym typeface="Symbol" panose="05050102010706020507" pitchFamily="18" charset="2"/>
              </a:rPr>
              <a:t>   different distributions; a score of 60 in</a:t>
            </a:r>
          </a:p>
          <a:p>
            <a:pPr marL="342900" lvl="1" indent="0">
              <a:buNone/>
            </a:pPr>
            <a:r>
              <a:rPr lang="en-US" dirty="0">
                <a:sym typeface="Symbol" panose="05050102010706020507" pitchFamily="18" charset="2"/>
              </a:rPr>
              <a:t>   distribution 1 is similar to a score of ____</a:t>
            </a:r>
          </a:p>
          <a:p>
            <a:pPr marL="342900" lvl="1" indent="0">
              <a:buNone/>
            </a:pPr>
            <a:r>
              <a:rPr lang="en-US" dirty="0">
                <a:sym typeface="Symbol" panose="05050102010706020507" pitchFamily="18" charset="2"/>
              </a:rPr>
              <a:t>   in distribution 2.</a:t>
            </a:r>
          </a:p>
          <a:p>
            <a:pPr marL="342900" lvl="1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070832"/>
              </p:ext>
            </p:extLst>
          </p:nvPr>
        </p:nvGraphicFramePr>
        <p:xfrm>
          <a:off x="5600928" y="1149147"/>
          <a:ext cx="2745981" cy="20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4681"/>
              </p:ext>
            </p:extLst>
          </p:nvPr>
        </p:nvGraphicFramePr>
        <p:xfrm>
          <a:off x="5459329" y="3193346"/>
          <a:ext cx="2923676" cy="217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01490" y="2889995"/>
            <a:ext cx="24454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10    20    30    40     50     60    70     80     90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205" y="5006711"/>
            <a:ext cx="25897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5      10     15     20     25     30      35     40     45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12882" y="1994234"/>
            <a:ext cx="0" cy="6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60318" y="1994234"/>
            <a:ext cx="0" cy="6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740692" y="4144879"/>
            <a:ext cx="15040" cy="6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327230" y="4144879"/>
            <a:ext cx="15040" cy="64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32" y="316140"/>
            <a:ext cx="7886700" cy="976329"/>
          </a:xfrm>
        </p:spPr>
        <p:txBody>
          <a:bodyPr/>
          <a:lstStyle/>
          <a:p>
            <a:r>
              <a:rPr lang="en-US" dirty="0"/>
              <a:t>Computing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</p:spPr>
            <p:txBody>
              <a:bodyPr/>
              <a:lstStyle/>
              <a:p>
                <a:r>
                  <a:rPr lang="en-US" i="1" dirty="0"/>
                  <a:t>Scores on the Mathematics portion of the SAT are normally distributed with a mean of 514 (µ = 514) and a standard deviation of 117 (</a:t>
                </a:r>
                <a:r>
                  <a:rPr lang="en-US" i="1" dirty="0">
                    <a:sym typeface="Symbol" panose="05050102010706020507" pitchFamily="18" charset="2"/>
                  </a:rPr>
                  <a:t> = 117)</a:t>
                </a:r>
                <a:r>
                  <a:rPr lang="en-US" i="1" dirty="0"/>
                  <a:t>. What is the z-score for George who received a score of 527?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309" y="1690688"/>
                <a:ext cx="10515600" cy="4351338"/>
              </a:xfrm>
              <a:blipFill rotWithShape="0">
                <a:blip r:embed="rId2" cstate="print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9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32" y="439232"/>
            <a:ext cx="7886700" cy="1037875"/>
          </a:xfrm>
        </p:spPr>
        <p:txBody>
          <a:bodyPr/>
          <a:lstStyle/>
          <a:p>
            <a:r>
              <a:rPr lang="en-US" dirty="0"/>
              <a:t>Computing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Scores on the Mathematics portion of the SAT are normally distributed with a mean of 514 (µ = 514) and a standard deviation of 117 (</a:t>
                </a:r>
                <a:r>
                  <a:rPr lang="en-US" i="1" dirty="0">
                    <a:sym typeface="Symbol" panose="05050102010706020507" pitchFamily="18" charset="2"/>
                  </a:rPr>
                  <a:t> = 117)</a:t>
                </a:r>
                <a:r>
                  <a:rPr lang="en-US" i="1" dirty="0"/>
                  <a:t>. What is the z-score for a person who received a score of 527?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514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117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=.11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  <a:blipFill rotWithShape="0">
                <a:blip r:embed="rId2" cstate="print"/>
                <a:stretch>
                  <a:fillRect l="-850" t="-3178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08590"/>
              </p:ext>
            </p:extLst>
          </p:nvPr>
        </p:nvGraphicFramePr>
        <p:xfrm>
          <a:off x="5152525" y="3212289"/>
          <a:ext cx="2923676" cy="217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 flipV="1">
            <a:off x="6812881" y="3672640"/>
            <a:ext cx="6564" cy="11531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</p:spPr>
            <p:txBody>
              <a:bodyPr/>
              <a:lstStyle/>
              <a:p>
                <a:r>
                  <a:rPr lang="en-US" i="1" dirty="0"/>
                  <a:t>Scores on the Writing portion of the SAT are normally distributed with a mean of 488 (µ = 488) and a standard deviation of 114 (</a:t>
                </a:r>
                <a:r>
                  <a:rPr lang="en-US" i="1" dirty="0">
                    <a:sym typeface="Symbol" panose="05050102010706020507" pitchFamily="18" charset="2"/>
                  </a:rPr>
                  <a:t> = 114)</a:t>
                </a:r>
                <a:r>
                  <a:rPr lang="en-US" i="1" dirty="0"/>
                  <a:t>. Did George’s 520 on the Writing portion better than his score on the Math portion?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8309" y="1690688"/>
                <a:ext cx="10515600" cy="4351338"/>
              </a:xfrm>
              <a:blipFill>
                <a:blip r:embed="rId2" cstate="print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2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Scores on the Writing portion of the SAT are normally distributed with a mean of 488 (µ = 488) and a standard deviation of 114 (</a:t>
                </a:r>
                <a:r>
                  <a:rPr lang="en-US" i="1" dirty="0">
                    <a:sym typeface="Symbol" panose="05050102010706020507" pitchFamily="18" charset="2"/>
                  </a:rPr>
                  <a:t> = 114)</a:t>
                </a:r>
                <a:r>
                  <a:rPr lang="en-US" i="1" dirty="0"/>
                  <a:t>. What is the z-score for George who received a score of 520?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488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32" y="2125266"/>
                <a:ext cx="7886700" cy="3263504"/>
              </a:xfrm>
              <a:blipFill rotWithShape="0">
                <a:blip r:embed="rId2" cstate="print"/>
                <a:stretch>
                  <a:fillRect l="-850" t="-3178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93975"/>
              </p:ext>
            </p:extLst>
          </p:nvPr>
        </p:nvGraphicFramePr>
        <p:xfrm>
          <a:off x="5152525" y="3212289"/>
          <a:ext cx="2923676" cy="2176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6867024" y="3744829"/>
            <a:ext cx="6565" cy="1080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z-scores to compare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subscale did George do better on? </a:t>
            </a:r>
          </a:p>
          <a:p>
            <a:pPr lvl="1"/>
            <a:r>
              <a:rPr lang="en-US" dirty="0"/>
              <a:t>Writing (z = .28) </a:t>
            </a:r>
          </a:p>
          <a:p>
            <a:pPr lvl="1"/>
            <a:r>
              <a:rPr lang="en-US" dirty="0"/>
              <a:t>Mathematics (z = .11)</a:t>
            </a:r>
          </a:p>
        </p:txBody>
      </p:sp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21449"/>
              </p:ext>
            </p:extLst>
          </p:nvPr>
        </p:nvGraphicFramePr>
        <p:xfrm>
          <a:off x="4315811" y="2592021"/>
          <a:ext cx="3736427" cy="278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12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667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Activity 4.1</vt:lpstr>
      <vt:lpstr>Activity 4.1 will require you to:</vt:lpstr>
      <vt:lpstr>Normal Curve—a frequency distribution with a very specific shape</vt:lpstr>
      <vt:lpstr>PowerPoint Presentation</vt:lpstr>
      <vt:lpstr>Computing z-scores</vt:lpstr>
      <vt:lpstr>Computing z-scores</vt:lpstr>
      <vt:lpstr>Computing z-scores</vt:lpstr>
      <vt:lpstr>Computing z-scores</vt:lpstr>
      <vt:lpstr>Using z-scores to compare </vt:lpstr>
      <vt:lpstr>Using the unit normal table</vt:lpstr>
      <vt:lpstr>Using the unit normal table</vt:lpstr>
      <vt:lpstr>PowerPoint Presentation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Winquist</dc:creator>
  <cp:lastModifiedBy>SageUser</cp:lastModifiedBy>
  <cp:revision>21</cp:revision>
  <dcterms:created xsi:type="dcterms:W3CDTF">2015-09-08T14:40:19Z</dcterms:created>
  <dcterms:modified xsi:type="dcterms:W3CDTF">2017-02-22T17:42:27Z</dcterms:modified>
</cp:coreProperties>
</file>