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rts/chart4.xml" ContentType="application/vnd.openxmlformats-officedocument.drawingml.chart+xml"/>
  <Override PartName="/ppt/drawings/drawing4.xml" ContentType="application/vnd.openxmlformats-officedocument.drawingml.chartshapes+xml"/>
  <Override PartName="/ppt/charts/chart5.xml" ContentType="application/vnd.openxmlformats-officedocument.drawingml.chart+xml"/>
  <Override PartName="/ppt/drawings/drawing5.xml" ContentType="application/vnd.openxmlformats-officedocument.drawingml.chartshapes+xml"/>
  <Override PartName="/ppt/charts/chart6.xml" ContentType="application/vnd.openxmlformats-officedocument.drawingml.chart+xml"/>
  <Override PartName="/ppt/drawings/drawing6.xml" ContentType="application/vnd.openxmlformats-officedocument.drawingml.chartshapes+xml"/>
  <Override PartName="/ppt/charts/chart7.xml" ContentType="application/vnd.openxmlformats-officedocument.drawingml.chart+xml"/>
  <Override PartName="/ppt/drawings/drawing7.xml" ContentType="application/vnd.openxmlformats-officedocument.drawingml.chartshapes+xml"/>
  <Override PartName="/ppt/charts/chart8.xml" ContentType="application/vnd.openxmlformats-officedocument.drawingml.chart+xml"/>
  <Override PartName="/ppt/drawings/drawing8.xml" ContentType="application/vnd.openxmlformats-officedocument.drawingml.chartshapes+xml"/>
  <Override PartName="/ppt/notesSlides/notesSlide2.xml" ContentType="application/vnd.openxmlformats-officedocument.presentationml.notesSlide+xml"/>
  <Override PartName="/ppt/charts/chart9.xml" ContentType="application/vnd.openxmlformats-officedocument.drawingml.chart+xml"/>
  <Override PartName="/ppt/drawings/drawing9.xml" ContentType="application/vnd.openxmlformats-officedocument.drawingml.chartshapes+xml"/>
  <Override PartName="/ppt/charts/chart10.xml" ContentType="application/vnd.openxmlformats-officedocument.drawingml.chart+xml"/>
  <Override PartName="/ppt/drawings/drawing10.xml" ContentType="application/vnd.openxmlformats-officedocument.drawingml.chartshapes+xml"/>
  <Override PartName="/ppt/notesSlides/notesSlide3.xml" ContentType="application/vnd.openxmlformats-officedocument.presentationml.notesSlide+xml"/>
  <Override PartName="/ppt/charts/chart11.xml" ContentType="application/vnd.openxmlformats-officedocument.drawingml.chart+xml"/>
  <Override PartName="/ppt/drawings/drawing11.xml" ContentType="application/vnd.openxmlformats-officedocument.drawingml.chartshapes+xml"/>
  <Override PartName="/ppt/charts/chart12.xml" ContentType="application/vnd.openxmlformats-officedocument.drawingml.chart+xml"/>
  <Override PartName="/ppt/drawings/drawing12.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8" r:id="rId3"/>
    <p:sldId id="257" r:id="rId4"/>
    <p:sldId id="258" r:id="rId5"/>
    <p:sldId id="263" r:id="rId6"/>
    <p:sldId id="264" r:id="rId7"/>
    <p:sldId id="265" r:id="rId8"/>
    <p:sldId id="266" r:id="rId9"/>
    <p:sldId id="262" r:id="rId10"/>
    <p:sldId id="260" r:id="rId11"/>
    <p:sldId id="267" r:id="rId12"/>
    <p:sldId id="259"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361" autoAdjust="0"/>
  </p:normalViewPr>
  <p:slideViewPr>
    <p:cSldViewPr snapToGrid="0">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ATHENA\DATA\SHARED\psy\New%20Stats%20Class\ABCWorktext%20and%20Keys\NormalCurve%20Simple.xls"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oleObject" Target="file:///\\ATHENA\DATA\SHARED\psy\New%20Stats%20Class\ABCWorktext%20and%20Keys\NormalCurve%20Simple.xls"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oleObject" Target="file:///\\ATHENA\DATA\SHARED\psy\New%20Stats%20Class\ABCWorktext%20and%20Keys\NormalCurve%20Simple.xls"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oleObject" Target="file:///\\ATHENA\DATA\SHARED\psy\New%20Stats%20Class\ABCWorktext%20and%20Keys\NormalCurve%20Simple.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ATHENA\DATA\SHARED\psy\New%20Stats%20Class\ABCWorktext%20and%20Keys\NormalCurve%20Simple.xls"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ATHENA\DATA\SHARED\psy\New%20Stats%20Class\ABCWorktext%20and%20Keys\NormalCurve%20Simple.xls"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ATHENA\DATA\SHARED\psy\New%20Stats%20Class\ABCWorktext%20and%20Keys\NormalCurve%20Simple.xls"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ATHENA\DATA\SHARED\psy\New%20Stats%20Class\ABCWorktext%20and%20Keys\NormalCurve%20Simple.xls"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ATHENA\DATA\SHARED\psy\New%20Stats%20Class\ABCWorktext%20and%20Keys\NormalCurve%20Simple.xls"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ATHENA\DATA\SHARED\psy\New%20Stats%20Class\ABCWorktext%20and%20Keys\NormalCurve%20Simple.xls"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ATHENA\DATA\SHARED\psy\New%20Stats%20Class\ABCWorktext%20and%20Keys\NormalCurve%20Simple.xls"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oleObject" Target="file:///\\ATHENA\DATA\SHARED\psy\New%20Stats%20Class\ABCWorktext%20and%20Keys\NormalCurve%20Simple.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E9CA-4DFC-9E6D-2D1805476FA9}"/>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E9CA-4DFC-9E6D-2D1805476FA9}"/>
            </c:ext>
          </c:extLst>
        </c:ser>
        <c:dLbls>
          <c:showLegendKey val="0"/>
          <c:showVal val="0"/>
          <c:showCatName val="0"/>
          <c:showSerName val="0"/>
          <c:showPercent val="0"/>
          <c:showBubbleSize val="0"/>
        </c:dLbls>
        <c:axId val="77414784"/>
        <c:axId val="77416320"/>
      </c:scatterChart>
      <c:valAx>
        <c:axId val="77414784"/>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416320"/>
        <c:crosses val="autoZero"/>
        <c:crossBetween val="midCat"/>
        <c:majorUnit val="1"/>
      </c:valAx>
      <c:valAx>
        <c:axId val="77416320"/>
        <c:scaling>
          <c:orientation val="minMax"/>
        </c:scaling>
        <c:delete val="1"/>
        <c:axPos val="l"/>
        <c:numFmt formatCode="General" sourceLinked="1"/>
        <c:majorTickMark val="out"/>
        <c:minorTickMark val="none"/>
        <c:tickLblPos val="none"/>
        <c:crossAx val="77414784"/>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8D34-4F1C-B33C-858750C63980}"/>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8D34-4F1C-B33C-858750C63980}"/>
            </c:ext>
          </c:extLst>
        </c:ser>
        <c:dLbls>
          <c:showLegendKey val="0"/>
          <c:showVal val="0"/>
          <c:showCatName val="0"/>
          <c:showSerName val="0"/>
          <c:showPercent val="0"/>
          <c:showBubbleSize val="0"/>
        </c:dLbls>
        <c:axId val="85849600"/>
        <c:axId val="85851136"/>
      </c:scatterChart>
      <c:valAx>
        <c:axId val="8584960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851136"/>
        <c:crosses val="autoZero"/>
        <c:crossBetween val="midCat"/>
        <c:majorUnit val="1"/>
      </c:valAx>
      <c:valAx>
        <c:axId val="85851136"/>
        <c:scaling>
          <c:orientation val="minMax"/>
        </c:scaling>
        <c:delete val="1"/>
        <c:axPos val="l"/>
        <c:numFmt formatCode="General" sourceLinked="1"/>
        <c:majorTickMark val="out"/>
        <c:minorTickMark val="none"/>
        <c:tickLblPos val="none"/>
        <c:crossAx val="8584960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DFF7-400A-BE39-37E729D82928}"/>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DFF7-400A-BE39-37E729D82928}"/>
            </c:ext>
          </c:extLst>
        </c:ser>
        <c:dLbls>
          <c:showLegendKey val="0"/>
          <c:showVal val="0"/>
          <c:showCatName val="0"/>
          <c:showSerName val="0"/>
          <c:showPercent val="0"/>
          <c:showBubbleSize val="0"/>
        </c:dLbls>
        <c:axId val="92274688"/>
        <c:axId val="92276224"/>
      </c:scatterChart>
      <c:valAx>
        <c:axId val="92274688"/>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92276224"/>
        <c:crosses val="autoZero"/>
        <c:crossBetween val="midCat"/>
        <c:majorUnit val="1"/>
      </c:valAx>
      <c:valAx>
        <c:axId val="92276224"/>
        <c:scaling>
          <c:orientation val="minMax"/>
        </c:scaling>
        <c:delete val="1"/>
        <c:axPos val="l"/>
        <c:numFmt formatCode="General" sourceLinked="1"/>
        <c:majorTickMark val="out"/>
        <c:minorTickMark val="none"/>
        <c:tickLblPos val="none"/>
        <c:crossAx val="92274688"/>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4CF2-4B9D-89B0-C1FBD2971B5A}"/>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4CF2-4B9D-89B0-C1FBD2971B5A}"/>
            </c:ext>
          </c:extLst>
        </c:ser>
        <c:dLbls>
          <c:showLegendKey val="0"/>
          <c:showVal val="0"/>
          <c:showCatName val="0"/>
          <c:showSerName val="0"/>
          <c:showPercent val="0"/>
          <c:showBubbleSize val="0"/>
        </c:dLbls>
        <c:axId val="98583296"/>
        <c:axId val="98584832"/>
      </c:scatterChart>
      <c:valAx>
        <c:axId val="9858329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98584832"/>
        <c:crosses val="autoZero"/>
        <c:crossBetween val="midCat"/>
        <c:majorUnit val="1"/>
      </c:valAx>
      <c:valAx>
        <c:axId val="98584832"/>
        <c:scaling>
          <c:orientation val="minMax"/>
        </c:scaling>
        <c:delete val="1"/>
        <c:axPos val="l"/>
        <c:numFmt formatCode="General" sourceLinked="1"/>
        <c:majorTickMark val="out"/>
        <c:minorTickMark val="none"/>
        <c:tickLblPos val="none"/>
        <c:crossAx val="9858329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AC0F-4B8B-BB07-5E9ABFEFF7B9}"/>
            </c:ext>
          </c:extLst>
        </c:ser>
        <c:dLbls>
          <c:showLegendKey val="0"/>
          <c:showVal val="0"/>
          <c:showCatName val="0"/>
          <c:showSerName val="0"/>
          <c:showPercent val="0"/>
          <c:showBubbleSize val="0"/>
        </c:dLbls>
        <c:axId val="77450624"/>
        <c:axId val="77661312"/>
      </c:scatterChart>
      <c:valAx>
        <c:axId val="77450624"/>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661312"/>
        <c:crosses val="autoZero"/>
        <c:crossBetween val="midCat"/>
        <c:majorUnit val="1"/>
      </c:valAx>
      <c:valAx>
        <c:axId val="77661312"/>
        <c:scaling>
          <c:orientation val="minMax"/>
        </c:scaling>
        <c:delete val="1"/>
        <c:axPos val="l"/>
        <c:numFmt formatCode="General" sourceLinked="1"/>
        <c:majorTickMark val="out"/>
        <c:minorTickMark val="none"/>
        <c:tickLblPos val="none"/>
        <c:crossAx val="77450624"/>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CA36-462F-847A-791C0074F6AD}"/>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CA36-462F-847A-791C0074F6AD}"/>
            </c:ext>
          </c:extLst>
        </c:ser>
        <c:dLbls>
          <c:showLegendKey val="0"/>
          <c:showVal val="0"/>
          <c:showCatName val="0"/>
          <c:showSerName val="0"/>
          <c:showPercent val="0"/>
          <c:showBubbleSize val="0"/>
        </c:dLbls>
        <c:axId val="77686656"/>
        <c:axId val="77688192"/>
      </c:scatterChart>
      <c:valAx>
        <c:axId val="7768665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688192"/>
        <c:crosses val="autoZero"/>
        <c:crossBetween val="midCat"/>
        <c:majorUnit val="1"/>
      </c:valAx>
      <c:valAx>
        <c:axId val="77688192"/>
        <c:scaling>
          <c:orientation val="minMax"/>
        </c:scaling>
        <c:delete val="1"/>
        <c:axPos val="l"/>
        <c:numFmt formatCode="General" sourceLinked="1"/>
        <c:majorTickMark val="out"/>
        <c:minorTickMark val="none"/>
        <c:tickLblPos val="none"/>
        <c:crossAx val="7768665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E750-41B0-883C-25E6FA94BA30}"/>
            </c:ext>
          </c:extLst>
        </c:ser>
        <c:dLbls>
          <c:showLegendKey val="0"/>
          <c:showVal val="0"/>
          <c:showCatName val="0"/>
          <c:showSerName val="0"/>
          <c:showPercent val="0"/>
          <c:showBubbleSize val="0"/>
        </c:dLbls>
        <c:axId val="77735040"/>
        <c:axId val="77736576"/>
      </c:scatterChart>
      <c:valAx>
        <c:axId val="7773504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736576"/>
        <c:crosses val="autoZero"/>
        <c:crossBetween val="midCat"/>
        <c:majorUnit val="1"/>
      </c:valAx>
      <c:valAx>
        <c:axId val="77736576"/>
        <c:scaling>
          <c:orientation val="minMax"/>
        </c:scaling>
        <c:delete val="1"/>
        <c:axPos val="l"/>
        <c:numFmt formatCode="General" sourceLinked="1"/>
        <c:majorTickMark val="out"/>
        <c:minorTickMark val="none"/>
        <c:tickLblPos val="none"/>
        <c:crossAx val="7773504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29B7-4965-B3A2-07F2BDEE9D7F}"/>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29B7-4965-B3A2-07F2BDEE9D7F}"/>
            </c:ext>
          </c:extLst>
        </c:ser>
        <c:dLbls>
          <c:showLegendKey val="0"/>
          <c:showVal val="0"/>
          <c:showCatName val="0"/>
          <c:showSerName val="0"/>
          <c:showPercent val="0"/>
          <c:showBubbleSize val="0"/>
        </c:dLbls>
        <c:axId val="77804672"/>
        <c:axId val="77806208"/>
      </c:scatterChart>
      <c:valAx>
        <c:axId val="7780467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806208"/>
        <c:crosses val="autoZero"/>
        <c:crossBetween val="midCat"/>
        <c:majorUnit val="1"/>
      </c:valAx>
      <c:valAx>
        <c:axId val="77806208"/>
        <c:scaling>
          <c:orientation val="minMax"/>
        </c:scaling>
        <c:delete val="1"/>
        <c:axPos val="l"/>
        <c:numFmt formatCode="General" sourceLinked="1"/>
        <c:majorTickMark val="out"/>
        <c:minorTickMark val="none"/>
        <c:tickLblPos val="none"/>
        <c:crossAx val="7780467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F248-4FFD-9DFD-A0246B01023A}"/>
            </c:ext>
          </c:extLst>
        </c:ser>
        <c:dLbls>
          <c:showLegendKey val="0"/>
          <c:showVal val="0"/>
          <c:showCatName val="0"/>
          <c:showSerName val="0"/>
          <c:showPercent val="0"/>
          <c:showBubbleSize val="0"/>
        </c:dLbls>
        <c:axId val="77848960"/>
        <c:axId val="77850496"/>
      </c:scatterChart>
      <c:valAx>
        <c:axId val="7784896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850496"/>
        <c:crosses val="autoZero"/>
        <c:crossBetween val="midCat"/>
        <c:majorUnit val="1"/>
      </c:valAx>
      <c:valAx>
        <c:axId val="77850496"/>
        <c:scaling>
          <c:orientation val="minMax"/>
        </c:scaling>
        <c:delete val="1"/>
        <c:axPos val="l"/>
        <c:numFmt formatCode="General" sourceLinked="1"/>
        <c:majorTickMark val="out"/>
        <c:minorTickMark val="none"/>
        <c:tickLblPos val="none"/>
        <c:crossAx val="7784896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F79A-49A8-B022-1515CA553436}"/>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F79A-49A8-B022-1515CA553436}"/>
            </c:ext>
          </c:extLst>
        </c:ser>
        <c:dLbls>
          <c:showLegendKey val="0"/>
          <c:showVal val="0"/>
          <c:showCatName val="0"/>
          <c:showSerName val="0"/>
          <c:showPercent val="0"/>
          <c:showBubbleSize val="0"/>
        </c:dLbls>
        <c:axId val="77980416"/>
        <c:axId val="77981952"/>
      </c:scatterChart>
      <c:valAx>
        <c:axId val="77980416"/>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77981952"/>
        <c:crosses val="autoZero"/>
        <c:crossBetween val="midCat"/>
        <c:majorUnit val="1"/>
      </c:valAx>
      <c:valAx>
        <c:axId val="77981952"/>
        <c:scaling>
          <c:orientation val="minMax"/>
        </c:scaling>
        <c:delete val="1"/>
        <c:axPos val="l"/>
        <c:numFmt formatCode="General" sourceLinked="1"/>
        <c:majorTickMark val="out"/>
        <c:minorTickMark val="none"/>
        <c:tickLblPos val="none"/>
        <c:crossAx val="77980416"/>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9AF3-47B0-871E-238DC8CF7836}"/>
            </c:ext>
          </c:extLst>
        </c:ser>
        <c:dLbls>
          <c:showLegendKey val="0"/>
          <c:showVal val="0"/>
          <c:showCatName val="0"/>
          <c:showSerName val="0"/>
          <c:showPercent val="0"/>
          <c:showBubbleSize val="0"/>
        </c:dLbls>
        <c:axId val="83927040"/>
        <c:axId val="83928576"/>
      </c:scatterChart>
      <c:valAx>
        <c:axId val="83927040"/>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3928576"/>
        <c:crosses val="autoZero"/>
        <c:crossBetween val="midCat"/>
        <c:majorUnit val="1"/>
      </c:valAx>
      <c:valAx>
        <c:axId val="83928576"/>
        <c:scaling>
          <c:orientation val="minMax"/>
        </c:scaling>
        <c:delete val="1"/>
        <c:axPos val="l"/>
        <c:numFmt formatCode="General" sourceLinked="1"/>
        <c:majorTickMark val="out"/>
        <c:minorTickMark val="none"/>
        <c:tickLblPos val="none"/>
        <c:crossAx val="83927040"/>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031912677582"/>
          <c:y val="1.6481447811918726E-2"/>
          <c:w val="0.7951238450929996"/>
          <c:h val="0.61983721202387443"/>
        </c:manualLayout>
      </c:layout>
      <c:scatterChart>
        <c:scatterStyle val="smoothMarker"/>
        <c:varyColors val="0"/>
        <c:ser>
          <c:idx val="1"/>
          <c:order val="0"/>
          <c:spPr>
            <a:ln w="25400">
              <a:solidFill>
                <a:srgbClr val="E57C11"/>
              </a:solidFill>
              <a:prstDash val="solid"/>
            </a:ln>
          </c:spPr>
          <c:marker>
            <c:symbol val="none"/>
          </c:marker>
          <c:errBars>
            <c:errDir val="y"/>
            <c:errBarType val="minus"/>
            <c:errValType val="percentage"/>
            <c:noEndCap val="0"/>
            <c:val val="100"/>
            <c:spPr>
              <a:ln w="12700">
                <a:solidFill>
                  <a:srgbClr val="000000"/>
                </a:solidFill>
                <a:prstDash val="solid"/>
              </a:ln>
            </c:spPr>
          </c:errBars>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[0]!Area</c:f>
              <c:numCache>
                <c:formatCode>General</c:formatCode>
                <c:ptCount val="100"/>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numCache>
            </c:numRef>
          </c:yVal>
          <c:smooth val="1"/>
          <c:extLst xmlns:c16r2="http://schemas.microsoft.com/office/drawing/2015/06/chart">
            <c:ext xmlns:c16="http://schemas.microsoft.com/office/drawing/2014/chart" uri="{C3380CC4-5D6E-409C-BE32-E72D297353CC}">
              <c16:uniqueId val="{00000000-9ADD-4EB9-9712-458FD28A9C38}"/>
            </c:ext>
          </c:extLst>
        </c:ser>
        <c:ser>
          <c:idx val="0"/>
          <c:order val="1"/>
          <c:spPr>
            <a:ln w="19050" cap="rnd" cmpd="sng">
              <a:solidFill>
                <a:schemeClr val="tx1">
                  <a:lumMod val="85000"/>
                  <a:lumOff val="15000"/>
                </a:schemeClr>
              </a:solidFill>
              <a:prstDash val="solid"/>
              <a:round/>
            </a:ln>
          </c:spPr>
          <c:marker>
            <c:symbol val="none"/>
          </c:marker>
          <c:xVal>
            <c:numRef>
              <c:f>[0]!X</c:f>
              <c:numCache>
                <c:formatCode>General</c:formatCode>
                <c:ptCount val="100"/>
                <c:pt idx="0">
                  <c:v>-4</c:v>
                </c:pt>
                <c:pt idx="1">
                  <c:v>-3.9191919191919191</c:v>
                </c:pt>
                <c:pt idx="2">
                  <c:v>-3.8383838383838378</c:v>
                </c:pt>
                <c:pt idx="3">
                  <c:v>-3.7575757575757596</c:v>
                </c:pt>
                <c:pt idx="4">
                  <c:v>-3.6767676767676778</c:v>
                </c:pt>
                <c:pt idx="5">
                  <c:v>-3.5959595959595947</c:v>
                </c:pt>
                <c:pt idx="6">
                  <c:v>-3.5151515151515151</c:v>
                </c:pt>
                <c:pt idx="7">
                  <c:v>-3.4343434343434325</c:v>
                </c:pt>
                <c:pt idx="8">
                  <c:v>-3.3535353535353543</c:v>
                </c:pt>
                <c:pt idx="9">
                  <c:v>-3.2727272727272747</c:v>
                </c:pt>
                <c:pt idx="10">
                  <c:v>-3.1919191919191907</c:v>
                </c:pt>
                <c:pt idx="11">
                  <c:v>-3.1111111111111112</c:v>
                </c:pt>
                <c:pt idx="12">
                  <c:v>-3.0303030303030281</c:v>
                </c:pt>
                <c:pt idx="13">
                  <c:v>-2.9494949494949485</c:v>
                </c:pt>
                <c:pt idx="14">
                  <c:v>-2.8686868686868676</c:v>
                </c:pt>
                <c:pt idx="15">
                  <c:v>-2.7878787878787872</c:v>
                </c:pt>
                <c:pt idx="16">
                  <c:v>-2.7070707070707076</c:v>
                </c:pt>
                <c:pt idx="17">
                  <c:v>-2.6262626262626236</c:v>
                </c:pt>
                <c:pt idx="18">
                  <c:v>-2.5454545454545441</c:v>
                </c:pt>
                <c:pt idx="19">
                  <c:v>-2.4646464646464628</c:v>
                </c:pt>
                <c:pt idx="20">
                  <c:v>-2.3838383838383823</c:v>
                </c:pt>
                <c:pt idx="21">
                  <c:v>-2.3030303030303014</c:v>
                </c:pt>
                <c:pt idx="22">
                  <c:v>-2.2222222222222205</c:v>
                </c:pt>
                <c:pt idx="23">
                  <c:v>-2.1414141414141401</c:v>
                </c:pt>
                <c:pt idx="24">
                  <c:v>-2.0606060606060592</c:v>
                </c:pt>
                <c:pt idx="25">
                  <c:v>-1.9797979797979781</c:v>
                </c:pt>
                <c:pt idx="26">
                  <c:v>-1.898989898989897</c:v>
                </c:pt>
                <c:pt idx="27">
                  <c:v>-1.8181818181818161</c:v>
                </c:pt>
                <c:pt idx="28">
                  <c:v>-1.7373737373737352</c:v>
                </c:pt>
                <c:pt idx="29">
                  <c:v>-1.6565656565656544</c:v>
                </c:pt>
                <c:pt idx="30">
                  <c:v>-1.5757575757575741</c:v>
                </c:pt>
                <c:pt idx="31">
                  <c:v>-1.4949494949494917</c:v>
                </c:pt>
                <c:pt idx="32">
                  <c:v>-1.4141414141414117</c:v>
                </c:pt>
                <c:pt idx="33">
                  <c:v>-1.3333333333333308</c:v>
                </c:pt>
                <c:pt idx="34">
                  <c:v>-1.2525252525252493</c:v>
                </c:pt>
                <c:pt idx="35">
                  <c:v>-1.1717171717171697</c:v>
                </c:pt>
                <c:pt idx="36">
                  <c:v>-1.0909090909090875</c:v>
                </c:pt>
                <c:pt idx="37">
                  <c:v>-1.0101010101010073</c:v>
                </c:pt>
                <c:pt idx="38">
                  <c:v>-0.92929292929292617</c:v>
                </c:pt>
                <c:pt idx="39">
                  <c:v>-0.84848484848484573</c:v>
                </c:pt>
                <c:pt idx="40">
                  <c:v>-0.76767676767676529</c:v>
                </c:pt>
                <c:pt idx="41">
                  <c:v>-0.68686868686868452</c:v>
                </c:pt>
                <c:pt idx="42">
                  <c:v>-0.60606060606060363</c:v>
                </c:pt>
                <c:pt idx="43">
                  <c:v>-0.5252525252525222</c:v>
                </c:pt>
                <c:pt idx="44">
                  <c:v>-0.44444444444444181</c:v>
                </c:pt>
                <c:pt idx="45">
                  <c:v>-0.36363636363636098</c:v>
                </c:pt>
                <c:pt idx="46">
                  <c:v>-0.28282828282828043</c:v>
                </c:pt>
                <c:pt idx="47">
                  <c:v>-0.20202020202019941</c:v>
                </c:pt>
                <c:pt idx="48">
                  <c:v>-0.12121212121211858</c:v>
                </c:pt>
                <c:pt idx="49">
                  <c:v>-4.0404040404037694E-2</c:v>
                </c:pt>
                <c:pt idx="50">
                  <c:v>4.0404040404043121E-2</c:v>
                </c:pt>
                <c:pt idx="51">
                  <c:v>0.121212121212124</c:v>
                </c:pt>
                <c:pt idx="52">
                  <c:v>0.20202020202020476</c:v>
                </c:pt>
                <c:pt idx="53">
                  <c:v>0.28282828282828587</c:v>
                </c:pt>
                <c:pt idx="54">
                  <c:v>0.36363636363636642</c:v>
                </c:pt>
                <c:pt idx="55">
                  <c:v>0.44444444444444731</c:v>
                </c:pt>
                <c:pt idx="56">
                  <c:v>0.52525252525252775</c:v>
                </c:pt>
                <c:pt idx="57">
                  <c:v>0.60606060606060885</c:v>
                </c:pt>
                <c:pt idx="58">
                  <c:v>0.68686868686868963</c:v>
                </c:pt>
                <c:pt idx="59">
                  <c:v>0.76767676767677084</c:v>
                </c:pt>
                <c:pt idx="60">
                  <c:v>0.84848484848485151</c:v>
                </c:pt>
                <c:pt idx="61">
                  <c:v>0.92929292929293139</c:v>
                </c:pt>
                <c:pt idx="62">
                  <c:v>1.0101010101010128</c:v>
                </c:pt>
                <c:pt idx="63">
                  <c:v>1.090909090909093</c:v>
                </c:pt>
                <c:pt idx="64">
                  <c:v>1.1717171717171753</c:v>
                </c:pt>
                <c:pt idx="65">
                  <c:v>1.2525252525252548</c:v>
                </c:pt>
                <c:pt idx="66">
                  <c:v>1.3333333333333364</c:v>
                </c:pt>
                <c:pt idx="67">
                  <c:v>1.4141414141414173</c:v>
                </c:pt>
                <c:pt idx="68">
                  <c:v>1.4949494949494972</c:v>
                </c:pt>
                <c:pt idx="69">
                  <c:v>1.5757575757575797</c:v>
                </c:pt>
                <c:pt idx="70">
                  <c:v>1.6565656565656599</c:v>
                </c:pt>
                <c:pt idx="71">
                  <c:v>1.7373737373737408</c:v>
                </c:pt>
                <c:pt idx="72">
                  <c:v>1.8181818181818221</c:v>
                </c:pt>
                <c:pt idx="73">
                  <c:v>1.8989898989899026</c:v>
                </c:pt>
                <c:pt idx="74">
                  <c:v>1.9797979797979841</c:v>
                </c:pt>
                <c:pt idx="75">
                  <c:v>2.0606060606060641</c:v>
                </c:pt>
                <c:pt idx="76">
                  <c:v>2.141414141414145</c:v>
                </c:pt>
                <c:pt idx="77">
                  <c:v>2.2222222222222259</c:v>
                </c:pt>
                <c:pt idx="78">
                  <c:v>2.3030303030303072</c:v>
                </c:pt>
                <c:pt idx="79">
                  <c:v>2.3838383838383868</c:v>
                </c:pt>
                <c:pt idx="80">
                  <c:v>2.4646464646464672</c:v>
                </c:pt>
                <c:pt idx="81">
                  <c:v>2.5454545454545494</c:v>
                </c:pt>
                <c:pt idx="82">
                  <c:v>2.6262626262626303</c:v>
                </c:pt>
                <c:pt idx="83">
                  <c:v>2.707070707070713</c:v>
                </c:pt>
                <c:pt idx="84">
                  <c:v>2.7878787878787934</c:v>
                </c:pt>
                <c:pt idx="85">
                  <c:v>2.8686868686868743</c:v>
                </c:pt>
                <c:pt idx="86">
                  <c:v>2.9494949494949552</c:v>
                </c:pt>
                <c:pt idx="87">
                  <c:v>3.0303030303030347</c:v>
                </c:pt>
                <c:pt idx="88">
                  <c:v>3.1111111111111156</c:v>
                </c:pt>
                <c:pt idx="89">
                  <c:v>3.1919191919191965</c:v>
                </c:pt>
                <c:pt idx="90">
                  <c:v>3.2727272727272796</c:v>
                </c:pt>
                <c:pt idx="91">
                  <c:v>3.3535353535353591</c:v>
                </c:pt>
                <c:pt idx="92">
                  <c:v>3.4343434343434374</c:v>
                </c:pt>
                <c:pt idx="93">
                  <c:v>3.51515151515152</c:v>
                </c:pt>
                <c:pt idx="94">
                  <c:v>3.5959595959595996</c:v>
                </c:pt>
                <c:pt idx="95">
                  <c:v>3.6767676767676818</c:v>
                </c:pt>
                <c:pt idx="96">
                  <c:v>3.7575757575757645</c:v>
                </c:pt>
                <c:pt idx="97">
                  <c:v>3.8383838383838427</c:v>
                </c:pt>
                <c:pt idx="98">
                  <c:v>3.9191919191919244</c:v>
                </c:pt>
                <c:pt idx="99">
                  <c:v>4.0000000000000053</c:v>
                </c:pt>
              </c:numCache>
            </c:numRef>
          </c:xVal>
          <c:yVal>
            <c:numRef>
              <c:f>[0]!Y</c:f>
              <c:numCache>
                <c:formatCode>General</c:formatCode>
                <c:ptCount val="100"/>
                <c:pt idx="0">
                  <c:v>1.3383022576488545E-4</c:v>
                </c:pt>
                <c:pt idx="1">
                  <c:v>1.8429530231815151E-4</c:v>
                </c:pt>
                <c:pt idx="2">
                  <c:v>2.5213805615265886E-4</c:v>
                </c:pt>
                <c:pt idx="3">
                  <c:v>3.4270987295859291E-4</c:v>
                </c:pt>
                <c:pt idx="4">
                  <c:v>4.62784614459701E-4</c:v>
                </c:pt>
                <c:pt idx="5">
                  <c:v>6.2086229916640922E-4</c:v>
                </c:pt>
                <c:pt idx="6">
                  <c:v>8.2751475468194205E-4</c:v>
                </c:pt>
                <c:pt idx="7">
                  <c:v>1.0957722143120621E-3</c:v>
                </c:pt>
                <c:pt idx="8">
                  <c:v>1.4415473165370961E-3</c:v>
                </c:pt>
                <c:pt idx="9">
                  <c:v>1.8840898101538184E-3</c:v>
                </c:pt>
                <c:pt idx="10">
                  <c:v>2.4464614683183893E-3</c:v>
                </c:pt>
                <c:pt idx="11">
                  <c:v>3.1560163164180534E-3</c:v>
                </c:pt>
                <c:pt idx="12">
                  <c:v>4.0448663858864914E-3</c:v>
                </c:pt>
                <c:pt idx="13">
                  <c:v>5.1503079923609068E-3</c:v>
                </c:pt>
                <c:pt idx="14">
                  <c:v>6.5151782522679079E-3</c:v>
                </c:pt>
                <c:pt idx="15">
                  <c:v>8.1881065267872793E-3</c:v>
                </c:pt>
                <c:pt idx="16">
                  <c:v>1.022362112196063E-2</c:v>
                </c:pt>
                <c:pt idx="17">
                  <c:v>1.2682068349159848E-2</c:v>
                </c:pt>
                <c:pt idx="18">
                  <c:v>1.5629299476855665E-2</c:v>
                </c:pt>
                <c:pt idx="19">
                  <c:v>1.9136081713996202E-2</c:v>
                </c:pt>
                <c:pt idx="20">
                  <c:v>2.32771926660847E-2</c:v>
                </c:pt>
                <c:pt idx="21">
                  <c:v>2.8130164137278538E-2</c:v>
                </c:pt>
                <c:pt idx="22">
                  <c:v>3.3773651035270774E-2</c:v>
                </c:pt>
                <c:pt idx="23">
                  <c:v>4.0285414616323539E-2</c:v>
                </c:pt>
                <c:pt idx="24">
                  <c:v>4.7739926306853725E-2</c:v>
                </c:pt>
                <c:pt idx="25">
                  <c:v>5.6205618508944066E-2</c:v>
                </c:pt>
                <c:pt idx="26">
                  <c:v>6.5741831496456821E-2</c:v>
                </c:pt>
                <c:pt idx="27">
                  <c:v>7.6395529785067029E-2</c:v>
                </c:pt>
                <c:pt idx="28">
                  <c:v>8.8197885968949119E-2</c:v>
                </c:pt>
                <c:pt idx="29">
                  <c:v>0.10116085346212472</c:v>
                </c:pt>
                <c:pt idx="30">
                  <c:v>0.11527387018442618</c:v>
                </c:pt>
                <c:pt idx="31">
                  <c:v>0.13050085122685087</c:v>
                </c:pt>
                <c:pt idx="32">
                  <c:v>0.1467776381916524</c:v>
                </c:pt>
                <c:pt idx="33">
                  <c:v>0.16401007467599421</c:v>
                </c:pt>
                <c:pt idx="34">
                  <c:v>0.18207287002022748</c:v>
                </c:pt>
                <c:pt idx="35">
                  <c:v>0.20080939619629429</c:v>
                </c:pt>
                <c:pt idx="36">
                  <c:v>0.22003253536999134</c:v>
                </c:pt>
                <c:pt idx="37">
                  <c:v>0.23952665870127571</c:v>
                </c:pt>
                <c:pt idx="38">
                  <c:v>0.25905077152970013</c:v>
                </c:pt>
                <c:pt idx="39">
                  <c:v>0.27834280811171341</c:v>
                </c:pt>
                <c:pt idx="40">
                  <c:v>0.29712500305497508</c:v>
                </c:pt>
                <c:pt idx="41">
                  <c:v>0.3151102095673205</c:v>
                </c:pt>
                <c:pt idx="42">
                  <c:v>0.33200897997500939</c:v>
                </c:pt>
                <c:pt idx="43">
                  <c:v>0.34753717515119875</c:v>
                </c:pt>
                <c:pt idx="44">
                  <c:v>0.36142382988274435</c:v>
                </c:pt>
                <c:pt idx="45">
                  <c:v>0.37341897375397959</c:v>
                </c:pt>
                <c:pt idx="46">
                  <c:v>0.38330109417248565</c:v>
                </c:pt>
                <c:pt idx="47">
                  <c:v>0.39088393119995252</c:v>
                </c:pt>
                <c:pt idx="48">
                  <c:v>0.39602231339063343</c:v>
                </c:pt>
                <c:pt idx="49">
                  <c:v>0.39861677932381101</c:v>
                </c:pt>
                <c:pt idx="50">
                  <c:v>0.39861677932381095</c:v>
                </c:pt>
                <c:pt idx="51">
                  <c:v>0.3960223133906331</c:v>
                </c:pt>
                <c:pt idx="52">
                  <c:v>0.39088393119995202</c:v>
                </c:pt>
                <c:pt idx="53">
                  <c:v>0.38330109417248504</c:v>
                </c:pt>
                <c:pt idx="54">
                  <c:v>0.37341897375397892</c:v>
                </c:pt>
                <c:pt idx="55">
                  <c:v>0.36142382988274346</c:v>
                </c:pt>
                <c:pt idx="56">
                  <c:v>0.34753717515119775</c:v>
                </c:pt>
                <c:pt idx="57">
                  <c:v>0.33200897997500828</c:v>
                </c:pt>
                <c:pt idx="58">
                  <c:v>0.31511020956731939</c:v>
                </c:pt>
                <c:pt idx="59">
                  <c:v>0.29712500305497391</c:v>
                </c:pt>
                <c:pt idx="60">
                  <c:v>0.2783428081117123</c:v>
                </c:pt>
                <c:pt idx="61">
                  <c:v>0.25905077152969891</c:v>
                </c:pt>
                <c:pt idx="62">
                  <c:v>0.23952665870127429</c:v>
                </c:pt>
                <c:pt idx="63">
                  <c:v>0.22003253536999001</c:v>
                </c:pt>
                <c:pt idx="64">
                  <c:v>0.2008093961962929</c:v>
                </c:pt>
                <c:pt idx="65">
                  <c:v>0.18207287002022621</c:v>
                </c:pt>
                <c:pt idx="66">
                  <c:v>0.16401007467599296</c:v>
                </c:pt>
                <c:pt idx="67">
                  <c:v>0.14677763819165124</c:v>
                </c:pt>
                <c:pt idx="68">
                  <c:v>0.13050085122684985</c:v>
                </c:pt>
                <c:pt idx="69">
                  <c:v>0.11527387018442518</c:v>
                </c:pt>
                <c:pt idx="70">
                  <c:v>0.10116085346212379</c:v>
                </c:pt>
                <c:pt idx="71">
                  <c:v>8.8197885968948286E-2</c:v>
                </c:pt>
                <c:pt idx="72">
                  <c:v>7.6395529785066293E-2</c:v>
                </c:pt>
                <c:pt idx="73">
                  <c:v>6.5741831496456127E-2</c:v>
                </c:pt>
                <c:pt idx="74">
                  <c:v>5.620561850894347E-2</c:v>
                </c:pt>
                <c:pt idx="75">
                  <c:v>4.7739926306853232E-2</c:v>
                </c:pt>
                <c:pt idx="76">
                  <c:v>4.0285414616323074E-2</c:v>
                </c:pt>
                <c:pt idx="77">
                  <c:v>3.3773651035270372E-2</c:v>
                </c:pt>
                <c:pt idx="78">
                  <c:v>2.8130164137278195E-2</c:v>
                </c:pt>
                <c:pt idx="79">
                  <c:v>2.3277192666084405E-2</c:v>
                </c:pt>
                <c:pt idx="80">
                  <c:v>1.9136081713995941E-2</c:v>
                </c:pt>
                <c:pt idx="81">
                  <c:v>1.562929947685545E-2</c:v>
                </c:pt>
                <c:pt idx="82">
                  <c:v>1.2682068349159669E-2</c:v>
                </c:pt>
                <c:pt idx="83">
                  <c:v>1.022362112196048E-2</c:v>
                </c:pt>
                <c:pt idx="84">
                  <c:v>8.1881065267871544E-3</c:v>
                </c:pt>
                <c:pt idx="85">
                  <c:v>6.515178252267809E-3</c:v>
                </c:pt>
                <c:pt idx="86">
                  <c:v>5.1503079923608322E-3</c:v>
                </c:pt>
                <c:pt idx="87">
                  <c:v>4.0448663858864272E-3</c:v>
                </c:pt>
                <c:pt idx="88">
                  <c:v>3.1560163164180001E-3</c:v>
                </c:pt>
                <c:pt idx="89">
                  <c:v>2.4464614683183472E-3</c:v>
                </c:pt>
                <c:pt idx="90">
                  <c:v>1.8840898101537868E-3</c:v>
                </c:pt>
                <c:pt idx="91">
                  <c:v>1.4415473165370705E-3</c:v>
                </c:pt>
                <c:pt idx="92">
                  <c:v>1.0957722143120421E-3</c:v>
                </c:pt>
                <c:pt idx="93">
                  <c:v>8.2751475468192655E-4</c:v>
                </c:pt>
                <c:pt idx="94">
                  <c:v>6.2086229916639719E-4</c:v>
                </c:pt>
                <c:pt idx="95">
                  <c:v>4.6278461445969178E-4</c:v>
                </c:pt>
                <c:pt idx="96">
                  <c:v>3.427098729585858E-4</c:v>
                </c:pt>
                <c:pt idx="97">
                  <c:v>2.5213805615265382E-4</c:v>
                </c:pt>
                <c:pt idx="98">
                  <c:v>1.8429530231814771E-4</c:v>
                </c:pt>
                <c:pt idx="99">
                  <c:v>1.3383022576488263E-4</c:v>
                </c:pt>
              </c:numCache>
            </c:numRef>
          </c:yVal>
          <c:smooth val="1"/>
          <c:extLst xmlns:c16r2="http://schemas.microsoft.com/office/drawing/2015/06/chart">
            <c:ext xmlns:c16="http://schemas.microsoft.com/office/drawing/2014/chart" uri="{C3380CC4-5D6E-409C-BE32-E72D297353CC}">
              <c16:uniqueId val="{00000001-9ADD-4EB9-9712-458FD28A9C38}"/>
            </c:ext>
          </c:extLst>
        </c:ser>
        <c:dLbls>
          <c:showLegendKey val="0"/>
          <c:showVal val="0"/>
          <c:showCatName val="0"/>
          <c:showSerName val="0"/>
          <c:showPercent val="0"/>
          <c:showBubbleSize val="0"/>
        </c:dLbls>
        <c:axId val="85766912"/>
        <c:axId val="85768448"/>
      </c:scatterChart>
      <c:valAx>
        <c:axId val="85766912"/>
        <c:scaling>
          <c:orientation val="minMax"/>
          <c:max val="4"/>
          <c:min val="-4"/>
        </c:scaling>
        <c:delete val="0"/>
        <c:axPos val="b"/>
        <c:numFmt formatCode="General" sourceLinked="1"/>
        <c:majorTickMark val="out"/>
        <c:minorTickMark val="none"/>
        <c:tickLblPos val="nextTo"/>
        <c:spPr>
          <a:ln w="19050">
            <a:solidFill>
              <a:schemeClr val="tx1">
                <a:lumMod val="85000"/>
                <a:lumOff val="15000"/>
              </a:schemeClr>
            </a:solidFill>
            <a:prstDash val="solid"/>
          </a:ln>
        </c:spPr>
        <c:txPr>
          <a:bodyPr rot="0" vert="horz"/>
          <a:lstStyle/>
          <a:p>
            <a:pPr>
              <a:defRPr sz="900" b="0" i="0" u="none" strike="noStrike" baseline="0">
                <a:solidFill>
                  <a:srgbClr val="000000"/>
                </a:solidFill>
                <a:latin typeface="Arial"/>
                <a:ea typeface="Arial"/>
                <a:cs typeface="Arial"/>
              </a:defRPr>
            </a:pPr>
            <a:endParaRPr lang="en-US"/>
          </a:p>
        </c:txPr>
        <c:crossAx val="85768448"/>
        <c:crosses val="autoZero"/>
        <c:crossBetween val="midCat"/>
        <c:majorUnit val="1"/>
      </c:valAx>
      <c:valAx>
        <c:axId val="85768448"/>
        <c:scaling>
          <c:orientation val="minMax"/>
        </c:scaling>
        <c:delete val="1"/>
        <c:axPos val="l"/>
        <c:numFmt formatCode="General" sourceLinked="1"/>
        <c:majorTickMark val="out"/>
        <c:minorTickMark val="none"/>
        <c:tickLblPos val="none"/>
        <c:crossAx val="85766912"/>
        <c:crosses val="autoZero"/>
        <c:crossBetween val="midCat"/>
      </c:valAx>
      <c:spPr>
        <a:noFill/>
        <a:ln w="25400">
          <a:noFill/>
        </a:ln>
      </c:spPr>
    </c:plotArea>
    <c:plotVisOnly val="1"/>
    <c:dispBlanksAs val="gap"/>
    <c:showDLblsOverMax val="0"/>
  </c:chart>
  <c:spPr>
    <a:solidFill>
      <a:schemeClr val="bg1"/>
    </a:solidFill>
    <a:ln w="9525">
      <a:noFill/>
    </a:ln>
  </c:spPr>
  <c:txPr>
    <a:bodyPr/>
    <a:lstStyle/>
    <a:p>
      <a:pPr>
        <a:defRPr sz="8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a:latin typeface="Arial" pitchFamily="34" charset="0"/>
              <a:cs typeface="Arial" pitchFamily="34" charset="0"/>
            </a:rPr>
            <a:t>raw</a:t>
          </a:r>
          <a:r>
            <a:rPr lang="en-US" sz="800" baseline="0" dirty="0">
              <a:latin typeface="Arial" pitchFamily="34" charset="0"/>
              <a:cs typeface="Arial" pitchFamily="34" charset="0"/>
            </a:rPr>
            <a:t> </a:t>
          </a:r>
          <a:br>
            <a:rPr lang="en-US" sz="800" baseline="0" dirty="0">
              <a:latin typeface="Arial" pitchFamily="34" charset="0"/>
              <a:cs typeface="Arial" pitchFamily="34" charset="0"/>
            </a:rPr>
          </a:br>
          <a:r>
            <a:rPr lang="en-US" sz="800" dirty="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0.10526</cdr:x>
      <cdr:y>0.71318</cdr:y>
    </cdr:from>
    <cdr:to>
      <cdr:x>0.91062</cdr:x>
      <cdr:y>0.76543</cdr:y>
    </cdr:to>
    <cdr:sp macro="" textlink="">
      <cdr:nvSpPr>
        <cdr:cNvPr id="17" name="TextBox 11"/>
        <cdr:cNvSpPr txBox="1"/>
      </cdr:nvSpPr>
      <cdr:spPr>
        <a:xfrm xmlns:a="http://schemas.openxmlformats.org/drawingml/2006/main">
          <a:off x="545592" y="2627757"/>
          <a:ext cx="4174300" cy="19255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42             44              46              48             50              52               54              56             58 </a:t>
          </a:r>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drawings/drawing12.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0.10526</cdr:x>
      <cdr:y>0.71318</cdr:y>
    </cdr:from>
    <cdr:to>
      <cdr:x>0.91062</cdr:x>
      <cdr:y>0.76543</cdr:y>
    </cdr:to>
    <cdr:sp macro="" textlink="">
      <cdr:nvSpPr>
        <cdr:cNvPr id="17" name="TextBox 11"/>
        <cdr:cNvSpPr txBox="1"/>
      </cdr:nvSpPr>
      <cdr:spPr>
        <a:xfrm xmlns:a="http://schemas.openxmlformats.org/drawingml/2006/main">
          <a:off x="545592" y="2627757"/>
          <a:ext cx="4174300" cy="192553"/>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42             44              46              48             50              52               54              56             58 </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drawings/drawing4.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0.65217</cdr:y>
    </cdr:from>
    <cdr:to>
      <cdr:x>0.11508</cdr:x>
      <cdr:y>0.6975</cdr:y>
    </cdr:to>
    <cdr:sp macro="" textlink="">
      <cdr:nvSpPr>
        <cdr:cNvPr id="21" name="TextBox 20"/>
        <cdr:cNvSpPr txBox="1"/>
      </cdr:nvSpPr>
      <cdr:spPr>
        <a:xfrm xmlns:a="http://schemas.openxmlformats.org/drawingml/2006/main">
          <a:off x="-974672" y="1668741"/>
          <a:ext cx="378823" cy="115989"/>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dirty="0">
              <a:latin typeface="Arial" pitchFamily="34" charset="0"/>
              <a:cs typeface="Arial" pitchFamily="34" charset="0"/>
            </a:rPr>
            <a:t> z</a:t>
          </a:r>
          <a:r>
            <a:rPr lang="en-US" sz="800" baseline="0" dirty="0">
              <a:latin typeface="Arial" pitchFamily="34" charset="0"/>
              <a:cs typeface="Arial" pitchFamily="34" charset="0"/>
            </a:rPr>
            <a:t> </a:t>
          </a:r>
          <a:r>
            <a:rPr lang="en-US" sz="800" dirty="0">
              <a:latin typeface="Arial" pitchFamily="34" charset="0"/>
              <a:cs typeface="Arial" pitchFamily="34" charset="0"/>
            </a:rPr>
            <a:t>score</a:t>
          </a:r>
        </a:p>
      </cdr:txBody>
    </cdr:sp>
  </cdr:relSizeAnchor>
  <cdr:relSizeAnchor xmlns:cdr="http://schemas.openxmlformats.org/drawingml/2006/chartDrawing">
    <cdr:from>
      <cdr:x>0</cdr:x>
      <cdr:y>0.723</cdr:y>
    </cdr:from>
    <cdr:to>
      <cdr:x>0.11508</cdr:x>
      <cdr:y>0.79411</cdr:y>
    </cdr:to>
    <cdr:sp macro="" textlink="">
      <cdr:nvSpPr>
        <cdr:cNvPr id="22" name="TextBox 1"/>
        <cdr:cNvSpPr txBox="1"/>
      </cdr:nvSpPr>
      <cdr:spPr>
        <a:xfrm xmlns:a="http://schemas.openxmlformats.org/drawingml/2006/main">
          <a:off x="0" y="1849971"/>
          <a:ext cx="378824" cy="181953"/>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dirty="0">
              <a:latin typeface="Arial" pitchFamily="34" charset="0"/>
              <a:cs typeface="Arial" pitchFamily="34" charset="0"/>
            </a:rPr>
            <a:t>raw</a:t>
          </a:r>
          <a:r>
            <a:rPr lang="en-US" sz="800" baseline="0" dirty="0">
              <a:latin typeface="Arial" pitchFamily="34" charset="0"/>
              <a:cs typeface="Arial" pitchFamily="34" charset="0"/>
            </a:rPr>
            <a:t> </a:t>
          </a:r>
          <a:br>
            <a:rPr lang="en-US" sz="800" baseline="0" dirty="0">
              <a:latin typeface="Arial" pitchFamily="34" charset="0"/>
              <a:cs typeface="Arial" pitchFamily="34" charset="0"/>
            </a:rPr>
          </a:br>
          <a:r>
            <a:rPr lang="en-US" sz="800" dirty="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0.48674</cdr:x>
      <cdr:y>0.58563</cdr:y>
    </cdr:from>
    <cdr:to>
      <cdr:x>0.52437</cdr:x>
      <cdr:y>0.62865</cdr:y>
    </cdr:to>
    <cdr:sp macro="" textlink="">
      <cdr:nvSpPr>
        <cdr:cNvPr id="4" name="Rectangle 3"/>
        <cdr:cNvSpPr/>
      </cdr:nvSpPr>
      <cdr:spPr>
        <a:xfrm xmlns:a="http://schemas.openxmlformats.org/drawingml/2006/main">
          <a:off x="2522855" y="2157815"/>
          <a:ext cx="195072" cy="158496"/>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7.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0.48674</cdr:x>
      <cdr:y>0.58563</cdr:y>
    </cdr:from>
    <cdr:to>
      <cdr:x>0.52437</cdr:x>
      <cdr:y>0.62865</cdr:y>
    </cdr:to>
    <cdr:sp macro="" textlink="">
      <cdr:nvSpPr>
        <cdr:cNvPr id="4" name="Rectangle 3"/>
        <cdr:cNvSpPr/>
      </cdr:nvSpPr>
      <cdr:spPr>
        <a:xfrm xmlns:a="http://schemas.openxmlformats.org/drawingml/2006/main">
          <a:off x="1892149" y="1618354"/>
          <a:ext cx="146282" cy="118883"/>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0.4912</cdr:x>
      <cdr:y>0.46382</cdr:y>
    </cdr:from>
    <cdr:to>
      <cdr:x>0.52883</cdr:x>
      <cdr:y>0.50683</cdr:y>
    </cdr:to>
    <cdr:sp macro="" textlink="">
      <cdr:nvSpPr>
        <cdr:cNvPr id="5" name="Rectangle 4"/>
        <cdr:cNvSpPr/>
      </cdr:nvSpPr>
      <cdr:spPr>
        <a:xfrm xmlns:a="http://schemas.openxmlformats.org/drawingml/2006/main">
          <a:off x="1909498" y="1281742"/>
          <a:ext cx="146283" cy="118856"/>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0.54371</cdr:x>
      <cdr:y>0.52607</cdr:y>
    </cdr:from>
    <cdr:to>
      <cdr:x>0.58134</cdr:x>
      <cdr:y>0.56908</cdr:y>
    </cdr:to>
    <cdr:sp macro="" textlink="">
      <cdr:nvSpPr>
        <cdr:cNvPr id="6" name="Rectangle 5"/>
        <cdr:cNvSpPr/>
      </cdr:nvSpPr>
      <cdr:spPr>
        <a:xfrm xmlns:a="http://schemas.openxmlformats.org/drawingml/2006/main">
          <a:off x="2818130" y="1938337"/>
          <a:ext cx="195072" cy="158496"/>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0.43869</cdr:x>
      <cdr:y>0.45698</cdr:y>
    </cdr:from>
    <cdr:to>
      <cdr:x>0.47632</cdr:x>
      <cdr:y>0.5</cdr:y>
    </cdr:to>
    <cdr:sp macro="" textlink="">
      <cdr:nvSpPr>
        <cdr:cNvPr id="7" name="Rectangle 6"/>
        <cdr:cNvSpPr/>
      </cdr:nvSpPr>
      <cdr:spPr>
        <a:xfrm xmlns:a="http://schemas.openxmlformats.org/drawingml/2006/main">
          <a:off x="1705356" y="1262836"/>
          <a:ext cx="146282" cy="118884"/>
        </a:xfrm>
        <a:prstGeom xmlns:a="http://schemas.openxmlformats.org/drawingml/2006/main" prst="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9.xml><?xml version="1.0" encoding="utf-8"?>
<c:userShapes xmlns:c="http://schemas.openxmlformats.org/drawingml/2006/chart">
  <cdr:relSizeAnchor xmlns:cdr="http://schemas.openxmlformats.org/drawingml/2006/chartDrawing">
    <cdr:from>
      <cdr:x>0</cdr:x>
      <cdr:y>0.648</cdr:y>
    </cdr:from>
    <cdr:to>
      <cdr:x>0.11508</cdr:x>
      <cdr:y>0.69333</cdr:y>
    </cdr:to>
    <cdr:sp macro="" textlink="">
      <cdr:nvSpPr>
        <cdr:cNvPr id="21" name="TextBox 20"/>
        <cdr:cNvSpPr txBox="1"/>
      </cdr:nvSpPr>
      <cdr:spPr>
        <a:xfrm xmlns:a="http://schemas.openxmlformats.org/drawingml/2006/main">
          <a:off x="0" y="2314576"/>
          <a:ext cx="552450" cy="161925"/>
        </a:xfrm>
        <a:prstGeom xmlns:a="http://schemas.openxmlformats.org/drawingml/2006/main" prst="rect">
          <a:avLst/>
        </a:prstGeom>
      </cdr:spPr>
      <cdr:txBody>
        <a:bodyPr xmlns:a="http://schemas.openxmlformats.org/drawingml/2006/main" vertOverflow="clip" wrap="square" lIns="0" tIns="0" rIns="0" bIns="0" rtlCol="0"/>
        <a:lstStyle xmlns:a="http://schemas.openxmlformats.org/drawingml/2006/main"/>
        <a:p xmlns:a="http://schemas.openxmlformats.org/drawingml/2006/main">
          <a:pPr algn="l"/>
          <a:r>
            <a:rPr lang="en-US" sz="800">
              <a:latin typeface="Arial" pitchFamily="34" charset="0"/>
              <a:cs typeface="Arial" pitchFamily="34" charset="0"/>
            </a:rPr>
            <a:t> z</a:t>
          </a:r>
          <a:r>
            <a:rPr lang="en-US" sz="800" baseline="0">
              <a:latin typeface="Arial" pitchFamily="34" charset="0"/>
              <a:cs typeface="Arial" pitchFamily="34" charset="0"/>
            </a:rPr>
            <a:t> </a:t>
          </a:r>
          <a:r>
            <a:rPr lang="en-US" sz="800">
              <a:latin typeface="Arial" pitchFamily="34" charset="0"/>
              <a:cs typeface="Arial" pitchFamily="34" charset="0"/>
            </a:rPr>
            <a:t>score</a:t>
          </a:r>
        </a:p>
      </cdr:txBody>
    </cdr:sp>
  </cdr:relSizeAnchor>
  <cdr:relSizeAnchor xmlns:cdr="http://schemas.openxmlformats.org/drawingml/2006/chartDrawing">
    <cdr:from>
      <cdr:x>0.00794</cdr:x>
      <cdr:y>0.70489</cdr:y>
    </cdr:from>
    <cdr:to>
      <cdr:x>0.12302</cdr:x>
      <cdr:y>0.776</cdr:y>
    </cdr:to>
    <cdr:sp macro="" textlink="">
      <cdr:nvSpPr>
        <cdr:cNvPr id="22" name="TextBox 1"/>
        <cdr:cNvSpPr txBox="1"/>
      </cdr:nvSpPr>
      <cdr:spPr>
        <a:xfrm xmlns:a="http://schemas.openxmlformats.org/drawingml/2006/main">
          <a:off x="38100" y="2517775"/>
          <a:ext cx="552450" cy="254001"/>
        </a:xfrm>
        <a:prstGeom xmlns:a="http://schemas.openxmlformats.org/drawingml/2006/main" prst="rect">
          <a:avLst/>
        </a:prstGeom>
      </cdr:spPr>
      <cdr:txBody>
        <a:bodyPr xmlns:a="http://schemas.openxmlformats.org/drawingml/2006/main" wrap="squar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800">
              <a:latin typeface="Arial" pitchFamily="34" charset="0"/>
              <a:cs typeface="Arial" pitchFamily="34" charset="0"/>
            </a:rPr>
            <a:t>raw</a:t>
          </a:r>
          <a:r>
            <a:rPr lang="en-US" sz="800" baseline="0">
              <a:latin typeface="Arial" pitchFamily="34" charset="0"/>
              <a:cs typeface="Arial" pitchFamily="34" charset="0"/>
            </a:rPr>
            <a:t> </a:t>
          </a:r>
          <a:br>
            <a:rPr lang="en-US" sz="800" baseline="0">
              <a:latin typeface="Arial" pitchFamily="34" charset="0"/>
              <a:cs typeface="Arial" pitchFamily="34" charset="0"/>
            </a:rPr>
          </a:br>
          <a:r>
            <a:rPr lang="en-US" sz="800">
              <a:latin typeface="Arial" pitchFamily="34" charset="0"/>
              <a:cs typeface="Arial" pitchFamily="34" charset="0"/>
            </a:rPr>
            <a:t>score</a:t>
          </a:r>
        </a:p>
      </cdr:txBody>
    </cdr:sp>
  </cdr:relSizeAnchor>
  <cdr:relSizeAnchor xmlns:cdr="http://schemas.openxmlformats.org/drawingml/2006/chartDrawing">
    <cdr:from>
      <cdr:x>0.10193</cdr:x>
      <cdr:y>0.70987</cdr:y>
    </cdr:from>
    <cdr:to>
      <cdr:x>0.91744</cdr:x>
      <cdr:y>0.75288</cdr:y>
    </cdr:to>
    <cdr:sp macro="" textlink="">
      <cdr:nvSpPr>
        <cdr:cNvPr id="17" name="TextBox 11"/>
        <cdr:cNvSpPr txBox="1"/>
      </cdr:nvSpPr>
      <cdr:spPr>
        <a:xfrm xmlns:a="http://schemas.openxmlformats.org/drawingml/2006/main">
          <a:off x="525716" y="2615565"/>
          <a:ext cx="4206240" cy="15849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none" lIns="0" tIns="0" rIns="0" bIns="0"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r>
            <a:rPr lang="en-US" sz="800" dirty="0">
              <a:latin typeface="Arial" pitchFamily="34" charset="0"/>
              <a:cs typeface="Arial" pitchFamily="34" charset="0"/>
            </a:rPr>
            <a:t>10              20             30              40              50             60              70              80              90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B54C8-3E6F-44E7-94FC-835985130A38}" type="datetimeFigureOut">
              <a:rPr lang="en-US" smtClean="0"/>
              <a:pPr/>
              <a:t>2/22/2017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42ECB-398C-4406-8E44-C8771D3275C4}" type="slidenum">
              <a:rPr lang="en-US" smtClean="0"/>
              <a:pPr/>
              <a:t>‹#›</a:t>
            </a:fld>
            <a:endParaRPr lang="en-US"/>
          </a:p>
        </p:txBody>
      </p:sp>
    </p:spTree>
    <p:extLst>
      <p:ext uri="{BB962C8B-B14F-4D97-AF65-F5344CB8AC3E}">
        <p14:creationId xmlns:p14="http://schemas.microsoft.com/office/powerpoint/2010/main" val="422719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Researchers use samples because, most of the time, populations are too big to study, so they obtain representative samples and infer that the values they get from the sample will be “close to” the values they would get if they studied the entire population.</a:t>
            </a:r>
          </a:p>
          <a:p>
            <a:r>
              <a:rPr lang="en-US" sz="1200" kern="1200" dirty="0" smtClean="0">
                <a:solidFill>
                  <a:schemeClr val="tx1"/>
                </a:solidFill>
                <a:effectLst/>
                <a:latin typeface="+mn-lt"/>
                <a:ea typeface="+mn-ea"/>
                <a:cs typeface="+mn-cs"/>
              </a:rPr>
              <a:t>Using samples creates the problem of </a:t>
            </a:r>
            <a:r>
              <a:rPr lang="en-US" sz="1200" b="1" kern="1200" dirty="0" smtClean="0">
                <a:solidFill>
                  <a:schemeClr val="tx1"/>
                </a:solidFill>
                <a:effectLst/>
                <a:latin typeface="+mn-lt"/>
                <a:ea typeface="+mn-ea"/>
                <a:cs typeface="+mn-cs"/>
              </a:rPr>
              <a:t>sampling error</a:t>
            </a:r>
            <a:r>
              <a:rPr lang="en-US" sz="1200" kern="1200" dirty="0" smtClean="0">
                <a:solidFill>
                  <a:schemeClr val="tx1"/>
                </a:solidFill>
                <a:effectLst/>
                <a:latin typeface="+mn-lt"/>
                <a:ea typeface="+mn-ea"/>
                <a:cs typeface="+mn-cs"/>
              </a:rPr>
              <a:t>.  So, if I was using a sample mean to infer the value of the </a:t>
            </a:r>
            <a:r>
              <a:rPr lang="en-US" sz="1200" b="1" kern="1200" dirty="0" smtClean="0">
                <a:solidFill>
                  <a:schemeClr val="tx1"/>
                </a:solidFill>
                <a:effectLst/>
                <a:latin typeface="+mn-lt"/>
                <a:ea typeface="+mn-ea"/>
                <a:cs typeface="+mn-cs"/>
              </a:rPr>
              <a:t>population parameter</a:t>
            </a:r>
            <a:r>
              <a:rPr lang="en-US" sz="1200" kern="1200" dirty="0" smtClean="0">
                <a:solidFill>
                  <a:schemeClr val="tx1"/>
                </a:solidFill>
                <a:effectLst/>
                <a:latin typeface="+mn-lt"/>
                <a:ea typeface="+mn-ea"/>
                <a:cs typeface="+mn-cs"/>
              </a:rPr>
              <a:t>, sampling error would be </a:t>
            </a:r>
            <a:r>
              <a:rPr lang="en-US" sz="1200" b="1" kern="1200" dirty="0" smtClean="0">
                <a:solidFill>
                  <a:schemeClr val="tx1"/>
                </a:solidFill>
                <a:effectLst/>
                <a:latin typeface="+mn-lt"/>
                <a:ea typeface="+mn-ea"/>
                <a:cs typeface="+mn-cs"/>
              </a:rPr>
              <a:t>the difference between the sample statistic and the population parameter values.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predict how much sampling error to expect in a given study by computing </a:t>
            </a:r>
            <a:r>
              <a:rPr lang="en-US" sz="1200" b="1" kern="1200" dirty="0" smtClean="0">
                <a:solidFill>
                  <a:schemeClr val="tx1"/>
                </a:solidFill>
                <a:effectLst/>
                <a:latin typeface="+mn-lt"/>
                <a:ea typeface="+mn-ea"/>
                <a:cs typeface="+mn-cs"/>
              </a:rPr>
              <a:t>the standard error of the mean (the standard deviation of the distribution of sample means).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B42ECB-398C-4406-8E44-C8771D3275C4}" type="slidenum">
              <a:rPr lang="en-US" smtClean="0"/>
              <a:pPr/>
              <a:t>3</a:t>
            </a:fld>
            <a:endParaRPr lang="en-US"/>
          </a:p>
        </p:txBody>
      </p:sp>
    </p:spTree>
    <p:extLst>
      <p:ext uri="{BB962C8B-B14F-4D97-AF65-F5344CB8AC3E}">
        <p14:creationId xmlns:p14="http://schemas.microsoft.com/office/powerpoint/2010/main" val="13118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 sure to point out the differences of scale between the two distributions on this slide.  The distribution of sample means on the right is far less variable than the distribution of raw scores on the left.  Means vary much less than scores.</a:t>
            </a:r>
          </a:p>
          <a:p>
            <a:endParaRPr lang="en-US" dirty="0"/>
          </a:p>
        </p:txBody>
      </p:sp>
      <p:sp>
        <p:nvSpPr>
          <p:cNvPr id="4" name="Slide Number Placeholder 3"/>
          <p:cNvSpPr>
            <a:spLocks noGrp="1"/>
          </p:cNvSpPr>
          <p:nvPr>
            <p:ph type="sldNum" sz="quarter" idx="10"/>
          </p:nvPr>
        </p:nvSpPr>
        <p:spPr/>
        <p:txBody>
          <a:bodyPr/>
          <a:lstStyle/>
          <a:p>
            <a:fld id="{B0B42ECB-398C-4406-8E44-C8771D3275C4}" type="slidenum">
              <a:rPr lang="en-US" smtClean="0"/>
              <a:pPr/>
              <a:t>9</a:t>
            </a:fld>
            <a:endParaRPr lang="en-US"/>
          </a:p>
        </p:txBody>
      </p:sp>
    </p:spTree>
    <p:extLst>
      <p:ext uri="{BB962C8B-B14F-4D97-AF65-F5344CB8AC3E}">
        <p14:creationId xmlns:p14="http://schemas.microsoft.com/office/powerpoint/2010/main" val="67691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 out that actually creating a distribution of sample means would be practically impossible when the population is large (as most are).  This is why the Central Limit Theorem is so important.  It tells us the characteristics of every distribution of sample means without us having to do all the work (we don’t have to actually build it).</a:t>
            </a:r>
          </a:p>
          <a:p>
            <a:endParaRPr lang="en-US" dirty="0"/>
          </a:p>
        </p:txBody>
      </p:sp>
      <p:sp>
        <p:nvSpPr>
          <p:cNvPr id="4" name="Slide Number Placeholder 3"/>
          <p:cNvSpPr>
            <a:spLocks noGrp="1"/>
          </p:cNvSpPr>
          <p:nvPr>
            <p:ph type="sldNum" sz="quarter" idx="10"/>
          </p:nvPr>
        </p:nvSpPr>
        <p:spPr/>
        <p:txBody>
          <a:bodyPr/>
          <a:lstStyle/>
          <a:p>
            <a:fld id="{B0B42ECB-398C-4406-8E44-C8771D3275C4}" type="slidenum">
              <a:rPr lang="en-US" smtClean="0"/>
              <a:pPr/>
              <a:t>11</a:t>
            </a:fld>
            <a:endParaRPr lang="en-US"/>
          </a:p>
        </p:txBody>
      </p:sp>
    </p:spTree>
    <p:extLst>
      <p:ext uri="{BB962C8B-B14F-4D97-AF65-F5344CB8AC3E}">
        <p14:creationId xmlns:p14="http://schemas.microsoft.com/office/powerpoint/2010/main" val="61278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SEM is a measure of typical or expected </a:t>
            </a:r>
            <a:r>
              <a:rPr lang="en-US" sz="1200" b="1" kern="1200" dirty="0" smtClean="0">
                <a:solidFill>
                  <a:schemeClr val="tx1"/>
                </a:solidFill>
                <a:effectLst/>
                <a:latin typeface="+mn-lt"/>
                <a:ea typeface="+mn-ea"/>
                <a:cs typeface="+mn-cs"/>
              </a:rPr>
              <a:t>sampling error</a:t>
            </a:r>
            <a:r>
              <a:rPr lang="en-US" sz="1200" kern="1200" dirty="0" smtClean="0">
                <a:solidFill>
                  <a:schemeClr val="tx1"/>
                </a:solidFill>
                <a:effectLst/>
                <a:latin typeface="+mn-lt"/>
                <a:ea typeface="+mn-ea"/>
                <a:cs typeface="+mn-cs"/>
              </a:rPr>
              <a:t>.</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reduce sampling error by (1) measuring a variable more accurately (reducing </a:t>
            </a:r>
            <a:r>
              <a:rPr lang="en-US" sz="1200" kern="1200" dirty="0" smtClean="0">
                <a:solidFill>
                  <a:schemeClr val="tx1"/>
                </a:solidFill>
                <a:effectLst/>
                <a:latin typeface="+mn-lt"/>
                <a:ea typeface="+mn-ea"/>
                <a:cs typeface="+mn-cs"/>
                <a:sym typeface="Symbol" panose="05050102010706020507" pitchFamily="18" charset="2"/>
              </a:rPr>
              <a:t></a:t>
            </a:r>
            <a:r>
              <a:rPr lang="en-US" sz="1200" kern="1200" dirty="0" smtClean="0">
                <a:solidFill>
                  <a:schemeClr val="tx1"/>
                </a:solidFill>
                <a:effectLst/>
                <a:latin typeface="+mn-lt"/>
                <a:ea typeface="+mn-ea"/>
                <a:cs typeface="+mn-cs"/>
              </a:rPr>
              <a:t>) or by (2) increasing the sample size (N).</a:t>
            </a:r>
          </a:p>
          <a:p>
            <a:endParaRPr lang="en-US" dirty="0"/>
          </a:p>
        </p:txBody>
      </p:sp>
      <p:sp>
        <p:nvSpPr>
          <p:cNvPr id="4" name="Slide Number Placeholder 3"/>
          <p:cNvSpPr>
            <a:spLocks noGrp="1"/>
          </p:cNvSpPr>
          <p:nvPr>
            <p:ph type="sldNum" sz="quarter" idx="10"/>
          </p:nvPr>
        </p:nvSpPr>
        <p:spPr/>
        <p:txBody>
          <a:bodyPr/>
          <a:lstStyle/>
          <a:p>
            <a:fld id="{B0B42ECB-398C-4406-8E44-C8771D3275C4}" type="slidenum">
              <a:rPr lang="en-US" smtClean="0"/>
              <a:pPr/>
              <a:t>12</a:t>
            </a:fld>
            <a:endParaRPr lang="en-US"/>
          </a:p>
        </p:txBody>
      </p:sp>
    </p:spTree>
    <p:extLst>
      <p:ext uri="{BB962C8B-B14F-4D97-AF65-F5344CB8AC3E}">
        <p14:creationId xmlns:p14="http://schemas.microsoft.com/office/powerpoint/2010/main" val="1175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A4FF568-98B1-4EC1-8C30-7B848BF61F26}"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18533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FF568-98B1-4EC1-8C30-7B848BF61F26}"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367965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FF568-98B1-4EC1-8C30-7B848BF61F26}"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419558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FF568-98B1-4EC1-8C30-7B848BF61F26}"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225416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FF568-98B1-4EC1-8C30-7B848BF61F26}"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371553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4FF568-98B1-4EC1-8C30-7B848BF61F26}"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424228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4FF568-98B1-4EC1-8C30-7B848BF61F26}"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112897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4FF568-98B1-4EC1-8C30-7B848BF61F26}"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34807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FF568-98B1-4EC1-8C30-7B848BF61F26}"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63741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FF568-98B1-4EC1-8C30-7B848BF61F26}"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412030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FF568-98B1-4EC1-8C30-7B848BF61F26}"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6293-03C2-43CE-B01B-89B91FF39943}" type="slidenum">
              <a:rPr lang="en-US" smtClean="0"/>
              <a:pPr/>
              <a:t>‹#›</a:t>
            </a:fld>
            <a:endParaRPr lang="en-US"/>
          </a:p>
        </p:txBody>
      </p:sp>
    </p:spTree>
    <p:extLst>
      <p:ext uri="{BB962C8B-B14F-4D97-AF65-F5344CB8AC3E}">
        <p14:creationId xmlns:p14="http://schemas.microsoft.com/office/powerpoint/2010/main" val="105356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FF568-98B1-4EC1-8C30-7B848BF61F26}" type="datetimeFigureOut">
              <a:rPr lang="en-US" smtClean="0"/>
              <a:pPr/>
              <a:t>2/22/2017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86293-03C2-43CE-B01B-89B91FF39943}" type="slidenum">
              <a:rPr lang="en-US" smtClean="0"/>
              <a:pPr/>
              <a:t>‹#›</a:t>
            </a:fld>
            <a:endParaRPr lang="en-US"/>
          </a:p>
        </p:txBody>
      </p:sp>
    </p:spTree>
    <p:extLst>
      <p:ext uri="{BB962C8B-B14F-4D97-AF65-F5344CB8AC3E}">
        <p14:creationId xmlns:p14="http://schemas.microsoft.com/office/powerpoint/2010/main" val="3726244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721" y="5006386"/>
            <a:ext cx="7772400" cy="1046071"/>
          </a:xfrm>
        </p:spPr>
        <p:txBody>
          <a:bodyPr>
            <a:normAutofit/>
          </a:bodyPr>
          <a:lstStyle/>
          <a:p>
            <a:r>
              <a:rPr lang="en-US" sz="3600" b="1" dirty="0">
                <a:latin typeface="Arial" panose="020B0604020202020204" pitchFamily="34" charset="0"/>
                <a:cs typeface="Arial" panose="020B0604020202020204" pitchFamily="34" charset="0"/>
              </a:rPr>
              <a:t>Introduction to Activity 5.1</a:t>
            </a:r>
          </a:p>
        </p:txBody>
      </p:sp>
      <p:sp>
        <p:nvSpPr>
          <p:cNvPr id="3" name="Subtitle 2"/>
          <p:cNvSpPr>
            <a:spLocks noGrp="1"/>
          </p:cNvSpPr>
          <p:nvPr>
            <p:ph type="subTitle" idx="1"/>
          </p:nvPr>
        </p:nvSpPr>
        <p:spPr>
          <a:xfrm>
            <a:off x="1267097" y="6052457"/>
            <a:ext cx="6858000" cy="539932"/>
          </a:xfrm>
        </p:spPr>
        <p:txBody>
          <a:bodyPr>
            <a:noAutofit/>
          </a:bodyPr>
          <a:lstStyle/>
          <a:p>
            <a:r>
              <a:rPr lang="en-US" sz="3600" b="1" dirty="0">
                <a:latin typeface="Arial" panose="020B0604020202020204" pitchFamily="34" charset="0"/>
                <a:cs typeface="Arial" panose="020B0604020202020204" pitchFamily="34" charset="0"/>
              </a:rPr>
              <a:t>Distribution of Sample Means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993" y="60960"/>
            <a:ext cx="7387104" cy="5349330"/>
          </a:xfrm>
          <a:prstGeom prst="rect">
            <a:avLst/>
          </a:prstGeom>
        </p:spPr>
      </p:pic>
    </p:spTree>
    <p:extLst>
      <p:ext uri="{BB962C8B-B14F-4D97-AF65-F5344CB8AC3E}">
        <p14:creationId xmlns:p14="http://schemas.microsoft.com/office/powerpoint/2010/main" val="1511979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79" y="408669"/>
            <a:ext cx="7886700" cy="1054371"/>
          </a:xfrm>
        </p:spPr>
        <p:txBody>
          <a:bodyPr/>
          <a:lstStyle/>
          <a:p>
            <a:r>
              <a:rPr lang="en-US" dirty="0"/>
              <a:t>Distributions of </a:t>
            </a:r>
            <a:r>
              <a:rPr lang="en-US" dirty="0" smtClean="0"/>
              <a:t>sample means</a:t>
            </a:r>
            <a:endParaRPr lang="en-US" dirty="0"/>
          </a:p>
        </p:txBody>
      </p:sp>
      <p:sp>
        <p:nvSpPr>
          <p:cNvPr id="3" name="Content Placeholder 2"/>
          <p:cNvSpPr>
            <a:spLocks noGrp="1"/>
          </p:cNvSpPr>
          <p:nvPr>
            <p:ph idx="1"/>
          </p:nvPr>
        </p:nvSpPr>
        <p:spPr>
          <a:xfrm>
            <a:off x="759279" y="1825625"/>
            <a:ext cx="7886700" cy="4351338"/>
          </a:xfrm>
        </p:spPr>
        <p:txBody>
          <a:bodyPr/>
          <a:lstStyle/>
          <a:p>
            <a:r>
              <a:rPr lang="en-US" dirty="0"/>
              <a:t>What are the characteristics of </a:t>
            </a:r>
            <a:r>
              <a:rPr lang="en-US" b="1" i="1" u="sng" dirty="0"/>
              <a:t>every</a:t>
            </a:r>
            <a:r>
              <a:rPr lang="en-US" dirty="0"/>
              <a:t> distribution of sample means?</a:t>
            </a:r>
          </a:p>
          <a:p>
            <a:pPr lvl="1"/>
            <a:r>
              <a:rPr lang="en-US" dirty="0"/>
              <a:t>Central Limit Theorem</a:t>
            </a:r>
          </a:p>
          <a:p>
            <a:pPr lvl="2"/>
            <a:r>
              <a:rPr lang="en-US" dirty="0"/>
              <a:t>Their mean will always be equal to the population mean (µ)</a:t>
            </a:r>
          </a:p>
          <a:p>
            <a:pPr lvl="2"/>
            <a:r>
              <a:rPr lang="en-US" dirty="0"/>
              <a:t>Their standard deviation will always equal to </a:t>
            </a:r>
            <a:r>
              <a:rPr lang="en-US" i="1" dirty="0"/>
              <a:t>the standard error of the mean </a:t>
            </a:r>
            <a:r>
              <a:rPr lang="en-US" dirty="0"/>
              <a:t>(</a:t>
            </a:r>
            <a:r>
              <a:rPr lang="el-GR" dirty="0"/>
              <a:t>σ</a:t>
            </a:r>
            <a:r>
              <a:rPr lang="en-US" dirty="0"/>
              <a:t>/</a:t>
            </a:r>
            <a:r>
              <a:rPr lang="el-GR" dirty="0"/>
              <a:t>√</a:t>
            </a:r>
            <a:r>
              <a:rPr lang="en-US" dirty="0"/>
              <a:t>N)</a:t>
            </a:r>
          </a:p>
          <a:p>
            <a:pPr lvl="2"/>
            <a:r>
              <a:rPr lang="en-US" dirty="0"/>
              <a:t>Their shape will tend to be normal as N increases; in practice if n ≥ 30 it will be normal unless the original population is very skewed.</a:t>
            </a:r>
          </a:p>
        </p:txBody>
      </p:sp>
    </p:spTree>
    <p:extLst>
      <p:ext uri="{BB962C8B-B14F-4D97-AF65-F5344CB8AC3E}">
        <p14:creationId xmlns:p14="http://schemas.microsoft.com/office/powerpoint/2010/main" val="188693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956" y="306833"/>
            <a:ext cx="7886700" cy="1325563"/>
          </a:xfrm>
        </p:spPr>
        <p:txBody>
          <a:bodyPr/>
          <a:lstStyle/>
          <a:p>
            <a:r>
              <a:rPr lang="en-US" dirty="0"/>
              <a:t>Creating a distribution of sample means</a:t>
            </a:r>
          </a:p>
        </p:txBody>
      </p:sp>
      <p:sp>
        <p:nvSpPr>
          <p:cNvPr id="3" name="Text Placeholder 2"/>
          <p:cNvSpPr>
            <a:spLocks noGrp="1"/>
          </p:cNvSpPr>
          <p:nvPr>
            <p:ph type="body" idx="1"/>
          </p:nvPr>
        </p:nvSpPr>
        <p:spPr>
          <a:xfrm>
            <a:off x="760810" y="1962913"/>
            <a:ext cx="3868340" cy="493395"/>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4218014901"/>
              </p:ext>
            </p:extLst>
          </p:nvPr>
        </p:nvGraphicFramePr>
        <p:xfrm>
          <a:off x="823737" y="2736055"/>
          <a:ext cx="3868340"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p:cNvSpPr>
            <a:spLocks noGrp="1"/>
          </p:cNvSpPr>
          <p:nvPr>
            <p:ph type="body" sz="quarter" idx="3"/>
          </p:nvPr>
        </p:nvSpPr>
        <p:spPr>
          <a:xfrm>
            <a:off x="4629150" y="1865612"/>
            <a:ext cx="3887391" cy="823912"/>
          </a:xfrm>
        </p:spPr>
        <p:txBody>
          <a:bodyPr/>
          <a:lstStyle/>
          <a:p>
            <a:r>
              <a:rPr lang="en-US" sz="2200" dirty="0"/>
              <a:t>Distribution of sample means (N = 25)</a:t>
            </a:r>
          </a:p>
        </p:txBody>
      </p:sp>
      <p:graphicFrame>
        <p:nvGraphicFramePr>
          <p:cNvPr id="10" name="Content Placeholder 9"/>
          <p:cNvGraphicFramePr>
            <a:graphicFrameLocks noGrp="1"/>
          </p:cNvGraphicFramePr>
          <p:nvPr>
            <p:ph sz="quarter" idx="4"/>
          </p:nvPr>
        </p:nvGraphicFramePr>
        <p:xfrm>
          <a:off x="4629150" y="2736056"/>
          <a:ext cx="3887391" cy="276344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859536" y="2736056"/>
            <a:ext cx="1144865" cy="300082"/>
          </a:xfrm>
          <a:prstGeom prst="rect">
            <a:avLst/>
          </a:prstGeom>
          <a:noFill/>
        </p:spPr>
        <p:txBody>
          <a:bodyPr wrap="none" rtlCol="0">
            <a:spAutoFit/>
          </a:bodyPr>
          <a:lstStyle/>
          <a:p>
            <a:r>
              <a:rPr lang="en-US" sz="1350" dirty="0"/>
              <a:t>µ = 50, </a:t>
            </a:r>
            <a:r>
              <a:rPr lang="en-US" sz="1350" dirty="0">
                <a:sym typeface="Symbol" panose="05050102010706020507" pitchFamily="18" charset="2"/>
              </a:rPr>
              <a:t> = 10</a:t>
            </a:r>
            <a:endParaRPr lang="en-US" sz="1350" dirty="0"/>
          </a:p>
        </p:txBody>
      </p:sp>
      <p:sp>
        <p:nvSpPr>
          <p:cNvPr id="12" name="Right Arrow 11"/>
          <p:cNvSpPr/>
          <p:nvPr/>
        </p:nvSpPr>
        <p:spPr>
          <a:xfrm>
            <a:off x="3502152" y="3218831"/>
            <a:ext cx="191109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3881773" y="2973795"/>
            <a:ext cx="1192827" cy="300082"/>
          </a:xfrm>
          <a:prstGeom prst="rect">
            <a:avLst/>
          </a:prstGeom>
          <a:noFill/>
        </p:spPr>
        <p:txBody>
          <a:bodyPr wrap="none" rtlCol="0">
            <a:spAutoFit/>
          </a:bodyPr>
          <a:lstStyle/>
          <a:p>
            <a:r>
              <a:rPr lang="en-US" sz="1350" dirty="0"/>
              <a:t>CLT tells us . . .</a:t>
            </a:r>
          </a:p>
        </p:txBody>
      </p:sp>
    </p:spTree>
    <p:extLst>
      <p:ext uri="{BB962C8B-B14F-4D97-AF65-F5344CB8AC3E}">
        <p14:creationId xmlns:p14="http://schemas.microsoft.com/office/powerpoint/2010/main" val="1221078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153" y="556714"/>
            <a:ext cx="7886700" cy="827949"/>
          </a:xfrm>
        </p:spPr>
        <p:txBody>
          <a:bodyPr>
            <a:normAutofit/>
          </a:bodyPr>
          <a:lstStyle/>
          <a:p>
            <a:r>
              <a:rPr lang="en-US" dirty="0"/>
              <a:t>Standard Error of the Mean (SEM)</a:t>
            </a:r>
          </a:p>
        </p:txBody>
      </p:sp>
      <p:sp>
        <p:nvSpPr>
          <p:cNvPr id="3" name="Content Placeholder 2"/>
          <p:cNvSpPr>
            <a:spLocks noGrp="1"/>
          </p:cNvSpPr>
          <p:nvPr>
            <p:ph idx="1"/>
          </p:nvPr>
        </p:nvSpPr>
        <p:spPr>
          <a:xfrm>
            <a:off x="733153" y="1816916"/>
            <a:ext cx="7886700" cy="4351338"/>
          </a:xfrm>
        </p:spPr>
        <p:txBody>
          <a:bodyPr/>
          <a:lstStyle/>
          <a:p>
            <a:r>
              <a:rPr lang="en-US" dirty="0"/>
              <a:t>The typical distance between all possible sample means and the population mean. </a:t>
            </a:r>
          </a:p>
          <a:p>
            <a:pPr marL="514350" lvl="3">
              <a:spcBef>
                <a:spcPts val="750"/>
              </a:spcBef>
            </a:pPr>
            <a:r>
              <a:rPr lang="en-US" dirty="0"/>
              <a:t>SEM = </a:t>
            </a:r>
            <a:r>
              <a:rPr lang="el-GR" dirty="0"/>
              <a:t>σ</a:t>
            </a:r>
            <a:r>
              <a:rPr lang="en-US" dirty="0"/>
              <a:t>/</a:t>
            </a:r>
            <a:r>
              <a:rPr lang="el-GR" dirty="0"/>
              <a:t>√</a:t>
            </a:r>
            <a:r>
              <a:rPr lang="en-US" dirty="0"/>
              <a:t>N</a:t>
            </a:r>
          </a:p>
          <a:p>
            <a:pPr marL="514350" lvl="3">
              <a:spcBef>
                <a:spcPts val="750"/>
              </a:spcBef>
            </a:pPr>
            <a:r>
              <a:rPr lang="en-US" dirty="0"/>
              <a:t>So, the SEM is a measure of typical or expected _________ ________.</a:t>
            </a:r>
          </a:p>
          <a:p>
            <a:pPr marL="171450" lvl="2">
              <a:spcBef>
                <a:spcPts val="750"/>
              </a:spcBef>
            </a:pPr>
            <a:r>
              <a:rPr lang="en-US" dirty="0"/>
              <a:t>How can you reduce sampling error?</a:t>
            </a:r>
          </a:p>
          <a:p>
            <a:endParaRPr lang="en-US" dirty="0"/>
          </a:p>
        </p:txBody>
      </p:sp>
    </p:spTree>
    <p:extLst>
      <p:ext uri="{BB962C8B-B14F-4D97-AF65-F5344CB8AC3E}">
        <p14:creationId xmlns:p14="http://schemas.microsoft.com/office/powerpoint/2010/main" val="443152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61" y="339001"/>
            <a:ext cx="7886700" cy="1325563"/>
          </a:xfrm>
        </p:spPr>
        <p:txBody>
          <a:bodyPr/>
          <a:lstStyle/>
          <a:p>
            <a:r>
              <a:rPr lang="en-US" dirty="0"/>
              <a:t>Goals for Activity 5.1</a:t>
            </a:r>
          </a:p>
        </p:txBody>
      </p:sp>
      <p:sp>
        <p:nvSpPr>
          <p:cNvPr id="3" name="Content Placeholder 2"/>
          <p:cNvSpPr>
            <a:spLocks noGrp="1"/>
          </p:cNvSpPr>
          <p:nvPr>
            <p:ph idx="1"/>
          </p:nvPr>
        </p:nvSpPr>
        <p:spPr>
          <a:xfrm>
            <a:off x="741861" y="1947545"/>
            <a:ext cx="7886700" cy="4351338"/>
          </a:xfrm>
        </p:spPr>
        <p:txBody>
          <a:bodyPr/>
          <a:lstStyle/>
          <a:p>
            <a:r>
              <a:rPr lang="en-US" dirty="0"/>
              <a:t>Really know what a distribution of sample means is. You should really understand it, not just know the definition. </a:t>
            </a:r>
          </a:p>
          <a:p>
            <a:r>
              <a:rPr lang="en-US" dirty="0"/>
              <a:t>Know how to find the mean, standard error of the mean, and shape of every distribution of sample means (i.e., know CLT) </a:t>
            </a:r>
          </a:p>
          <a:p>
            <a:r>
              <a:rPr lang="en-US" dirty="0"/>
              <a:t>Understand how sample size influences the standard error of the mean and how this relates to sampling error. </a:t>
            </a:r>
          </a:p>
        </p:txBody>
      </p:sp>
    </p:spTree>
    <p:extLst>
      <p:ext uri="{BB962C8B-B14F-4D97-AF65-F5344CB8AC3E}">
        <p14:creationId xmlns:p14="http://schemas.microsoft.com/office/powerpoint/2010/main" val="2547212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61" y="339001"/>
            <a:ext cx="7886700" cy="880200"/>
          </a:xfrm>
        </p:spPr>
        <p:txBody>
          <a:bodyPr/>
          <a:lstStyle/>
          <a:p>
            <a:r>
              <a:rPr lang="en-US" dirty="0"/>
              <a:t>Activity 5.1 will require you to:</a:t>
            </a:r>
          </a:p>
        </p:txBody>
      </p:sp>
      <p:sp>
        <p:nvSpPr>
          <p:cNvPr id="3" name="Content Placeholder 2"/>
          <p:cNvSpPr>
            <a:spLocks noGrp="1"/>
          </p:cNvSpPr>
          <p:nvPr>
            <p:ph idx="1"/>
          </p:nvPr>
        </p:nvSpPr>
        <p:spPr>
          <a:xfrm>
            <a:off x="741861" y="1995353"/>
            <a:ext cx="7886700" cy="3263504"/>
          </a:xfrm>
        </p:spPr>
        <p:txBody>
          <a:bodyPr>
            <a:normAutofit/>
          </a:bodyPr>
          <a:lstStyle/>
          <a:p>
            <a:r>
              <a:rPr lang="en-US" dirty="0"/>
              <a:t>Describe a distribution of sample means</a:t>
            </a:r>
          </a:p>
          <a:p>
            <a:r>
              <a:rPr lang="en-US" dirty="0"/>
              <a:t>Explain how it is different than a distribution of raw scores</a:t>
            </a:r>
          </a:p>
          <a:p>
            <a:r>
              <a:rPr lang="en-US" dirty="0"/>
              <a:t>Find the mean and SD of a distribution of sample means</a:t>
            </a:r>
          </a:p>
          <a:p>
            <a:r>
              <a:rPr lang="en-US" dirty="0"/>
              <a:t>Estimate sampling error using the standard error of the mean</a:t>
            </a:r>
          </a:p>
          <a:p>
            <a:r>
              <a:rPr lang="en-US" dirty="0"/>
              <a:t>Describe how you could decrease sampling error</a:t>
            </a:r>
          </a:p>
          <a:p>
            <a:r>
              <a:rPr lang="en-US" dirty="0"/>
              <a:t>State the central limit theorem and why it is important </a:t>
            </a:r>
          </a:p>
        </p:txBody>
      </p:sp>
    </p:spTree>
    <p:extLst>
      <p:ext uri="{BB962C8B-B14F-4D97-AF65-F5344CB8AC3E}">
        <p14:creationId xmlns:p14="http://schemas.microsoft.com/office/powerpoint/2010/main" val="4086715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79" y="495756"/>
            <a:ext cx="7886700" cy="766988"/>
          </a:xfrm>
        </p:spPr>
        <p:txBody>
          <a:bodyPr/>
          <a:lstStyle/>
          <a:p>
            <a:r>
              <a:rPr lang="en-US" dirty="0"/>
              <a:t>Sampling </a:t>
            </a:r>
            <a:r>
              <a:rPr lang="en-US" dirty="0" smtClean="0"/>
              <a:t>error</a:t>
            </a:r>
            <a:endParaRPr lang="en-US" dirty="0"/>
          </a:p>
        </p:txBody>
      </p:sp>
      <p:sp>
        <p:nvSpPr>
          <p:cNvPr id="3" name="Content Placeholder 2"/>
          <p:cNvSpPr>
            <a:spLocks noGrp="1"/>
          </p:cNvSpPr>
          <p:nvPr>
            <p:ph idx="1"/>
          </p:nvPr>
        </p:nvSpPr>
        <p:spPr>
          <a:xfrm>
            <a:off x="759279" y="1904002"/>
            <a:ext cx="7886700" cy="4351338"/>
          </a:xfrm>
        </p:spPr>
        <p:txBody>
          <a:bodyPr>
            <a:normAutofit/>
          </a:bodyPr>
          <a:lstStyle/>
          <a:p>
            <a:r>
              <a:rPr lang="en-US" dirty="0"/>
              <a:t>Why do researchers use samples when they are really interested in populations?</a:t>
            </a:r>
          </a:p>
          <a:p>
            <a:r>
              <a:rPr lang="en-US" dirty="0"/>
              <a:t>What problem does this create for researchers?</a:t>
            </a:r>
          </a:p>
          <a:p>
            <a:pPr lvl="1"/>
            <a:r>
              <a:rPr lang="en-US" dirty="0"/>
              <a:t>So if I was using a sample mean to infer the value of the ___________ _________, sampling error would be . . .  </a:t>
            </a:r>
          </a:p>
          <a:p>
            <a:r>
              <a:rPr lang="en-US" dirty="0"/>
              <a:t>You can predict how much sampling error to expect in a given study by computing the ____________________________.</a:t>
            </a:r>
            <a:br>
              <a:rPr lang="en-US" dirty="0"/>
            </a:br>
            <a:endParaRPr lang="en-US" dirty="0"/>
          </a:p>
        </p:txBody>
      </p:sp>
    </p:spTree>
    <p:extLst>
      <p:ext uri="{BB962C8B-B14F-4D97-AF65-F5344CB8AC3E}">
        <p14:creationId xmlns:p14="http://schemas.microsoft.com/office/powerpoint/2010/main" val="199755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862" y="321585"/>
            <a:ext cx="7886700" cy="1080496"/>
          </a:xfrm>
        </p:spPr>
        <p:txBody>
          <a:bodyPr/>
          <a:lstStyle/>
          <a:p>
            <a:r>
              <a:rPr lang="en-US" dirty="0"/>
              <a:t>Distribution of </a:t>
            </a:r>
            <a:r>
              <a:rPr lang="en-US" dirty="0" smtClean="0"/>
              <a:t>sample means</a:t>
            </a:r>
            <a:endParaRPr lang="en-US" dirty="0"/>
          </a:p>
        </p:txBody>
      </p:sp>
      <p:sp>
        <p:nvSpPr>
          <p:cNvPr id="3" name="Content Placeholder 2"/>
          <p:cNvSpPr>
            <a:spLocks noGrp="1"/>
          </p:cNvSpPr>
          <p:nvPr>
            <p:ph idx="1"/>
          </p:nvPr>
        </p:nvSpPr>
        <p:spPr>
          <a:xfrm>
            <a:off x="741862" y="1808208"/>
            <a:ext cx="7886700" cy="4351338"/>
          </a:xfrm>
        </p:spPr>
        <p:txBody>
          <a:bodyPr/>
          <a:lstStyle/>
          <a:p>
            <a:r>
              <a:rPr lang="en-US" dirty="0"/>
              <a:t>A collection of all possible random samples of a given size (N) from a population. </a:t>
            </a:r>
          </a:p>
          <a:p>
            <a:pPr lvl="1"/>
            <a:r>
              <a:rPr lang="en-US" dirty="0"/>
              <a:t>Activity </a:t>
            </a:r>
            <a:r>
              <a:rPr lang="en-US" dirty="0" smtClean="0"/>
              <a:t>5.1 </a:t>
            </a:r>
            <a:r>
              <a:rPr lang="en-US" dirty="0"/>
              <a:t>walks you through creating a distribution of sample means by hand from a small population with a small sample size</a:t>
            </a:r>
          </a:p>
          <a:p>
            <a:pPr lvl="1"/>
            <a:r>
              <a:rPr lang="en-US" dirty="0"/>
              <a:t>Then, you will use an Applet to simulate larger populations and sample sizes.</a:t>
            </a:r>
          </a:p>
          <a:p>
            <a:pPr lvl="2"/>
            <a:r>
              <a:rPr lang="en-US" dirty="0"/>
              <a:t>http://onlinestatbook.com/stat_sim/sampling_dist/</a:t>
            </a:r>
          </a:p>
        </p:txBody>
      </p:sp>
    </p:spTree>
    <p:extLst>
      <p:ext uri="{BB962C8B-B14F-4D97-AF65-F5344CB8AC3E}">
        <p14:creationId xmlns:p14="http://schemas.microsoft.com/office/powerpoint/2010/main" val="2319818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70" y="365126"/>
            <a:ext cx="8252460" cy="984703"/>
          </a:xfrm>
        </p:spPr>
        <p:txBody>
          <a:bodyPr/>
          <a:lstStyle/>
          <a:p>
            <a:r>
              <a:rPr lang="en-US" dirty="0"/>
              <a:t>Creating a distribution of sample means</a:t>
            </a:r>
          </a:p>
        </p:txBody>
      </p:sp>
      <p:sp>
        <p:nvSpPr>
          <p:cNvPr id="3" name="Text Placeholder 2"/>
          <p:cNvSpPr>
            <a:spLocks noGrp="1"/>
          </p:cNvSpPr>
          <p:nvPr>
            <p:ph type="body" idx="1"/>
          </p:nvPr>
        </p:nvSpPr>
        <p:spPr>
          <a:xfrm>
            <a:off x="760470" y="1835570"/>
            <a:ext cx="3868340" cy="495007"/>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423730476"/>
              </p:ext>
            </p:extLst>
          </p:nvPr>
        </p:nvGraphicFramePr>
        <p:xfrm>
          <a:off x="859536" y="3267119"/>
          <a:ext cx="3868340" cy="276344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a:xfrm>
            <a:off x="4886700" y="1739425"/>
            <a:ext cx="3887391" cy="823912"/>
          </a:xfrm>
        </p:spPr>
        <p:txBody>
          <a:bodyPr>
            <a:normAutofit/>
          </a:bodyPr>
          <a:lstStyle/>
          <a:p>
            <a:r>
              <a:rPr lang="en-US" sz="2200" dirty="0"/>
              <a:t>Distribution of sample means (N = 25)</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879166703"/>
              </p:ext>
            </p:extLst>
          </p:nvPr>
        </p:nvGraphicFramePr>
        <p:xfrm>
          <a:off x="5125538" y="3134326"/>
          <a:ext cx="3887391"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859536" y="2736056"/>
            <a:ext cx="1624163" cy="369332"/>
          </a:xfrm>
          <a:prstGeom prst="rect">
            <a:avLst/>
          </a:prstGeom>
          <a:noFill/>
        </p:spPr>
        <p:txBody>
          <a:bodyPr wrap="none" rtlCol="0">
            <a:spAutoFit/>
          </a:bodyPr>
          <a:lstStyle/>
          <a:p>
            <a:r>
              <a:rPr lang="en-US" dirty="0"/>
              <a:t>µ = 50, </a:t>
            </a:r>
            <a:r>
              <a:rPr lang="en-US" dirty="0">
                <a:sym typeface="Symbol" panose="05050102010706020507" pitchFamily="18" charset="2"/>
              </a:rPr>
              <a:t> = 10</a:t>
            </a:r>
            <a:endParaRPr lang="en-US" dirty="0"/>
          </a:p>
        </p:txBody>
      </p:sp>
    </p:spTree>
    <p:extLst>
      <p:ext uri="{BB962C8B-B14F-4D97-AF65-F5344CB8AC3E}">
        <p14:creationId xmlns:p14="http://schemas.microsoft.com/office/powerpoint/2010/main" val="4187640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distribution of sample means</a:t>
            </a:r>
          </a:p>
        </p:txBody>
      </p:sp>
      <p:sp>
        <p:nvSpPr>
          <p:cNvPr id="3" name="Text Placeholder 2"/>
          <p:cNvSpPr>
            <a:spLocks noGrp="1"/>
          </p:cNvSpPr>
          <p:nvPr>
            <p:ph type="body" idx="1"/>
          </p:nvPr>
        </p:nvSpPr>
        <p:spPr>
          <a:xfrm>
            <a:off x="760810" y="1635831"/>
            <a:ext cx="3868340" cy="823912"/>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848485199"/>
              </p:ext>
            </p:extLst>
          </p:nvPr>
        </p:nvGraphicFramePr>
        <p:xfrm>
          <a:off x="925731" y="3127291"/>
          <a:ext cx="3222159" cy="245425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a:xfrm>
            <a:off x="4704384" y="1706530"/>
            <a:ext cx="3887391" cy="823912"/>
          </a:xfrm>
        </p:spPr>
        <p:txBody>
          <a:bodyPr>
            <a:normAutofit/>
          </a:bodyPr>
          <a:lstStyle/>
          <a:p>
            <a:r>
              <a:rPr lang="en-US" sz="2200" dirty="0"/>
              <a:t>Distribution of sample means (N = 25)</a:t>
            </a:r>
          </a:p>
        </p:txBody>
      </p:sp>
      <p:graphicFrame>
        <p:nvGraphicFramePr>
          <p:cNvPr id="10" name="Content Placeholder 9"/>
          <p:cNvGraphicFramePr>
            <a:graphicFrameLocks noGrp="1"/>
          </p:cNvGraphicFramePr>
          <p:nvPr>
            <p:ph sz="quarter" idx="4"/>
          </p:nvPr>
        </p:nvGraphicFramePr>
        <p:xfrm>
          <a:off x="4629150" y="2736056"/>
          <a:ext cx="3887391"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859536" y="2736056"/>
            <a:ext cx="1144865" cy="300082"/>
          </a:xfrm>
          <a:prstGeom prst="rect">
            <a:avLst/>
          </a:prstGeom>
          <a:noFill/>
        </p:spPr>
        <p:txBody>
          <a:bodyPr wrap="none" rtlCol="0">
            <a:spAutoFit/>
          </a:bodyPr>
          <a:lstStyle/>
          <a:p>
            <a:r>
              <a:rPr lang="en-US" sz="1350" dirty="0"/>
              <a:t>µ = 50, </a:t>
            </a:r>
            <a:r>
              <a:rPr lang="en-US" sz="1350" dirty="0">
                <a:sym typeface="Symbol" panose="05050102010706020507" pitchFamily="18" charset="2"/>
              </a:rPr>
              <a:t> = 10</a:t>
            </a:r>
            <a:endParaRPr lang="en-US" sz="1350" dirty="0"/>
          </a:p>
        </p:txBody>
      </p:sp>
      <p:sp>
        <p:nvSpPr>
          <p:cNvPr id="8" name="Right Arrow 7"/>
          <p:cNvSpPr/>
          <p:nvPr/>
        </p:nvSpPr>
        <p:spPr>
          <a:xfrm>
            <a:off x="3502152" y="3218831"/>
            <a:ext cx="191109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3405064" y="2572500"/>
            <a:ext cx="2448171" cy="646331"/>
          </a:xfrm>
          <a:prstGeom prst="rect">
            <a:avLst/>
          </a:prstGeom>
          <a:noFill/>
        </p:spPr>
        <p:txBody>
          <a:bodyPr wrap="none" rtlCol="0">
            <a:spAutoFit/>
          </a:bodyPr>
          <a:lstStyle/>
          <a:p>
            <a:r>
              <a:rPr lang="en-US" dirty="0"/>
              <a:t>Take sample of n = 25</a:t>
            </a:r>
          </a:p>
          <a:p>
            <a:r>
              <a:rPr lang="en-US" dirty="0"/>
              <a:t> &amp; plot its mean (M)</a:t>
            </a:r>
          </a:p>
        </p:txBody>
      </p:sp>
      <p:sp>
        <p:nvSpPr>
          <p:cNvPr id="13" name="TextBox 11"/>
          <p:cNvSpPr txBox="1"/>
          <p:nvPr/>
        </p:nvSpPr>
        <p:spPr>
          <a:xfrm>
            <a:off x="5007483" y="4719249"/>
            <a:ext cx="3130725" cy="1444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600" dirty="0">
                <a:latin typeface="Arial" pitchFamily="34" charset="0"/>
                <a:cs typeface="Arial" pitchFamily="34" charset="0"/>
              </a:rPr>
              <a:t>42              44              46              48              50              52               54              56             58 </a:t>
            </a:r>
          </a:p>
        </p:txBody>
      </p:sp>
      <p:sp>
        <p:nvSpPr>
          <p:cNvPr id="4" name="Rectangle 3"/>
          <p:cNvSpPr/>
          <p:nvPr/>
        </p:nvSpPr>
        <p:spPr>
          <a:xfrm>
            <a:off x="6729984" y="4354418"/>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68447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distribution of sample means</a:t>
            </a:r>
          </a:p>
        </p:txBody>
      </p:sp>
      <p:sp>
        <p:nvSpPr>
          <p:cNvPr id="3" name="Text Placeholder 2"/>
          <p:cNvSpPr>
            <a:spLocks noGrp="1"/>
          </p:cNvSpPr>
          <p:nvPr>
            <p:ph type="body" idx="1"/>
          </p:nvPr>
        </p:nvSpPr>
        <p:spPr>
          <a:xfrm>
            <a:off x="760810" y="2032477"/>
            <a:ext cx="3868340" cy="458561"/>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540922364"/>
              </p:ext>
            </p:extLst>
          </p:nvPr>
        </p:nvGraphicFramePr>
        <p:xfrm>
          <a:off x="974672" y="3006726"/>
          <a:ext cx="3291827" cy="255875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a:xfrm>
            <a:off x="4698818" y="1772726"/>
            <a:ext cx="3887391" cy="823912"/>
          </a:xfrm>
        </p:spPr>
        <p:txBody>
          <a:bodyPr>
            <a:normAutofit/>
          </a:bodyPr>
          <a:lstStyle/>
          <a:p>
            <a:r>
              <a:rPr lang="en-US" sz="2200" dirty="0"/>
              <a:t>Distribution of sample means (N = 25)</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040615248"/>
              </p:ext>
            </p:extLst>
          </p:nvPr>
        </p:nvGraphicFramePr>
        <p:xfrm>
          <a:off x="4629150" y="2770681"/>
          <a:ext cx="3887391"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833411" y="2738663"/>
            <a:ext cx="1144865" cy="300082"/>
          </a:xfrm>
          <a:prstGeom prst="rect">
            <a:avLst/>
          </a:prstGeom>
          <a:noFill/>
        </p:spPr>
        <p:txBody>
          <a:bodyPr wrap="none" rtlCol="0">
            <a:spAutoFit/>
          </a:bodyPr>
          <a:lstStyle/>
          <a:p>
            <a:r>
              <a:rPr lang="en-US" sz="1350" dirty="0"/>
              <a:t>µ = 50, </a:t>
            </a:r>
            <a:r>
              <a:rPr lang="en-US" sz="1350" dirty="0">
                <a:sym typeface="Symbol" panose="05050102010706020507" pitchFamily="18" charset="2"/>
              </a:rPr>
              <a:t> = 10</a:t>
            </a:r>
            <a:endParaRPr lang="en-US" sz="1350" dirty="0"/>
          </a:p>
        </p:txBody>
      </p:sp>
      <p:sp>
        <p:nvSpPr>
          <p:cNvPr id="8" name="Right Arrow 7"/>
          <p:cNvSpPr/>
          <p:nvPr/>
        </p:nvSpPr>
        <p:spPr>
          <a:xfrm>
            <a:off x="3502152" y="3218831"/>
            <a:ext cx="191109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3587227" y="2770681"/>
            <a:ext cx="933269" cy="300082"/>
          </a:xfrm>
          <a:prstGeom prst="rect">
            <a:avLst/>
          </a:prstGeom>
          <a:noFill/>
        </p:spPr>
        <p:txBody>
          <a:bodyPr wrap="none" rtlCol="0">
            <a:spAutoFit/>
          </a:bodyPr>
          <a:lstStyle/>
          <a:p>
            <a:r>
              <a:rPr lang="en-US" sz="1350" dirty="0"/>
              <a:t>Do it again</a:t>
            </a:r>
          </a:p>
        </p:txBody>
      </p:sp>
      <p:sp>
        <p:nvSpPr>
          <p:cNvPr id="13" name="TextBox 11"/>
          <p:cNvSpPr txBox="1"/>
          <p:nvPr/>
        </p:nvSpPr>
        <p:spPr>
          <a:xfrm>
            <a:off x="5007483" y="4719249"/>
            <a:ext cx="3130725" cy="1444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600" dirty="0">
                <a:latin typeface="Arial" pitchFamily="34" charset="0"/>
                <a:cs typeface="Arial" pitchFamily="34" charset="0"/>
              </a:rPr>
              <a:t>42              44              46              48              50              52               54              56             58 </a:t>
            </a:r>
          </a:p>
        </p:txBody>
      </p:sp>
      <p:sp>
        <p:nvSpPr>
          <p:cNvPr id="4" name="Rectangle 3"/>
          <p:cNvSpPr/>
          <p:nvPr/>
        </p:nvSpPr>
        <p:spPr>
          <a:xfrm>
            <a:off x="6729984" y="4394207"/>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13837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87" y="539298"/>
            <a:ext cx="7886700" cy="1325563"/>
          </a:xfrm>
        </p:spPr>
        <p:txBody>
          <a:bodyPr/>
          <a:lstStyle/>
          <a:p>
            <a:r>
              <a:rPr lang="en-US" dirty="0"/>
              <a:t>Creating a distribution of sample means</a:t>
            </a:r>
          </a:p>
        </p:txBody>
      </p:sp>
      <p:sp>
        <p:nvSpPr>
          <p:cNvPr id="3" name="Text Placeholder 2"/>
          <p:cNvSpPr>
            <a:spLocks noGrp="1"/>
          </p:cNvSpPr>
          <p:nvPr>
            <p:ph type="body" idx="1"/>
          </p:nvPr>
        </p:nvSpPr>
        <p:spPr>
          <a:xfrm>
            <a:off x="777888" y="1855335"/>
            <a:ext cx="3868340" cy="823912"/>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045039905"/>
              </p:ext>
            </p:extLst>
          </p:nvPr>
        </p:nvGraphicFramePr>
        <p:xfrm>
          <a:off x="903935" y="3084603"/>
          <a:ext cx="3547458" cy="255875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a:xfrm>
            <a:off x="4816129" y="1884684"/>
            <a:ext cx="3887391" cy="823912"/>
          </a:xfrm>
        </p:spPr>
        <p:txBody>
          <a:bodyPr>
            <a:normAutofit/>
          </a:bodyPr>
          <a:lstStyle/>
          <a:p>
            <a:r>
              <a:rPr lang="en-US" sz="2200" dirty="0"/>
              <a:t>Distribution of sample means (N = 25)</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492588494"/>
              </p:ext>
            </p:extLst>
          </p:nvPr>
        </p:nvGraphicFramePr>
        <p:xfrm>
          <a:off x="4777196" y="2910228"/>
          <a:ext cx="3887391"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007582" y="2910228"/>
            <a:ext cx="1144865" cy="300082"/>
          </a:xfrm>
          <a:prstGeom prst="rect">
            <a:avLst/>
          </a:prstGeom>
          <a:noFill/>
        </p:spPr>
        <p:txBody>
          <a:bodyPr wrap="none" rtlCol="0">
            <a:spAutoFit/>
          </a:bodyPr>
          <a:lstStyle/>
          <a:p>
            <a:r>
              <a:rPr lang="en-US" sz="1350" dirty="0"/>
              <a:t>µ = 50, </a:t>
            </a:r>
            <a:r>
              <a:rPr lang="en-US" sz="1350" dirty="0">
                <a:sym typeface="Symbol" panose="05050102010706020507" pitchFamily="18" charset="2"/>
              </a:rPr>
              <a:t> = 10</a:t>
            </a:r>
            <a:endParaRPr lang="en-US" sz="1350" dirty="0"/>
          </a:p>
        </p:txBody>
      </p:sp>
      <p:sp>
        <p:nvSpPr>
          <p:cNvPr id="8" name="Right Arrow 7"/>
          <p:cNvSpPr/>
          <p:nvPr/>
        </p:nvSpPr>
        <p:spPr>
          <a:xfrm>
            <a:off x="3662363" y="3517777"/>
            <a:ext cx="191109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3522192" y="2917373"/>
            <a:ext cx="2051267" cy="507831"/>
          </a:xfrm>
          <a:prstGeom prst="rect">
            <a:avLst/>
          </a:prstGeom>
          <a:noFill/>
        </p:spPr>
        <p:txBody>
          <a:bodyPr wrap="none" rtlCol="0">
            <a:spAutoFit/>
          </a:bodyPr>
          <a:lstStyle/>
          <a:p>
            <a:r>
              <a:rPr lang="en-US" sz="1350" dirty="0"/>
              <a:t>Do over and over and over</a:t>
            </a:r>
          </a:p>
          <a:p>
            <a:r>
              <a:rPr lang="en-US" sz="1350" dirty="0"/>
              <a:t>and over and over . . .</a:t>
            </a:r>
          </a:p>
        </p:txBody>
      </p:sp>
      <p:sp>
        <p:nvSpPr>
          <p:cNvPr id="13" name="TextBox 11"/>
          <p:cNvSpPr txBox="1"/>
          <p:nvPr/>
        </p:nvSpPr>
        <p:spPr>
          <a:xfrm>
            <a:off x="5155529" y="4893421"/>
            <a:ext cx="3130725" cy="1444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tIns="0" rIns="0" bIns="0"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600" dirty="0">
                <a:latin typeface="Arial" pitchFamily="34" charset="0"/>
                <a:cs typeface="Arial" pitchFamily="34" charset="0"/>
              </a:rPr>
              <a:t>42              44              46              48              50              52               54              56             58 </a:t>
            </a:r>
          </a:p>
        </p:txBody>
      </p:sp>
      <p:sp>
        <p:nvSpPr>
          <p:cNvPr id="4" name="Rectangle 3"/>
          <p:cNvSpPr/>
          <p:nvPr/>
        </p:nvSpPr>
        <p:spPr>
          <a:xfrm>
            <a:off x="6878030" y="4528590"/>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6471122" y="4528590"/>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083770" y="4543130"/>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6267668" y="4529054"/>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6091646" y="4528590"/>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6267668" y="4365803"/>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6482552" y="4363981"/>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6686673" y="4363981"/>
            <a:ext cx="146304" cy="11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25913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636" y="306574"/>
            <a:ext cx="8392363" cy="924598"/>
          </a:xfrm>
        </p:spPr>
        <p:txBody>
          <a:bodyPr/>
          <a:lstStyle/>
          <a:p>
            <a:r>
              <a:rPr lang="en-US" dirty="0"/>
              <a:t>Creating a distribution of sample means</a:t>
            </a:r>
          </a:p>
        </p:txBody>
      </p:sp>
      <p:sp>
        <p:nvSpPr>
          <p:cNvPr id="3" name="Text Placeholder 2"/>
          <p:cNvSpPr>
            <a:spLocks noGrp="1"/>
          </p:cNvSpPr>
          <p:nvPr>
            <p:ph type="body" idx="1"/>
          </p:nvPr>
        </p:nvSpPr>
        <p:spPr>
          <a:xfrm>
            <a:off x="760810" y="1822059"/>
            <a:ext cx="3868340" cy="576647"/>
          </a:xfrm>
        </p:spPr>
        <p:txBody>
          <a:bodyPr>
            <a:normAutofit/>
          </a:bodyPr>
          <a:lstStyle/>
          <a:p>
            <a:r>
              <a:rPr lang="en-US" sz="2200" dirty="0"/>
              <a:t>Population distribution</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805220749"/>
              </p:ext>
            </p:extLst>
          </p:nvPr>
        </p:nvGraphicFramePr>
        <p:xfrm>
          <a:off x="882758" y="2848698"/>
          <a:ext cx="3868340" cy="276344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p:cNvSpPr>
            <a:spLocks noGrp="1"/>
          </p:cNvSpPr>
          <p:nvPr>
            <p:ph type="body" sz="quarter" idx="3"/>
          </p:nvPr>
        </p:nvSpPr>
        <p:spPr/>
        <p:txBody>
          <a:bodyPr>
            <a:normAutofit/>
          </a:bodyPr>
          <a:lstStyle/>
          <a:p>
            <a:r>
              <a:rPr lang="en-US" sz="2200" dirty="0"/>
              <a:t>Distribution of sample means (N = 25)</a:t>
            </a:r>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3698011838"/>
              </p:ext>
            </p:extLst>
          </p:nvPr>
        </p:nvGraphicFramePr>
        <p:xfrm>
          <a:off x="4629150" y="2736056"/>
          <a:ext cx="3887391" cy="2763441"/>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p:cNvSpPr txBox="1"/>
          <p:nvPr/>
        </p:nvSpPr>
        <p:spPr>
          <a:xfrm>
            <a:off x="859536" y="2736056"/>
            <a:ext cx="1144865" cy="300082"/>
          </a:xfrm>
          <a:prstGeom prst="rect">
            <a:avLst/>
          </a:prstGeom>
          <a:noFill/>
        </p:spPr>
        <p:txBody>
          <a:bodyPr wrap="none" rtlCol="0">
            <a:spAutoFit/>
          </a:bodyPr>
          <a:lstStyle/>
          <a:p>
            <a:r>
              <a:rPr lang="en-US" sz="1350" dirty="0"/>
              <a:t>µ = 50, </a:t>
            </a:r>
            <a:r>
              <a:rPr lang="en-US" sz="1350" dirty="0">
                <a:sym typeface="Symbol" panose="05050102010706020507" pitchFamily="18" charset="2"/>
              </a:rPr>
              <a:t> = 10</a:t>
            </a:r>
            <a:endParaRPr lang="en-US" sz="1350" dirty="0"/>
          </a:p>
        </p:txBody>
      </p:sp>
      <p:sp>
        <p:nvSpPr>
          <p:cNvPr id="12" name="Right Arrow 11"/>
          <p:cNvSpPr/>
          <p:nvPr/>
        </p:nvSpPr>
        <p:spPr>
          <a:xfrm>
            <a:off x="3502152" y="3218831"/>
            <a:ext cx="191109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3578083" y="2973795"/>
            <a:ext cx="1449820" cy="300082"/>
          </a:xfrm>
          <a:prstGeom prst="rect">
            <a:avLst/>
          </a:prstGeom>
          <a:noFill/>
        </p:spPr>
        <p:txBody>
          <a:bodyPr wrap="none" rtlCol="0">
            <a:spAutoFit/>
          </a:bodyPr>
          <a:lstStyle/>
          <a:p>
            <a:r>
              <a:rPr lang="en-US" sz="1350" dirty="0"/>
              <a:t>Until you get a . . .</a:t>
            </a:r>
          </a:p>
        </p:txBody>
      </p:sp>
      <p:sp>
        <p:nvSpPr>
          <p:cNvPr id="4" name="TextBox 3"/>
          <p:cNvSpPr txBox="1"/>
          <p:nvPr/>
        </p:nvSpPr>
        <p:spPr>
          <a:xfrm>
            <a:off x="751637" y="5597551"/>
            <a:ext cx="8148524" cy="769441"/>
          </a:xfrm>
          <a:prstGeom prst="rect">
            <a:avLst/>
          </a:prstGeom>
          <a:noFill/>
        </p:spPr>
        <p:txBody>
          <a:bodyPr wrap="square" rtlCol="0">
            <a:spAutoFit/>
          </a:bodyPr>
          <a:lstStyle/>
          <a:p>
            <a:r>
              <a:rPr lang="en-US" sz="2200" dirty="0"/>
              <a:t>Notice the difference in scale between these two distributions—why does this make sense? </a:t>
            </a:r>
          </a:p>
        </p:txBody>
      </p:sp>
    </p:spTree>
    <p:extLst>
      <p:ext uri="{BB962C8B-B14F-4D97-AF65-F5344CB8AC3E}">
        <p14:creationId xmlns:p14="http://schemas.microsoft.com/office/powerpoint/2010/main" val="23442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1022</Words>
  <Application>Microsoft Office PowerPoint</Application>
  <PresentationFormat>On-screen Show (4:3)</PresentationFormat>
  <Paragraphs>113</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Activity 5.1</vt:lpstr>
      <vt:lpstr>Activity 5.1 will require you to:</vt:lpstr>
      <vt:lpstr>Sampling error</vt:lpstr>
      <vt:lpstr>Distribution of sample means</vt:lpstr>
      <vt:lpstr>Creating a distribution of sample means</vt:lpstr>
      <vt:lpstr>Creating a distribution of sample means</vt:lpstr>
      <vt:lpstr>Creating a distribution of sample means</vt:lpstr>
      <vt:lpstr>Creating a distribution of sample means</vt:lpstr>
      <vt:lpstr>Creating a distribution of sample means</vt:lpstr>
      <vt:lpstr>Distributions of sample means</vt:lpstr>
      <vt:lpstr>Creating a distribution of sample means</vt:lpstr>
      <vt:lpstr>Standard Error of the Mean (SEM)</vt:lpstr>
      <vt:lpstr>Goals for Activity 5.1</vt:lpstr>
    </vt:vector>
  </TitlesOfParts>
  <Company>Valparaiso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Distributions of  Sample Means</dc:title>
  <dc:creator>Jennifer Winquist</dc:creator>
  <cp:lastModifiedBy>SageUser</cp:lastModifiedBy>
  <cp:revision>22</cp:revision>
  <dcterms:created xsi:type="dcterms:W3CDTF">2015-09-15T15:01:18Z</dcterms:created>
  <dcterms:modified xsi:type="dcterms:W3CDTF">2017-02-22T17:42:51Z</dcterms:modified>
</cp:coreProperties>
</file>