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DD-4EB9-9712-458FD28A9C38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DD-4EB9-9712-458FD28A9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16064"/>
        <c:axId val="71417856"/>
      </c:scatterChart>
      <c:valAx>
        <c:axId val="7141606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1417856"/>
        <c:crosses val="autoZero"/>
        <c:crossBetween val="midCat"/>
        <c:majorUnit val="1"/>
      </c:valAx>
      <c:valAx>
        <c:axId val="714178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14160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15474867893752"/>
          <c:y val="0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D34-4F1C-B33C-858750C63980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D34-4F1C-B33C-858750C63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428352"/>
        <c:axId val="77135872"/>
      </c:scatterChart>
      <c:valAx>
        <c:axId val="71428352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35872"/>
        <c:crosses val="autoZero"/>
        <c:crossBetween val="midCat"/>
        <c:majorUnit val="1"/>
      </c:valAx>
      <c:valAx>
        <c:axId val="77135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142835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9CA-4DFC-9E6D-2D1805476FA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[0]!Y</c:f>
              <c:numCache>
                <c:formatCode>General</c:formatCode>
                <c:ptCount val="100"/>
                <c:pt idx="0">
                  <c:v>1.3383022576488548E-4</c:v>
                </c:pt>
                <c:pt idx="1">
                  <c:v>1.8429530231815159E-4</c:v>
                </c:pt>
                <c:pt idx="2">
                  <c:v>2.5213805615265897E-4</c:v>
                </c:pt>
                <c:pt idx="3">
                  <c:v>3.4270987295859296E-4</c:v>
                </c:pt>
                <c:pt idx="4">
                  <c:v>4.62784614459701E-4</c:v>
                </c:pt>
                <c:pt idx="5">
                  <c:v>6.2086229916640944E-4</c:v>
                </c:pt>
                <c:pt idx="6">
                  <c:v>8.2751475468194227E-4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1.8840898101538188E-3</c:v>
                </c:pt>
                <c:pt idx="10">
                  <c:v>2.4464614683183897E-3</c:v>
                </c:pt>
                <c:pt idx="11">
                  <c:v>3.1560163164180539E-3</c:v>
                </c:pt>
                <c:pt idx="12">
                  <c:v>4.0448663858864914E-3</c:v>
                </c:pt>
                <c:pt idx="13">
                  <c:v>5.1503079923609077E-3</c:v>
                </c:pt>
                <c:pt idx="14">
                  <c:v>6.5151782522679079E-3</c:v>
                </c:pt>
                <c:pt idx="15">
                  <c:v>8.188106526787281E-3</c:v>
                </c:pt>
                <c:pt idx="16">
                  <c:v>1.0223621121960631E-2</c:v>
                </c:pt>
                <c:pt idx="17">
                  <c:v>1.2682068349159852E-2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2.3277192666084707E-2</c:v>
                </c:pt>
                <c:pt idx="21">
                  <c:v>2.8130164137278538E-2</c:v>
                </c:pt>
                <c:pt idx="22">
                  <c:v>3.3773651035270774E-2</c:v>
                </c:pt>
                <c:pt idx="23">
                  <c:v>4.0285414616323539E-2</c:v>
                </c:pt>
                <c:pt idx="24">
                  <c:v>4.7739926306853739E-2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8.8197885968949175E-2</c:v>
                </c:pt>
                <c:pt idx="29">
                  <c:v>0.10116085346212472</c:v>
                </c:pt>
                <c:pt idx="30">
                  <c:v>0.11527387018442618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0.16401007467599421</c:v>
                </c:pt>
                <c:pt idx="34">
                  <c:v>0.18207287002022748</c:v>
                </c:pt>
                <c:pt idx="35">
                  <c:v>0.20080939619629434</c:v>
                </c:pt>
                <c:pt idx="36">
                  <c:v>0.22003253536999134</c:v>
                </c:pt>
                <c:pt idx="37">
                  <c:v>0.23952665870127571</c:v>
                </c:pt>
                <c:pt idx="38">
                  <c:v>0.25905077152970024</c:v>
                </c:pt>
                <c:pt idx="39">
                  <c:v>0.27834280811171341</c:v>
                </c:pt>
                <c:pt idx="40">
                  <c:v>0.29712500305497513</c:v>
                </c:pt>
                <c:pt idx="41">
                  <c:v>0.31511020956732055</c:v>
                </c:pt>
                <c:pt idx="42">
                  <c:v>0.33200897997500955</c:v>
                </c:pt>
                <c:pt idx="43">
                  <c:v>0.34753717515119875</c:v>
                </c:pt>
                <c:pt idx="44">
                  <c:v>0.36142382988274446</c:v>
                </c:pt>
                <c:pt idx="45">
                  <c:v>0.37341897375397975</c:v>
                </c:pt>
                <c:pt idx="46">
                  <c:v>0.38330109417248576</c:v>
                </c:pt>
                <c:pt idx="47">
                  <c:v>0.39088393119995268</c:v>
                </c:pt>
                <c:pt idx="48">
                  <c:v>0.3960223133906336</c:v>
                </c:pt>
                <c:pt idx="49">
                  <c:v>0.39861677932381118</c:v>
                </c:pt>
                <c:pt idx="50">
                  <c:v>0.39861677932381112</c:v>
                </c:pt>
                <c:pt idx="51">
                  <c:v>0.39602231339063326</c:v>
                </c:pt>
                <c:pt idx="52">
                  <c:v>0.39088393119995218</c:v>
                </c:pt>
                <c:pt idx="53">
                  <c:v>0.38330109417248515</c:v>
                </c:pt>
                <c:pt idx="54">
                  <c:v>0.37341897375397903</c:v>
                </c:pt>
                <c:pt idx="55">
                  <c:v>0.36142382988274357</c:v>
                </c:pt>
                <c:pt idx="56">
                  <c:v>0.34753717515119775</c:v>
                </c:pt>
                <c:pt idx="57">
                  <c:v>0.33200897997500844</c:v>
                </c:pt>
                <c:pt idx="58">
                  <c:v>0.31511020956731944</c:v>
                </c:pt>
                <c:pt idx="59">
                  <c:v>0.29712500305497397</c:v>
                </c:pt>
                <c:pt idx="60">
                  <c:v>0.2783428081117123</c:v>
                </c:pt>
                <c:pt idx="61">
                  <c:v>0.25905077152969896</c:v>
                </c:pt>
                <c:pt idx="62">
                  <c:v>0.23952665870127429</c:v>
                </c:pt>
                <c:pt idx="63">
                  <c:v>0.22003253536999001</c:v>
                </c:pt>
                <c:pt idx="64">
                  <c:v>0.20080939619629296</c:v>
                </c:pt>
                <c:pt idx="65">
                  <c:v>0.18207287002022621</c:v>
                </c:pt>
                <c:pt idx="66">
                  <c:v>0.16401007467599296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0.11527387018442518</c:v>
                </c:pt>
                <c:pt idx="70">
                  <c:v>0.10116085346212379</c:v>
                </c:pt>
                <c:pt idx="71">
                  <c:v>8.81978859689483E-2</c:v>
                </c:pt>
                <c:pt idx="72">
                  <c:v>7.6395529785066293E-2</c:v>
                </c:pt>
                <c:pt idx="73">
                  <c:v>6.5741831496456127E-2</c:v>
                </c:pt>
                <c:pt idx="74">
                  <c:v>5.620561850894347E-2</c:v>
                </c:pt>
                <c:pt idx="75">
                  <c:v>4.7739926306853239E-2</c:v>
                </c:pt>
                <c:pt idx="76">
                  <c:v>4.0285414616323074E-2</c:v>
                </c:pt>
                <c:pt idx="77">
                  <c:v>3.3773651035270372E-2</c:v>
                </c:pt>
                <c:pt idx="78">
                  <c:v>2.8130164137278191E-2</c:v>
                </c:pt>
                <c:pt idx="79">
                  <c:v>2.3277192666084408E-2</c:v>
                </c:pt>
                <c:pt idx="80">
                  <c:v>1.9136081713995941E-2</c:v>
                </c:pt>
                <c:pt idx="81">
                  <c:v>1.562929947685545E-2</c:v>
                </c:pt>
                <c:pt idx="82">
                  <c:v>1.2682068349159671E-2</c:v>
                </c:pt>
                <c:pt idx="83">
                  <c:v>1.022362112196048E-2</c:v>
                </c:pt>
                <c:pt idx="84">
                  <c:v>8.1881065267871544E-3</c:v>
                </c:pt>
                <c:pt idx="85">
                  <c:v>6.515178252267809E-3</c:v>
                </c:pt>
                <c:pt idx="86">
                  <c:v>5.1503079923608331E-3</c:v>
                </c:pt>
                <c:pt idx="87">
                  <c:v>4.0448663858864281E-3</c:v>
                </c:pt>
                <c:pt idx="88">
                  <c:v>3.1560163164180001E-3</c:v>
                </c:pt>
                <c:pt idx="89">
                  <c:v>2.4464614683183472E-3</c:v>
                </c:pt>
                <c:pt idx="90">
                  <c:v>1.8840898101537874E-3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8.2751475468192698E-4</c:v>
                </c:pt>
                <c:pt idx="94">
                  <c:v>6.2086229916639751E-4</c:v>
                </c:pt>
                <c:pt idx="95">
                  <c:v>4.6278461445969178E-4</c:v>
                </c:pt>
                <c:pt idx="96">
                  <c:v>3.4270987295858586E-4</c:v>
                </c:pt>
                <c:pt idx="97">
                  <c:v>2.5213805615265393E-4</c:v>
                </c:pt>
                <c:pt idx="98">
                  <c:v>1.8429530231814777E-4</c:v>
                </c:pt>
                <c:pt idx="99">
                  <c:v>1.3383022576488266E-4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9CA-4DFC-9E6D-2D1805476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64928"/>
        <c:axId val="77166464"/>
      </c:scatterChart>
      <c:valAx>
        <c:axId val="7716492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66464"/>
        <c:crosses val="autoZero"/>
        <c:crossBetween val="midCat"/>
        <c:majorUnit val="1"/>
      </c:valAx>
      <c:valAx>
        <c:axId val="77166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649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191267758201"/>
          <c:y val="1.648144781191873E-2"/>
          <c:w val="0.79512384509299949"/>
          <c:h val="0.61983721202387476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errBars>
            <c:errDir val="y"/>
            <c:errBarType val="minus"/>
            <c:errValType val="percentage"/>
            <c:noEndCap val="0"/>
            <c:val val="100"/>
            <c:spPr>
              <a:ln w="12700">
                <a:solidFill>
                  <a:srgbClr val="000000"/>
                </a:solidFill>
                <a:prstDash val="solid"/>
              </a:ln>
            </c:spPr>
          </c:errBars>
          <c:xVal>
            <c:numRef>
              <c:f>[0]!X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-3.434343434343432</c:v>
                </c:pt>
                <c:pt idx="8">
                  <c:v>-3.3535353535353547</c:v>
                </c:pt>
                <c:pt idx="9">
                  <c:v>-3.2727272727272756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-3.0303030303030276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-2.7070707070707081</c:v>
                </c:pt>
                <c:pt idx="17">
                  <c:v>-2.6262626262626232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-1.7373737373737352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-1.4949494949494915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-1.252525252525249</c:v>
                </c:pt>
                <c:pt idx="35">
                  <c:v>-1.1717171717171699</c:v>
                </c:pt>
                <c:pt idx="36">
                  <c:v>-1.0909090909090873</c:v>
                </c:pt>
                <c:pt idx="37">
                  <c:v>-1.0101010101010073</c:v>
                </c:pt>
                <c:pt idx="38">
                  <c:v>-0.92929292929292606</c:v>
                </c:pt>
                <c:pt idx="39">
                  <c:v>-0.84848484848484573</c:v>
                </c:pt>
                <c:pt idx="40">
                  <c:v>-0.7676767676767654</c:v>
                </c:pt>
                <c:pt idx="41">
                  <c:v>-0.68686868686868463</c:v>
                </c:pt>
                <c:pt idx="42">
                  <c:v>-0.60606060606060363</c:v>
                </c:pt>
                <c:pt idx="43">
                  <c:v>-0.52525252525252208</c:v>
                </c:pt>
                <c:pt idx="44">
                  <c:v>-0.44444444444444181</c:v>
                </c:pt>
                <c:pt idx="45">
                  <c:v>-0.36363636363636098</c:v>
                </c:pt>
                <c:pt idx="46">
                  <c:v>-0.28282828282828054</c:v>
                </c:pt>
                <c:pt idx="47">
                  <c:v>-0.20202020202019941</c:v>
                </c:pt>
                <c:pt idx="48">
                  <c:v>-0.12121212121211861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0.12121212121212402</c:v>
                </c:pt>
                <c:pt idx="52">
                  <c:v>0.20202020202020476</c:v>
                </c:pt>
                <c:pt idx="53">
                  <c:v>0.28282828282828593</c:v>
                </c:pt>
                <c:pt idx="54">
                  <c:v>0.36363636363636642</c:v>
                </c:pt>
                <c:pt idx="55">
                  <c:v>0.44444444444444731</c:v>
                </c:pt>
                <c:pt idx="56">
                  <c:v>0.52525252525252752</c:v>
                </c:pt>
                <c:pt idx="57">
                  <c:v>0.60606060606060885</c:v>
                </c:pt>
                <c:pt idx="58">
                  <c:v>0.68686868686868963</c:v>
                </c:pt>
                <c:pt idx="59">
                  <c:v>0.76767676767677095</c:v>
                </c:pt>
                <c:pt idx="60">
                  <c:v>0.84848484848485162</c:v>
                </c:pt>
                <c:pt idx="61">
                  <c:v>0.92929292929293128</c:v>
                </c:pt>
                <c:pt idx="62">
                  <c:v>1.0101010101010128</c:v>
                </c:pt>
                <c:pt idx="63">
                  <c:v>1.0909090909090928</c:v>
                </c:pt>
                <c:pt idx="64">
                  <c:v>1.1717171717171755</c:v>
                </c:pt>
                <c:pt idx="65">
                  <c:v>1.2525252525252546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1.494949494949497</c:v>
                </c:pt>
                <c:pt idx="69">
                  <c:v>1.5757575757575799</c:v>
                </c:pt>
                <c:pt idx="70">
                  <c:v>1.6565656565656599</c:v>
                </c:pt>
                <c:pt idx="71">
                  <c:v>1.7373737373737408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2.7070707070707138</c:v>
                </c:pt>
                <c:pt idx="84">
                  <c:v>2.7878787878787938</c:v>
                </c:pt>
                <c:pt idx="85">
                  <c:v>2.8686868686868747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3.27272727272728</c:v>
                </c:pt>
                <c:pt idx="91">
                  <c:v>3.3535353535353591</c:v>
                </c:pt>
                <c:pt idx="92">
                  <c:v>3.4343434343434369</c:v>
                </c:pt>
                <c:pt idx="93">
                  <c:v>3.51515151515152</c:v>
                </c:pt>
                <c:pt idx="94">
                  <c:v>3.5959595959595991</c:v>
                </c:pt>
                <c:pt idx="95">
                  <c:v>3.6767676767676818</c:v>
                </c:pt>
                <c:pt idx="96">
                  <c:v>3.7575757575757649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[0]!Area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0F-4B8B-BB07-5E9ABFEFF7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79904"/>
        <c:axId val="77189888"/>
      </c:scatterChart>
      <c:valAx>
        <c:axId val="7717990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189888"/>
        <c:crosses val="autoZero"/>
        <c:crossBetween val="midCat"/>
        <c:majorUnit val="1"/>
      </c:valAx>
      <c:valAx>
        <c:axId val="77189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17990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0.06992</cdr:x>
      <cdr:y>0.73615</cdr:y>
    </cdr:from>
    <cdr:to>
      <cdr:x>0.94525</cdr:x>
      <cdr:y>0.82603</cdr:y>
    </cdr:to>
    <cdr:sp macro="" textlink="">
      <cdr:nvSpPr>
        <cdr:cNvPr id="17" name="TextBox 11"/>
        <cdr:cNvSpPr txBox="1"/>
      </cdr:nvSpPr>
      <cdr:spPr>
        <a:xfrm xmlns:a="http://schemas.openxmlformats.org/drawingml/2006/main">
          <a:off x="246568" y="1788170"/>
          <a:ext cx="3086956" cy="2183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none" lIns="0" tIns="0" rIns="0" bIns="0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 dirty="0">
              <a:latin typeface="Arial" pitchFamily="34" charset="0"/>
              <a:cs typeface="Arial" pitchFamily="34" charset="0"/>
            </a:rPr>
            <a:t>10              20             30              40              50             60              70              80              90 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0.09294</cdr:x>
      <cdr:y>0.73374</cdr:y>
    </cdr:from>
    <cdr:to>
      <cdr:x>0.8983</cdr:x>
      <cdr:y>0.78599</cdr:y>
    </cdr:to>
    <cdr:sp macro="" textlink="">
      <cdr:nvSpPr>
        <cdr:cNvPr id="17" name="TextBox 11"/>
        <cdr:cNvSpPr txBox="1"/>
      </cdr:nvSpPr>
      <cdr:spPr>
        <a:xfrm xmlns:a="http://schemas.openxmlformats.org/drawingml/2006/main">
          <a:off x="390163" y="2027636"/>
          <a:ext cx="3381011" cy="1443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none" lIns="0" tIns="0" rIns="0" bIns="0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 dirty="0">
              <a:latin typeface="Arial" pitchFamily="34" charset="0"/>
              <a:cs typeface="Arial" pitchFamily="34" charset="0"/>
            </a:rPr>
            <a:t>42             44              46              48             50              52               54              56             58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0.10193</cdr:x>
      <cdr:y>0.70987</cdr:y>
    </cdr:from>
    <cdr:to>
      <cdr:x>0.91744</cdr:x>
      <cdr:y>0.75288</cdr:y>
    </cdr:to>
    <cdr:sp macro="" textlink="">
      <cdr:nvSpPr>
        <cdr:cNvPr id="17" name="TextBox 11"/>
        <cdr:cNvSpPr txBox="1"/>
      </cdr:nvSpPr>
      <cdr:spPr>
        <a:xfrm xmlns:a="http://schemas.openxmlformats.org/drawingml/2006/main">
          <a:off x="525716" y="2615565"/>
          <a:ext cx="4206240" cy="1584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none" lIns="0" tIns="0" rIns="0" bIns="0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 dirty="0">
              <a:latin typeface="Arial" pitchFamily="34" charset="0"/>
              <a:cs typeface="Arial" pitchFamily="34" charset="0"/>
            </a:rPr>
            <a:t>10              20             30              40              50             60              70              80              90 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0.648</cdr:y>
    </cdr:from>
    <cdr:to>
      <cdr:x>0.11508</cdr:x>
      <cdr:y>0.69333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0" y="2314576"/>
          <a:ext cx="5524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0" tIns="0" rIns="0" bIns="0" rtlCol="0"/>
        <a:lstStyle xmlns:a="http://schemas.openxmlformats.org/drawingml/2006/main"/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 z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  <cdr:relSizeAnchor xmlns:cdr="http://schemas.openxmlformats.org/drawingml/2006/chartDrawing">
    <cdr:from>
      <cdr:x>0.00794</cdr:x>
      <cdr:y>0.70489</cdr:y>
    </cdr:from>
    <cdr:to>
      <cdr:x>0.12302</cdr:x>
      <cdr:y>0.776</cdr:y>
    </cdr:to>
    <cdr:sp macro="" textlink="">
      <cdr:nvSpPr>
        <cdr:cNvPr id="22" name="TextBox 1"/>
        <cdr:cNvSpPr txBox="1"/>
      </cdr:nvSpPr>
      <cdr:spPr>
        <a:xfrm xmlns:a="http://schemas.openxmlformats.org/drawingml/2006/main">
          <a:off x="38100" y="2517775"/>
          <a:ext cx="552450" cy="2540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800">
              <a:latin typeface="Arial" pitchFamily="34" charset="0"/>
              <a:cs typeface="Arial" pitchFamily="34" charset="0"/>
            </a:rPr>
            <a:t>raw</a:t>
          </a:r>
          <a:r>
            <a:rPr lang="en-US" sz="800" baseline="0">
              <a:latin typeface="Arial" pitchFamily="34" charset="0"/>
              <a:cs typeface="Arial" pitchFamily="34" charset="0"/>
            </a:rPr>
            <a:t> </a:t>
          </a:r>
          <a:br>
            <a:rPr lang="en-US" sz="800" baseline="0">
              <a:latin typeface="Arial" pitchFamily="34" charset="0"/>
              <a:cs typeface="Arial" pitchFamily="34" charset="0"/>
            </a:rPr>
          </a:br>
          <a:r>
            <a:rPr lang="en-US" sz="800">
              <a:latin typeface="Arial" pitchFamily="34" charset="0"/>
              <a:cs typeface="Arial" pitchFamily="34" charset="0"/>
            </a:rPr>
            <a:t>score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B7DBA-1A2B-4120-BF5A-6184B509198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CA57-B10E-4FF1-ACEA-473D6336F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r>
              <a:rPr lang="en-US" baseline="0" dirty="0" smtClean="0"/>
              <a:t> 1:  z for an individual score</a:t>
            </a:r>
          </a:p>
          <a:p>
            <a:r>
              <a:rPr lang="en-US" baseline="0" dirty="0" smtClean="0"/>
              <a:t>Scenario 2:  z for a sample mean</a:t>
            </a:r>
          </a:p>
          <a:p>
            <a:r>
              <a:rPr lang="en-US" baseline="0" dirty="0" smtClean="0"/>
              <a:t>Point out the fact the Scenario 2 is asking about a </a:t>
            </a:r>
            <a:r>
              <a:rPr lang="en-US" i="1" baseline="0" dirty="0" smtClean="0"/>
              <a:t>sample</a:t>
            </a:r>
            <a:r>
              <a:rPr lang="en-US" baseline="0" dirty="0" smtClean="0"/>
              <a:t> Scenario 1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CA57-B10E-4FF1-ACEA-473D6336FF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68%</a:t>
            </a:r>
            <a:r>
              <a:rPr lang="en-US" baseline="0" dirty="0" smtClean="0"/>
              <a:t> of all scores are between 40 and 50</a:t>
            </a:r>
            <a:endParaRPr lang="en-US" dirty="0" smtClean="0"/>
          </a:p>
          <a:p>
            <a:r>
              <a:rPr lang="en-US" dirty="0" smtClean="0"/>
              <a:t>68% of all possible</a:t>
            </a:r>
            <a:r>
              <a:rPr lang="en-US" baseline="0" dirty="0" smtClean="0"/>
              <a:t> sample means are between 48 and 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CA57-B10E-4FF1-ACEA-473D6336FF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</a:t>
            </a:r>
            <a:r>
              <a:rPr lang="en-US" baseline="0" dirty="0" smtClean="0"/>
              <a:t> = 1; 68% of all possible sample means are between 49 </a:t>
            </a:r>
            <a:r>
              <a:rPr lang="en-US" baseline="0" smtClean="0"/>
              <a:t>and 51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CA57-B10E-4FF1-ACEA-473D6336FF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(83 – 79) / (10/</a:t>
            </a:r>
            <a:r>
              <a:rPr lang="en-US" dirty="0" smtClean="0">
                <a:sym typeface="Symbol" panose="05050102010706020507" pitchFamily="18" charset="2"/>
              </a:rPr>
              <a:t>20) = 4 / 2.236 = 1.79; tail probability = 0.0367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CA57-B10E-4FF1-ACEA-473D6336FF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 = (83 – 79) / 10 = 4 / 10 = .4; tail probability  = .3446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CA57-B10E-4FF1-ACEA-473D6336FF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4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621" y="1936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621" y="185828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9F32-429F-4A15-ACD4-90686AFE59C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B3E4-74E8-4057-BA1E-183C4677A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125" y="4878408"/>
            <a:ext cx="6858000" cy="53800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000" b="1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125" y="5416410"/>
            <a:ext cx="6858000" cy="1313904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What is the difference between a z for an individual score and a z for a sample mean?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0" y="0"/>
            <a:ext cx="7341973" cy="4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21" y="251341"/>
            <a:ext cx="7886700" cy="1325563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5.2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21" y="2083144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Determine when to use the two different z score formulas</a:t>
            </a:r>
          </a:p>
          <a:p>
            <a:pPr lvl="1"/>
            <a:r>
              <a:rPr lang="en-US" dirty="0"/>
              <a:t>z for an individual score</a:t>
            </a:r>
          </a:p>
          <a:p>
            <a:pPr lvl="1"/>
            <a:r>
              <a:rPr lang="en-US" dirty="0"/>
              <a:t>z for a sample mean</a:t>
            </a:r>
          </a:p>
          <a:p>
            <a:r>
              <a:rPr lang="en-US" dirty="0"/>
              <a:t>Define sampling error and the SEM</a:t>
            </a:r>
          </a:p>
          <a:p>
            <a:r>
              <a:rPr lang="en-US" dirty="0"/>
              <a:t>Compute and interpret the SEM</a:t>
            </a:r>
          </a:p>
          <a:p>
            <a:r>
              <a:rPr lang="en-US" dirty="0"/>
              <a:t>Compute and interpret the z score for a sample mean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when to use a z for an individual score and a z for a sample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1:  A distribution of test scores is normally distributed with a mean of 79 (µ = 79) and a standard deviation of 10 (</a:t>
            </a:r>
            <a:r>
              <a:rPr lang="en-US" dirty="0">
                <a:sym typeface="Symbol" panose="05050102010706020507" pitchFamily="18" charset="2"/>
              </a:rPr>
              <a:t> =10).  What proportion of the population of test scores was higher than a score of 83?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Would you use a z for an individual score or a z for a sample mean?  Explain.</a:t>
            </a:r>
          </a:p>
          <a:p>
            <a:r>
              <a:rPr lang="en-US" dirty="0">
                <a:sym typeface="Symbol" panose="05050102010706020507" pitchFamily="18" charset="2"/>
              </a:rPr>
              <a:t>Scenario 2: </a:t>
            </a:r>
            <a:r>
              <a:rPr lang="en-US" dirty="0"/>
              <a:t>A distribution of test scores is normally distributed with a mean of 79 (µ = 79) and a standard deviation of 10 (</a:t>
            </a:r>
            <a:r>
              <a:rPr lang="en-US" dirty="0">
                <a:sym typeface="Symbol" panose="05050102010706020507" pitchFamily="18" charset="2"/>
              </a:rPr>
              <a:t> =10). </a:t>
            </a:r>
            <a:r>
              <a:rPr lang="en-US" dirty="0" smtClean="0">
                <a:sym typeface="Symbol" panose="05050102010706020507" pitchFamily="18" charset="2"/>
              </a:rPr>
              <a:t>What </a:t>
            </a:r>
            <a:r>
              <a:rPr lang="en-US" dirty="0">
                <a:sym typeface="Symbol" panose="05050102010706020507" pitchFamily="18" charset="2"/>
              </a:rPr>
              <a:t>is the probability that a class of 20 students would have a mean test score of 83 due to sampling error?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Would you use a z for an individual score or a z for a sample mean? </a:t>
            </a:r>
            <a:r>
              <a:rPr lang="en-US" dirty="0" smtClean="0">
                <a:sym typeface="Symbol" panose="05050102010706020507" pitchFamily="18" charset="2"/>
              </a:rPr>
              <a:t>Explain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8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</a:t>
            </a:r>
            <a:r>
              <a:rPr lang="en-US" dirty="0" smtClean="0"/>
              <a:t>limit theorem </a:t>
            </a:r>
            <a:r>
              <a:rPr lang="en-US" dirty="0"/>
              <a:t>and </a:t>
            </a:r>
            <a:r>
              <a:rPr lang="en-US" dirty="0" smtClean="0"/>
              <a:t>sampling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 says the distributions of sample means with have</a:t>
            </a:r>
          </a:p>
          <a:p>
            <a:pPr lvl="1"/>
            <a:r>
              <a:rPr lang="en-US" dirty="0"/>
              <a:t>means equal to the population mean (µ)</a:t>
            </a:r>
          </a:p>
          <a:p>
            <a:pPr lvl="1"/>
            <a:r>
              <a:rPr lang="en-US" dirty="0"/>
              <a:t>standard deviations equal to </a:t>
            </a:r>
            <a:r>
              <a:rPr lang="en-US" i="1" dirty="0"/>
              <a:t>the standard error of the mean, SEM, 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n-US" dirty="0"/>
              <a:t>/</a:t>
            </a:r>
            <a:r>
              <a:rPr lang="el-GR" dirty="0"/>
              <a:t>√</a:t>
            </a:r>
            <a:r>
              <a:rPr lang="en-US" dirty="0"/>
              <a:t>N)</a:t>
            </a:r>
          </a:p>
          <a:p>
            <a:pPr lvl="2"/>
            <a:r>
              <a:rPr lang="en-US" dirty="0" smtClean="0"/>
              <a:t>SEM </a:t>
            </a:r>
            <a:r>
              <a:rPr lang="en-US" dirty="0"/>
              <a:t>is an estimate of expected sampling error</a:t>
            </a:r>
          </a:p>
          <a:p>
            <a:pPr lvl="1"/>
            <a:r>
              <a:rPr lang="en-US" dirty="0"/>
              <a:t>a shape approaching normal as N increases; in practice if n ≥ 30 it will be normal unless the original population is very skewed.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CLT to find the SEM as an estimate of expected sampling error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distribution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48926"/>
              </p:ext>
            </p:extLst>
          </p:nvPr>
        </p:nvGraphicFramePr>
        <p:xfrm>
          <a:off x="859536" y="3332708"/>
          <a:ext cx="3526600" cy="242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 of sample means (N = 25)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16120061"/>
              </p:ext>
            </p:extLst>
          </p:nvPr>
        </p:nvGraphicFramePr>
        <p:xfrm>
          <a:off x="4665778" y="3133459"/>
          <a:ext cx="4198136" cy="276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9536" y="2736056"/>
            <a:ext cx="1144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µ = 50, </a:t>
            </a:r>
            <a:r>
              <a:rPr lang="en-US" sz="1350" dirty="0">
                <a:sym typeface="Symbol" panose="05050102010706020507" pitchFamily="18" charset="2"/>
              </a:rPr>
              <a:t> = 10</a:t>
            </a:r>
            <a:endParaRPr lang="en-US" sz="135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3538061" y="3775342"/>
            <a:ext cx="1911096" cy="312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78860" y="3059761"/>
            <a:ext cx="2682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you planned </a:t>
            </a:r>
            <a:r>
              <a:rPr lang="en-US" sz="1350" dirty="0" smtClean="0"/>
              <a:t>as sample </a:t>
            </a:r>
            <a:r>
              <a:rPr lang="en-US" sz="1350" dirty="0"/>
              <a:t>size of 25 the </a:t>
            </a:r>
            <a:r>
              <a:rPr lang="en-US" sz="1350" dirty="0" smtClean="0"/>
              <a:t>SEM </a:t>
            </a:r>
            <a:r>
              <a:rPr lang="en-US" sz="1350" dirty="0"/>
              <a:t>would 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1926" y="5859090"/>
                <a:ext cx="3205502" cy="605679"/>
              </a:xfrm>
              <a:prstGeom prst="rect">
                <a:avLst/>
              </a:prstGeom>
              <a:noFill/>
              <a:ln w="6350">
                <a:solidFill>
                  <a:srgbClr val="FF0000">
                    <a:alpha val="99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350" i="1" dirty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350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350" dirty="0"/>
                  <a:t> = 2           ; 68% of scores between _____ and ______.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26" y="5859090"/>
                <a:ext cx="3205502" cy="60567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80" b="-9000"/>
                </a:stretch>
              </a:blipFill>
              <a:ln w="6350">
                <a:solidFill>
                  <a:srgbClr val="FF0000">
                    <a:alpha val="99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629150" y="5859090"/>
            <a:ext cx="426791" cy="3727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6981125" y="5066277"/>
            <a:ext cx="787394" cy="29505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47" y="61226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Using the CLT to find the SEM as an estimate of expected sampling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648" y="1928298"/>
            <a:ext cx="3868340" cy="823912"/>
          </a:xfrm>
        </p:spPr>
        <p:txBody>
          <a:bodyPr>
            <a:normAutofit/>
          </a:bodyPr>
          <a:lstStyle/>
          <a:p>
            <a:r>
              <a:rPr lang="en-US" sz="2200" dirty="0"/>
              <a:t>Population distribution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861231"/>
              </p:ext>
            </p:extLst>
          </p:nvPr>
        </p:nvGraphicFramePr>
        <p:xfrm>
          <a:off x="757076" y="2983191"/>
          <a:ext cx="3868340" cy="276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0956" y="1928298"/>
            <a:ext cx="3887391" cy="823912"/>
          </a:xfrm>
        </p:spPr>
        <p:txBody>
          <a:bodyPr>
            <a:normAutofit/>
          </a:bodyPr>
          <a:lstStyle/>
          <a:p>
            <a:r>
              <a:rPr lang="en-US" sz="2200" dirty="0"/>
              <a:t>Distribution of sample means (N = 100)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9821329"/>
              </p:ext>
            </p:extLst>
          </p:nvPr>
        </p:nvGraphicFramePr>
        <p:xfrm>
          <a:off x="4760956" y="2983191"/>
          <a:ext cx="3887391" cy="276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1342" y="2983191"/>
            <a:ext cx="11448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µ = 50, </a:t>
            </a:r>
            <a:r>
              <a:rPr lang="en-US" sz="1350" dirty="0">
                <a:sym typeface="Symbol" panose="05050102010706020507" pitchFamily="18" charset="2"/>
              </a:rPr>
              <a:t> = 10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791076" y="3342784"/>
            <a:ext cx="17869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you planned as</a:t>
            </a:r>
          </a:p>
          <a:p>
            <a:r>
              <a:rPr lang="en-US" sz="1350" dirty="0"/>
              <a:t>sample size of 100 the </a:t>
            </a:r>
          </a:p>
          <a:p>
            <a:r>
              <a:rPr lang="en-US" sz="1350" dirty="0"/>
              <a:t>SEM would be</a:t>
            </a:r>
          </a:p>
        </p:txBody>
      </p:sp>
      <p:sp>
        <p:nvSpPr>
          <p:cNvPr id="12" name="Right Arrow 11"/>
          <p:cNvSpPr/>
          <p:nvPr/>
        </p:nvSpPr>
        <p:spPr>
          <a:xfrm flipV="1">
            <a:off x="3669867" y="4022477"/>
            <a:ext cx="1911096" cy="312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2233" y="5373918"/>
                <a:ext cx="2682530" cy="604076"/>
              </a:xfrm>
              <a:prstGeom prst="rect">
                <a:avLst/>
              </a:prstGeom>
              <a:noFill/>
              <a:ln w="6350">
                <a:solidFill>
                  <a:srgbClr val="FF0000">
                    <a:alpha val="99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SEM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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50" dirty="0"/>
                  <a:t>            ; 68% of scores between _____ and ______.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233" y="5373918"/>
                <a:ext cx="2682530" cy="60407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454" b="-42000"/>
                </a:stretch>
              </a:blipFill>
              <a:ln w="6350">
                <a:solidFill>
                  <a:srgbClr val="FF0000">
                    <a:alpha val="99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6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Scenario 2: </a:t>
            </a:r>
            <a:r>
              <a:rPr lang="en-US" dirty="0"/>
              <a:t>A distribution of test scores is normally distributed with a mean of 79 (µ = 79) and a standard deviation of 10 (</a:t>
            </a:r>
            <a:r>
              <a:rPr lang="en-US" dirty="0">
                <a:sym typeface="Symbol" panose="05050102010706020507" pitchFamily="18" charset="2"/>
              </a:rPr>
              <a:t> =10).  What is the probability that a class of 20 students would have a mean test score of 83 </a:t>
            </a:r>
            <a:r>
              <a:rPr lang="en-US" dirty="0" smtClean="0">
                <a:sym typeface="Symbol" panose="05050102010706020507" pitchFamily="18" charset="2"/>
              </a:rPr>
              <a:t>or higher due </a:t>
            </a:r>
            <a:r>
              <a:rPr lang="en-US" dirty="0">
                <a:sym typeface="Symbol" panose="05050102010706020507" pitchFamily="18" charset="2"/>
              </a:rPr>
              <a:t>to sampling error?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71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1:  A distribution of test scores is normally distributed with a mean of 79 (µ = 79) and a standard deviation of 10 (</a:t>
            </a:r>
            <a:r>
              <a:rPr lang="en-US" dirty="0">
                <a:sym typeface="Symbol" panose="05050102010706020507" pitchFamily="18" charset="2"/>
              </a:rPr>
              <a:t> =10).  What proportion of the population of test scores was higher than a score of 83?</a:t>
            </a:r>
          </a:p>
          <a:p>
            <a:pPr marL="3429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5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</a:t>
            </a:r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the SEM as an estimate of expected sampling error for the rest of the semester</a:t>
            </a:r>
            <a:r>
              <a:rPr lang="en-US" dirty="0" smtClean="0"/>
              <a:t>. </a:t>
            </a:r>
            <a:r>
              <a:rPr lang="en-US" dirty="0"/>
              <a:t>It is worth your time to really understand why every answer in this activity is correct.</a:t>
            </a:r>
          </a:p>
          <a:p>
            <a:r>
              <a:rPr lang="en-US" dirty="0"/>
              <a:t>Check your answers with someone next to you</a:t>
            </a:r>
            <a:r>
              <a:rPr lang="en-US" dirty="0" smtClean="0"/>
              <a:t>. </a:t>
            </a:r>
            <a:r>
              <a:rPr lang="en-US" dirty="0"/>
              <a:t>Take the time to explain why each answer is correct to someone else.</a:t>
            </a:r>
          </a:p>
          <a:p>
            <a:r>
              <a:rPr lang="en-US" dirty="0"/>
              <a:t>As always, the answers are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39147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783</Words>
  <Application>Microsoft Office PowerPoint</Application>
  <PresentationFormat>On-screen Show (4:3)</PresentationFormat>
  <Paragraphs>66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Activity 5.2</vt:lpstr>
      <vt:lpstr>Activity 5.2 will require you to:</vt:lpstr>
      <vt:lpstr>Determining when to use a z for an individual score and a z for a sample mean</vt:lpstr>
      <vt:lpstr>Central limit theorem and sampling error</vt:lpstr>
      <vt:lpstr>Using the CLT to find the SEM as an estimate of expected sampling error </vt:lpstr>
      <vt:lpstr>Using the CLT to find the SEM as an estimate of expected sampling error</vt:lpstr>
      <vt:lpstr>Solve this problem</vt:lpstr>
      <vt:lpstr>Solve this problem</vt:lpstr>
      <vt:lpstr>Helpful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Activity 5-2</dc:title>
  <dc:creator>Kieth Carlson</dc:creator>
  <cp:lastModifiedBy>SageUser</cp:lastModifiedBy>
  <cp:revision>20</cp:revision>
  <dcterms:created xsi:type="dcterms:W3CDTF">2017-01-02T12:11:51Z</dcterms:created>
  <dcterms:modified xsi:type="dcterms:W3CDTF">2017-02-22T17:43:13Z</dcterms:modified>
</cp:coreProperties>
</file>