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3" r:id="rId4"/>
    <p:sldId id="258" r:id="rId5"/>
    <p:sldId id="257" r:id="rId6"/>
    <p:sldId id="260" r:id="rId7"/>
    <p:sldId id="259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03"/>
          <c:y val="1.6481447811918733E-2"/>
          <c:w val="0.79512384509299949"/>
          <c:h val="0.61983721202387509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-3.7575757575757605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-3.4343434343434316</c:v>
                </c:pt>
                <c:pt idx="8">
                  <c:v>-3.3535353535353551</c:v>
                </c:pt>
                <c:pt idx="9">
                  <c:v>-3.272727272727276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-3.0303030303030272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-2.7070707070707085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-1.4949494949494913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-1.2525252525252488</c:v>
                </c:pt>
                <c:pt idx="35">
                  <c:v>-1.1717171717171702</c:v>
                </c:pt>
                <c:pt idx="36">
                  <c:v>-1.0909090909090871</c:v>
                </c:pt>
                <c:pt idx="37">
                  <c:v>-1.0101010101010073</c:v>
                </c:pt>
                <c:pt idx="38">
                  <c:v>-0.92929292929292595</c:v>
                </c:pt>
                <c:pt idx="39">
                  <c:v>-0.84848484848484573</c:v>
                </c:pt>
                <c:pt idx="40">
                  <c:v>-0.76767676767676551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-0.52525252525252197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-0.28282828282828065</c:v>
                </c:pt>
                <c:pt idx="47">
                  <c:v>-0.20202020202019941</c:v>
                </c:pt>
                <c:pt idx="48">
                  <c:v>-0.12121212121211863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0.12121212121212403</c:v>
                </c:pt>
                <c:pt idx="52">
                  <c:v>0.20202020202020476</c:v>
                </c:pt>
                <c:pt idx="53">
                  <c:v>0.28282828282828604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0.52525252525252741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0.76767676767677107</c:v>
                </c:pt>
                <c:pt idx="60">
                  <c:v>0.84848484848485162</c:v>
                </c:pt>
                <c:pt idx="61">
                  <c:v>0.92929292929293117</c:v>
                </c:pt>
                <c:pt idx="62">
                  <c:v>1.0101010101010128</c:v>
                </c:pt>
                <c:pt idx="63">
                  <c:v>1.0909090909090926</c:v>
                </c:pt>
                <c:pt idx="64">
                  <c:v>1.1717171717171757</c:v>
                </c:pt>
                <c:pt idx="65">
                  <c:v>1.2525252525252544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1.4949494949494968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2.7070707070707147</c:v>
                </c:pt>
                <c:pt idx="84">
                  <c:v>2.7878787878787943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3.2727272727272805</c:v>
                </c:pt>
                <c:pt idx="91">
                  <c:v>3.3535353535353591</c:v>
                </c:pt>
                <c:pt idx="92">
                  <c:v>3.4343434343434365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3.7575757575757653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111-4428-9D03-5DBF7D361119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-3.7575757575757605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-3.4343434343434316</c:v>
                </c:pt>
                <c:pt idx="8">
                  <c:v>-3.3535353535353551</c:v>
                </c:pt>
                <c:pt idx="9">
                  <c:v>-3.272727272727276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-3.0303030303030272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-2.7070707070707085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-1.4949494949494913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-1.2525252525252488</c:v>
                </c:pt>
                <c:pt idx="35">
                  <c:v>-1.1717171717171702</c:v>
                </c:pt>
                <c:pt idx="36">
                  <c:v>-1.0909090909090871</c:v>
                </c:pt>
                <c:pt idx="37">
                  <c:v>-1.0101010101010073</c:v>
                </c:pt>
                <c:pt idx="38">
                  <c:v>-0.92929292929292595</c:v>
                </c:pt>
                <c:pt idx="39">
                  <c:v>-0.84848484848484573</c:v>
                </c:pt>
                <c:pt idx="40">
                  <c:v>-0.76767676767676551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-0.52525252525252197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-0.28282828282828065</c:v>
                </c:pt>
                <c:pt idx="47">
                  <c:v>-0.20202020202019941</c:v>
                </c:pt>
                <c:pt idx="48">
                  <c:v>-0.12121212121211863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0.12121212121212403</c:v>
                </c:pt>
                <c:pt idx="52">
                  <c:v>0.20202020202020476</c:v>
                </c:pt>
                <c:pt idx="53">
                  <c:v>0.28282828282828604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0.52525252525252741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0.76767676767677107</c:v>
                </c:pt>
                <c:pt idx="60">
                  <c:v>0.84848484848485162</c:v>
                </c:pt>
                <c:pt idx="61">
                  <c:v>0.92929292929293117</c:v>
                </c:pt>
                <c:pt idx="62">
                  <c:v>1.0101010101010128</c:v>
                </c:pt>
                <c:pt idx="63">
                  <c:v>1.0909090909090926</c:v>
                </c:pt>
                <c:pt idx="64">
                  <c:v>1.1717171717171757</c:v>
                </c:pt>
                <c:pt idx="65">
                  <c:v>1.2525252525252544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1.4949494949494968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2.7070707070707147</c:v>
                </c:pt>
                <c:pt idx="84">
                  <c:v>2.7878787878787943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3.2727272727272805</c:v>
                </c:pt>
                <c:pt idx="91">
                  <c:v>3.3535353535353591</c:v>
                </c:pt>
                <c:pt idx="92">
                  <c:v>3.4343434343434365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3.7575757575757653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1.338302257648855E-4</c:v>
                </c:pt>
                <c:pt idx="1">
                  <c:v>1.8429530231815167E-4</c:v>
                </c:pt>
                <c:pt idx="2">
                  <c:v>2.5213805615265908E-4</c:v>
                </c:pt>
                <c:pt idx="3">
                  <c:v>3.4270987295859301E-4</c:v>
                </c:pt>
                <c:pt idx="4">
                  <c:v>4.62784614459701E-4</c:v>
                </c:pt>
                <c:pt idx="5">
                  <c:v>6.2086229916640976E-4</c:v>
                </c:pt>
                <c:pt idx="6">
                  <c:v>8.2751475468194238E-4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1.8840898101538193E-3</c:v>
                </c:pt>
                <c:pt idx="10">
                  <c:v>2.4464614683183902E-3</c:v>
                </c:pt>
                <c:pt idx="11">
                  <c:v>3.1560163164180543E-3</c:v>
                </c:pt>
                <c:pt idx="12">
                  <c:v>4.0448663858864914E-3</c:v>
                </c:pt>
                <c:pt idx="13">
                  <c:v>5.1503079923609085E-3</c:v>
                </c:pt>
                <c:pt idx="14">
                  <c:v>6.5151782522679079E-3</c:v>
                </c:pt>
                <c:pt idx="15">
                  <c:v>8.1881065267872845E-3</c:v>
                </c:pt>
                <c:pt idx="16">
                  <c:v>1.0223621121960631E-2</c:v>
                </c:pt>
                <c:pt idx="17">
                  <c:v>1.2682068349159855E-2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2.3277192666084717E-2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4.7739926306853746E-2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8.8197885968949216E-2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0.25905077152970035</c:v>
                </c:pt>
                <c:pt idx="39">
                  <c:v>0.27834280811171341</c:v>
                </c:pt>
                <c:pt idx="40">
                  <c:v>0.29712500305497525</c:v>
                </c:pt>
                <c:pt idx="41">
                  <c:v>0.31511020956732061</c:v>
                </c:pt>
                <c:pt idx="42">
                  <c:v>0.33200897997500972</c:v>
                </c:pt>
                <c:pt idx="43">
                  <c:v>0.34753717515119875</c:v>
                </c:pt>
                <c:pt idx="44">
                  <c:v>0.36142382988274457</c:v>
                </c:pt>
                <c:pt idx="45">
                  <c:v>0.37341897375397992</c:v>
                </c:pt>
                <c:pt idx="46">
                  <c:v>0.38330109417248587</c:v>
                </c:pt>
                <c:pt idx="47">
                  <c:v>0.39088393119995285</c:v>
                </c:pt>
                <c:pt idx="48">
                  <c:v>0.39602231339063376</c:v>
                </c:pt>
                <c:pt idx="49">
                  <c:v>0.39861677932381134</c:v>
                </c:pt>
                <c:pt idx="50">
                  <c:v>0.39861677932381129</c:v>
                </c:pt>
                <c:pt idx="51">
                  <c:v>0.39602231339063343</c:v>
                </c:pt>
                <c:pt idx="52">
                  <c:v>0.39088393119995235</c:v>
                </c:pt>
                <c:pt idx="53">
                  <c:v>0.38330109417248526</c:v>
                </c:pt>
                <c:pt idx="54">
                  <c:v>0.3734189737539792</c:v>
                </c:pt>
                <c:pt idx="55">
                  <c:v>0.36142382988274369</c:v>
                </c:pt>
                <c:pt idx="56">
                  <c:v>0.34753717515119775</c:v>
                </c:pt>
                <c:pt idx="57">
                  <c:v>0.33200897997500861</c:v>
                </c:pt>
                <c:pt idx="58">
                  <c:v>0.3151102095673195</c:v>
                </c:pt>
                <c:pt idx="59">
                  <c:v>0.29712500305497402</c:v>
                </c:pt>
                <c:pt idx="60">
                  <c:v>0.2783428081117123</c:v>
                </c:pt>
                <c:pt idx="61">
                  <c:v>0.25905077152969902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0.20080939619629301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8.8197885968948328E-2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4.7739926306853246E-2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2.8130164137278188E-2</c:v>
                </c:pt>
                <c:pt idx="79">
                  <c:v>2.3277192666084415E-2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1.2682068349159673E-2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5.1503079923608339E-3</c:v>
                </c:pt>
                <c:pt idx="87">
                  <c:v>4.044866385886429E-3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1.8840898101537881E-3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8.2751475468192731E-4</c:v>
                </c:pt>
                <c:pt idx="94">
                  <c:v>6.2086229916639784E-4</c:v>
                </c:pt>
                <c:pt idx="95">
                  <c:v>4.6278461445969178E-4</c:v>
                </c:pt>
                <c:pt idx="96">
                  <c:v>3.4270987295858591E-4</c:v>
                </c:pt>
                <c:pt idx="97">
                  <c:v>2.5213805615265409E-4</c:v>
                </c:pt>
                <c:pt idx="98">
                  <c:v>1.8429530231814782E-4</c:v>
                </c:pt>
                <c:pt idx="99">
                  <c:v>1.3383022576488268E-4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111-4428-9D03-5DBF7D361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26048"/>
        <c:axId val="71427584"/>
      </c:scatterChart>
      <c:valAx>
        <c:axId val="71426048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1427584"/>
        <c:crosses val="autoZero"/>
        <c:crossBetween val="midCat"/>
        <c:majorUnit val="1"/>
      </c:valAx>
      <c:valAx>
        <c:axId val="714275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142604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03"/>
          <c:y val="1.6481447811918733E-2"/>
          <c:w val="0.79512384509299949"/>
          <c:h val="0.61983721202387509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-3.7575757575757605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-3.4343434343434316</c:v>
                </c:pt>
                <c:pt idx="8">
                  <c:v>-3.3535353535353551</c:v>
                </c:pt>
                <c:pt idx="9">
                  <c:v>-3.272727272727276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-3.0303030303030272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-2.7070707070707085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-1.4949494949494913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-1.2525252525252488</c:v>
                </c:pt>
                <c:pt idx="35">
                  <c:v>-1.1717171717171702</c:v>
                </c:pt>
                <c:pt idx="36">
                  <c:v>-1.0909090909090871</c:v>
                </c:pt>
                <c:pt idx="37">
                  <c:v>-1.0101010101010073</c:v>
                </c:pt>
                <c:pt idx="38">
                  <c:v>-0.92929292929292595</c:v>
                </c:pt>
                <c:pt idx="39">
                  <c:v>-0.84848484848484573</c:v>
                </c:pt>
                <c:pt idx="40">
                  <c:v>-0.76767676767676551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-0.52525252525252197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-0.28282828282828065</c:v>
                </c:pt>
                <c:pt idx="47">
                  <c:v>-0.20202020202019941</c:v>
                </c:pt>
                <c:pt idx="48">
                  <c:v>-0.12121212121211863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0.12121212121212403</c:v>
                </c:pt>
                <c:pt idx="52">
                  <c:v>0.20202020202020476</c:v>
                </c:pt>
                <c:pt idx="53">
                  <c:v>0.28282828282828604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0.52525252525252741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0.76767676767677107</c:v>
                </c:pt>
                <c:pt idx="60">
                  <c:v>0.84848484848485162</c:v>
                </c:pt>
                <c:pt idx="61">
                  <c:v>0.92929292929293117</c:v>
                </c:pt>
                <c:pt idx="62">
                  <c:v>1.0101010101010128</c:v>
                </c:pt>
                <c:pt idx="63">
                  <c:v>1.0909090909090926</c:v>
                </c:pt>
                <c:pt idx="64">
                  <c:v>1.1717171717171757</c:v>
                </c:pt>
                <c:pt idx="65">
                  <c:v>1.2525252525252544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1.4949494949494968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2.7070707070707147</c:v>
                </c:pt>
                <c:pt idx="84">
                  <c:v>2.7878787878787943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3.2727272727272805</c:v>
                </c:pt>
                <c:pt idx="91">
                  <c:v>3.3535353535353591</c:v>
                </c:pt>
                <c:pt idx="92">
                  <c:v>3.4343434343434365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3.7575757575757653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1D5-4D35-BA7F-72800B430C13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-3.7575757575757605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-3.4343434343434316</c:v>
                </c:pt>
                <c:pt idx="8">
                  <c:v>-3.3535353535353551</c:v>
                </c:pt>
                <c:pt idx="9">
                  <c:v>-3.272727272727276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-3.0303030303030272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-2.7070707070707085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-1.4949494949494913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-1.2525252525252488</c:v>
                </c:pt>
                <c:pt idx="35">
                  <c:v>-1.1717171717171702</c:v>
                </c:pt>
                <c:pt idx="36">
                  <c:v>-1.0909090909090871</c:v>
                </c:pt>
                <c:pt idx="37">
                  <c:v>-1.0101010101010073</c:v>
                </c:pt>
                <c:pt idx="38">
                  <c:v>-0.92929292929292595</c:v>
                </c:pt>
                <c:pt idx="39">
                  <c:v>-0.84848484848484573</c:v>
                </c:pt>
                <c:pt idx="40">
                  <c:v>-0.76767676767676551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-0.52525252525252197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-0.28282828282828065</c:v>
                </c:pt>
                <c:pt idx="47">
                  <c:v>-0.20202020202019941</c:v>
                </c:pt>
                <c:pt idx="48">
                  <c:v>-0.12121212121211863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0.12121212121212403</c:v>
                </c:pt>
                <c:pt idx="52">
                  <c:v>0.20202020202020476</c:v>
                </c:pt>
                <c:pt idx="53">
                  <c:v>0.28282828282828604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0.52525252525252741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0.76767676767677107</c:v>
                </c:pt>
                <c:pt idx="60">
                  <c:v>0.84848484848485162</c:v>
                </c:pt>
                <c:pt idx="61">
                  <c:v>0.92929292929293117</c:v>
                </c:pt>
                <c:pt idx="62">
                  <c:v>1.0101010101010128</c:v>
                </c:pt>
                <c:pt idx="63">
                  <c:v>1.0909090909090926</c:v>
                </c:pt>
                <c:pt idx="64">
                  <c:v>1.1717171717171757</c:v>
                </c:pt>
                <c:pt idx="65">
                  <c:v>1.2525252525252544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1.4949494949494968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2.7070707070707147</c:v>
                </c:pt>
                <c:pt idx="84">
                  <c:v>2.7878787878787943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3.2727272727272805</c:v>
                </c:pt>
                <c:pt idx="91">
                  <c:v>3.3535353535353591</c:v>
                </c:pt>
                <c:pt idx="92">
                  <c:v>3.4343434343434365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3.7575757575757653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1.338302257648855E-4</c:v>
                </c:pt>
                <c:pt idx="1">
                  <c:v>1.8429530231815167E-4</c:v>
                </c:pt>
                <c:pt idx="2">
                  <c:v>2.5213805615265908E-4</c:v>
                </c:pt>
                <c:pt idx="3">
                  <c:v>3.4270987295859301E-4</c:v>
                </c:pt>
                <c:pt idx="4">
                  <c:v>4.62784614459701E-4</c:v>
                </c:pt>
                <c:pt idx="5">
                  <c:v>6.2086229916640976E-4</c:v>
                </c:pt>
                <c:pt idx="6">
                  <c:v>8.2751475468194238E-4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1.8840898101538193E-3</c:v>
                </c:pt>
                <c:pt idx="10">
                  <c:v>2.4464614683183902E-3</c:v>
                </c:pt>
                <c:pt idx="11">
                  <c:v>3.1560163164180543E-3</c:v>
                </c:pt>
                <c:pt idx="12">
                  <c:v>4.0448663858864914E-3</c:v>
                </c:pt>
                <c:pt idx="13">
                  <c:v>5.1503079923609085E-3</c:v>
                </c:pt>
                <c:pt idx="14">
                  <c:v>6.5151782522679079E-3</c:v>
                </c:pt>
                <c:pt idx="15">
                  <c:v>8.1881065267872845E-3</c:v>
                </c:pt>
                <c:pt idx="16">
                  <c:v>1.0223621121960631E-2</c:v>
                </c:pt>
                <c:pt idx="17">
                  <c:v>1.2682068349159855E-2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2.3277192666084717E-2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4.7739926306853746E-2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8.8197885968949216E-2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0.25905077152970035</c:v>
                </c:pt>
                <c:pt idx="39">
                  <c:v>0.27834280811171341</c:v>
                </c:pt>
                <c:pt idx="40">
                  <c:v>0.29712500305497525</c:v>
                </c:pt>
                <c:pt idx="41">
                  <c:v>0.31511020956732061</c:v>
                </c:pt>
                <c:pt idx="42">
                  <c:v>0.33200897997500972</c:v>
                </c:pt>
                <c:pt idx="43">
                  <c:v>0.34753717515119875</c:v>
                </c:pt>
                <c:pt idx="44">
                  <c:v>0.36142382988274457</c:v>
                </c:pt>
                <c:pt idx="45">
                  <c:v>0.37341897375397992</c:v>
                </c:pt>
                <c:pt idx="46">
                  <c:v>0.38330109417248587</c:v>
                </c:pt>
                <c:pt idx="47">
                  <c:v>0.39088393119995285</c:v>
                </c:pt>
                <c:pt idx="48">
                  <c:v>0.39602231339063376</c:v>
                </c:pt>
                <c:pt idx="49">
                  <c:v>0.39861677932381134</c:v>
                </c:pt>
                <c:pt idx="50">
                  <c:v>0.39861677932381129</c:v>
                </c:pt>
                <c:pt idx="51">
                  <c:v>0.39602231339063343</c:v>
                </c:pt>
                <c:pt idx="52">
                  <c:v>0.39088393119995235</c:v>
                </c:pt>
                <c:pt idx="53">
                  <c:v>0.38330109417248526</c:v>
                </c:pt>
                <c:pt idx="54">
                  <c:v>0.3734189737539792</c:v>
                </c:pt>
                <c:pt idx="55">
                  <c:v>0.36142382988274369</c:v>
                </c:pt>
                <c:pt idx="56">
                  <c:v>0.34753717515119775</c:v>
                </c:pt>
                <c:pt idx="57">
                  <c:v>0.33200897997500861</c:v>
                </c:pt>
                <c:pt idx="58">
                  <c:v>0.3151102095673195</c:v>
                </c:pt>
                <c:pt idx="59">
                  <c:v>0.29712500305497402</c:v>
                </c:pt>
                <c:pt idx="60">
                  <c:v>0.2783428081117123</c:v>
                </c:pt>
                <c:pt idx="61">
                  <c:v>0.25905077152969902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0.20080939619629301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8.8197885968948328E-2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4.7739926306853246E-2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2.8130164137278188E-2</c:v>
                </c:pt>
                <c:pt idx="79">
                  <c:v>2.3277192666084415E-2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1.2682068349159673E-2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5.1503079923608339E-3</c:v>
                </c:pt>
                <c:pt idx="87">
                  <c:v>4.044866385886429E-3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1.8840898101537881E-3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8.2751475468192731E-4</c:v>
                </c:pt>
                <c:pt idx="94">
                  <c:v>6.2086229916639784E-4</c:v>
                </c:pt>
                <c:pt idx="95">
                  <c:v>4.6278461445969178E-4</c:v>
                </c:pt>
                <c:pt idx="96">
                  <c:v>3.4270987295858591E-4</c:v>
                </c:pt>
                <c:pt idx="97">
                  <c:v>2.5213805615265409E-4</c:v>
                </c:pt>
                <c:pt idx="98">
                  <c:v>1.8429530231814782E-4</c:v>
                </c:pt>
                <c:pt idx="99">
                  <c:v>1.3383022576488268E-4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1D5-4D35-BA7F-72800B430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46368"/>
        <c:axId val="77148160"/>
      </c:scatterChart>
      <c:valAx>
        <c:axId val="77146368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148160"/>
        <c:crosses val="autoZero"/>
        <c:crossBetween val="midCat"/>
        <c:majorUnit val="1"/>
      </c:valAx>
      <c:valAx>
        <c:axId val="771481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1463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0.65394</cdr:x>
      <cdr:y>0.2093</cdr:y>
    </cdr:from>
    <cdr:to>
      <cdr:x>0.66348</cdr:x>
      <cdr:y>0.7608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609850" y="600075"/>
          <a:ext cx="38100" cy="15811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0.77369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1196406"/>
          <a:ext cx="374464" cy="2320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 dirty="0">
              <a:latin typeface="Arial" pitchFamily="34" charset="0"/>
              <a:cs typeface="Arial" pitchFamily="34" charset="0"/>
            </a:rPr>
            <a:t> z</a:t>
          </a:r>
          <a:r>
            <a:rPr lang="en-US" sz="800" baseline="0" dirty="0">
              <a:latin typeface="Arial" pitchFamily="34" charset="0"/>
              <a:cs typeface="Arial" pitchFamily="34" charset="0"/>
            </a:rPr>
            <a:t> </a:t>
          </a:r>
          <a:r>
            <a:rPr lang="en-US" sz="800" dirty="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0.65394</cdr:x>
      <cdr:y>0.2093</cdr:y>
    </cdr:from>
    <cdr:to>
      <cdr:x>0.66348</cdr:x>
      <cdr:y>0.7608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609850" y="600075"/>
          <a:ext cx="38100" cy="15811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02T15:28:35.442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16599 5351 8072,'0'35'3747,"0"-35"-223,0 0-193,0 0-2146,-17 0-2306,17 0-2274,0 0-129,0-17-255,0-1-193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0301A-600F-4845-B59D-3FAB168E760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AB50-153C-47F6-9CE4-94110E192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treatment does NOT work, we expect M =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(population mean); any difference would be created by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 error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treatment does work, we expect M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greater than 80 (don’t know exactly how much greater)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difference would be created by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AB50-153C-47F6-9CE4-94110E192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On which distribution would a Type I error go?  Null Curve</a:t>
            </a:r>
          </a:p>
          <a:p>
            <a:pPr lvl="1"/>
            <a:r>
              <a:rPr lang="en-US" dirty="0" smtClean="0"/>
              <a:t>On which distribution would a Type II error go?  Research Curve</a:t>
            </a:r>
          </a:p>
          <a:p>
            <a:pPr lvl="1"/>
            <a:r>
              <a:rPr lang="en-US" dirty="0" smtClean="0"/>
              <a:t>On which distribution would Statistical Power go?  </a:t>
            </a:r>
            <a:r>
              <a:rPr lang="en-US" smtClean="0"/>
              <a:t>Research</a:t>
            </a:r>
            <a:r>
              <a:rPr lang="en-US" baseline="0" smtClean="0"/>
              <a:t> Curve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AB50-153C-47F6-9CE4-94110E192A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8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608013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4877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221" y="5127498"/>
            <a:ext cx="7772400" cy="65143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6.1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141" y="5741948"/>
            <a:ext cx="6858000" cy="98231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Hypothesis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3" y="0"/>
            <a:ext cx="7414054" cy="52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93" y="546358"/>
            <a:ext cx="7886700" cy="738745"/>
          </a:xfrm>
        </p:spPr>
        <p:txBody>
          <a:bodyPr/>
          <a:lstStyle/>
          <a:p>
            <a:r>
              <a:rPr lang="en-US" dirty="0"/>
              <a:t>Errors and </a:t>
            </a:r>
            <a:r>
              <a:rPr lang="en-US" dirty="0" smtClean="0"/>
              <a:t>statistical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93" y="180091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I error—incorrectly saying a treatment works </a:t>
            </a:r>
          </a:p>
          <a:p>
            <a:r>
              <a:rPr lang="en-US" dirty="0"/>
              <a:t>Type II error—incorrectly saying a treatment </a:t>
            </a:r>
            <a:r>
              <a:rPr lang="en-US" smtClean="0"/>
              <a:t>does not </a:t>
            </a:r>
            <a:r>
              <a:rPr lang="en-US" dirty="0"/>
              <a:t>work</a:t>
            </a:r>
          </a:p>
          <a:p>
            <a:r>
              <a:rPr lang="en-US" dirty="0"/>
              <a:t>Statistical </a:t>
            </a:r>
            <a:r>
              <a:rPr lang="en-US" dirty="0" smtClean="0"/>
              <a:t>power—correctly </a:t>
            </a:r>
            <a:r>
              <a:rPr lang="en-US" dirty="0"/>
              <a:t>saying a treatment works</a:t>
            </a:r>
          </a:p>
          <a:p>
            <a:endParaRPr lang="en-US" dirty="0"/>
          </a:p>
          <a:p>
            <a:r>
              <a:rPr lang="en-US" dirty="0"/>
              <a:t>Near the end of this activity you will try to locate these concepts on the null hypothesis distribution of sample means or the research hypothesis distribution of sample means.</a:t>
            </a:r>
          </a:p>
          <a:p>
            <a:pPr lvl="1"/>
            <a:r>
              <a:rPr lang="en-US" dirty="0"/>
              <a:t>On which distribution would a Type I error go?</a:t>
            </a:r>
          </a:p>
          <a:p>
            <a:pPr lvl="1"/>
            <a:r>
              <a:rPr lang="en-US" dirty="0"/>
              <a:t>On which distribution would a Type </a:t>
            </a:r>
            <a:r>
              <a:rPr lang="en-US" dirty="0" smtClean="0"/>
              <a:t>II error </a:t>
            </a:r>
            <a:r>
              <a:rPr lang="en-US" dirty="0"/>
              <a:t>go?</a:t>
            </a:r>
          </a:p>
          <a:p>
            <a:pPr lvl="1"/>
            <a:r>
              <a:rPr lang="en-US" dirty="0"/>
              <a:t>On which distribution would </a:t>
            </a:r>
            <a:r>
              <a:rPr lang="en-US" dirty="0" smtClean="0"/>
              <a:t>Statistical </a:t>
            </a:r>
            <a:r>
              <a:rPr lang="en-US" dirty="0"/>
              <a:t>Power go? </a:t>
            </a:r>
          </a:p>
        </p:txBody>
      </p:sp>
    </p:spTree>
    <p:extLst>
      <p:ext uri="{BB962C8B-B14F-4D97-AF65-F5344CB8AC3E}">
        <p14:creationId xmlns:p14="http://schemas.microsoft.com/office/powerpoint/2010/main" val="17278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94" y="373365"/>
            <a:ext cx="7886700" cy="936452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6.1 </a:t>
            </a:r>
            <a:r>
              <a:rPr lang="en-US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94" y="2033718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Conduct a hypothesis test using the z for a sample mean</a:t>
            </a:r>
          </a:p>
          <a:p>
            <a:pPr lvl="1"/>
            <a:r>
              <a:rPr lang="en-US" dirty="0"/>
              <a:t>Assess the assumptions of a z for a sample mean</a:t>
            </a:r>
          </a:p>
          <a:p>
            <a:pPr lvl="1"/>
            <a:r>
              <a:rPr lang="en-US" dirty="0"/>
              <a:t>State null and research hypotheses</a:t>
            </a:r>
          </a:p>
          <a:p>
            <a:pPr lvl="1"/>
            <a:r>
              <a:rPr lang="en-US" dirty="0"/>
              <a:t>Define the critical region</a:t>
            </a:r>
          </a:p>
          <a:p>
            <a:pPr lvl="1"/>
            <a:r>
              <a:rPr lang="en-US" dirty="0"/>
              <a:t>Compute the z for the sample mean</a:t>
            </a:r>
          </a:p>
          <a:p>
            <a:pPr lvl="1"/>
            <a:r>
              <a:rPr lang="en-US" dirty="0"/>
              <a:t>Compute and interpret the effect size</a:t>
            </a:r>
          </a:p>
          <a:p>
            <a:pPr lvl="1"/>
            <a:r>
              <a:rPr lang="en-US" dirty="0"/>
              <a:t>Identify Type I Error, Type II </a:t>
            </a:r>
            <a:r>
              <a:rPr lang="en-US" dirty="0" smtClean="0"/>
              <a:t>Error, </a:t>
            </a:r>
            <a:r>
              <a:rPr lang="en-US" dirty="0"/>
              <a:t>and Statistical Power on the appropriate distribution of sample means curves</a:t>
            </a:r>
          </a:p>
        </p:txBody>
      </p:sp>
    </p:spTree>
    <p:extLst>
      <p:ext uri="{BB962C8B-B14F-4D97-AF65-F5344CB8AC3E}">
        <p14:creationId xmlns:p14="http://schemas.microsoft.com/office/powerpoint/2010/main" val="40867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47" y="267597"/>
            <a:ext cx="7886700" cy="1325563"/>
          </a:xfrm>
        </p:spPr>
        <p:txBody>
          <a:bodyPr/>
          <a:lstStyle/>
          <a:p>
            <a:r>
              <a:rPr lang="en-US" dirty="0"/>
              <a:t>Logic of </a:t>
            </a:r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82" y="1932717"/>
            <a:ext cx="78867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9882" y="2784978"/>
            <a:ext cx="2028825" cy="1779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07078" y="3210474"/>
            <a:ext cx="1645505" cy="6232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Population:     </a:t>
            </a:r>
            <a:r>
              <a:rPr lang="en-US" alt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µ</a:t>
            </a: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80; </a:t>
            </a: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10</a:t>
            </a:r>
            <a:endParaRPr lang="en-US" alt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88712" y="3660597"/>
            <a:ext cx="522254" cy="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10966" y="3148101"/>
            <a:ext cx="1371870" cy="1322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622817" y="3383599"/>
            <a:ext cx="1006848" cy="6232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Sample</a:t>
            </a:r>
            <a:b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 = 100</a:t>
            </a:r>
            <a:endParaRPr lang="en-US" altLang="en-US" dirty="0">
              <a:latin typeface="+mj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24531" y="2929225"/>
            <a:ext cx="328351" cy="26891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10757" y="3674885"/>
            <a:ext cx="913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68242" y="1764442"/>
            <a:ext cx="2228341" cy="1985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 = ? </a:t>
            </a:r>
            <a:br>
              <a:rPr lang="en-US" altLang="en-US" sz="13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13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the treatment does NOT work, we expect the M to equal ______.  Any difference between µ and M would be caused by _______ _______ 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2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82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altLang="en-US" sz="1350" dirty="0">
              <a:latin typeface="+mj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95533" y="111159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95533" y="128304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95533" y="128304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468242" y="3594026"/>
            <a:ext cx="2210987" cy="185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 = ? </a:t>
            </a:r>
            <a:br>
              <a:rPr lang="en-US" altLang="en-US" sz="13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13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the treatment DOES work, we expect the M to equal _______________. The difference between µ and M would be caused by the ______________ .</a:t>
            </a:r>
            <a:r>
              <a:rPr lang="en-US" altLang="en-US" sz="82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82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altLang="en-US" sz="135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8683762" y="3796372"/>
              <a:ext cx="6480" cy="129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677282" y="3792772"/>
                <a:ext cx="19800" cy="23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/>
          <p:cNvSpPr txBox="1"/>
          <p:nvPr/>
        </p:nvSpPr>
        <p:spPr>
          <a:xfrm>
            <a:off x="809881" y="1959343"/>
            <a:ext cx="484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Research question: Does drug treatment increase memory scores?</a:t>
            </a:r>
          </a:p>
        </p:txBody>
      </p:sp>
    </p:spTree>
    <p:extLst>
      <p:ext uri="{BB962C8B-B14F-4D97-AF65-F5344CB8AC3E}">
        <p14:creationId xmlns:p14="http://schemas.microsoft.com/office/powerpoint/2010/main" val="16426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217" y="463980"/>
            <a:ext cx="7886700" cy="1325563"/>
          </a:xfrm>
        </p:spPr>
        <p:txBody>
          <a:bodyPr/>
          <a:lstStyle/>
          <a:p>
            <a:r>
              <a:rPr lang="en-US" dirty="0"/>
              <a:t>1.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217" y="1962857"/>
            <a:ext cx="7886700" cy="4602699"/>
          </a:xfrm>
        </p:spPr>
        <p:txBody>
          <a:bodyPr>
            <a:noAutofit/>
          </a:bodyPr>
          <a:lstStyle/>
          <a:p>
            <a:r>
              <a:rPr lang="en-US" dirty="0"/>
              <a:t>Independence of data</a:t>
            </a:r>
          </a:p>
          <a:p>
            <a:pPr lvl="1"/>
            <a:r>
              <a:rPr lang="en-US" dirty="0"/>
              <a:t>Each person’s scores are independent of other participants’ scores</a:t>
            </a:r>
          </a:p>
          <a:p>
            <a:r>
              <a:rPr lang="en-US" dirty="0"/>
              <a:t>Appropriate measurement of the IV and DV</a:t>
            </a:r>
          </a:p>
          <a:p>
            <a:pPr lvl="1"/>
            <a:r>
              <a:rPr lang="en-US" dirty="0"/>
              <a:t>IV identifies a group of people that are different from the population in some way</a:t>
            </a:r>
          </a:p>
          <a:p>
            <a:pPr lvl="1"/>
            <a:r>
              <a:rPr lang="en-US" dirty="0"/>
              <a:t>DV measured on an interval/ratio scale</a:t>
            </a:r>
          </a:p>
          <a:p>
            <a:r>
              <a:rPr lang="en-US" dirty="0"/>
              <a:t>Normality of distributions</a:t>
            </a:r>
          </a:p>
          <a:p>
            <a:pPr lvl="1"/>
            <a:r>
              <a:rPr lang="en-US" dirty="0"/>
              <a:t>Distribution of sample means is normal</a:t>
            </a:r>
          </a:p>
          <a:p>
            <a:r>
              <a:rPr lang="en-US" dirty="0"/>
              <a:t>Homogeneity of variance</a:t>
            </a:r>
          </a:p>
          <a:p>
            <a:pPr lvl="1"/>
            <a:r>
              <a:rPr lang="en-US" dirty="0"/>
              <a:t>Variance in the sample is similar to the variance in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3789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217" y="332175"/>
            <a:ext cx="7886700" cy="1325563"/>
          </a:xfrm>
        </p:spPr>
        <p:txBody>
          <a:bodyPr/>
          <a:lstStyle/>
          <a:p>
            <a:r>
              <a:rPr lang="en-US" dirty="0"/>
              <a:t>2. Null and </a:t>
            </a:r>
            <a:r>
              <a:rPr lang="en-US" dirty="0" smtClean="0"/>
              <a:t>research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217" y="1875052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n-US" dirty="0">
                <a:solidFill>
                  <a:srgbClr val="00B0F0"/>
                </a:solidFill>
              </a:rPr>
              <a:t>µ</a:t>
            </a:r>
            <a:r>
              <a:rPr lang="en-US" baseline="-25000" dirty="0">
                <a:solidFill>
                  <a:srgbClr val="00B0F0"/>
                </a:solidFill>
              </a:rPr>
              <a:t>T</a:t>
            </a:r>
            <a:r>
              <a:rPr lang="en-US" dirty="0"/>
              <a:t> ≤ 80  </a:t>
            </a:r>
          </a:p>
          <a:p>
            <a:pPr lvl="1"/>
            <a:r>
              <a:rPr lang="en-US" dirty="0"/>
              <a:t>If entire population were treated, the mean would be equal or less than 80 (what it is now).</a:t>
            </a:r>
          </a:p>
          <a:p>
            <a:pPr lvl="1"/>
            <a:r>
              <a:rPr lang="en-US" dirty="0"/>
              <a:t>It is saying the treatment will not work; it won’t change anything.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saying any difference between the means (sample mean and population mean) is due to sampling error.</a:t>
            </a:r>
          </a:p>
          <a:p>
            <a:r>
              <a:rPr lang="en-US" dirty="0"/>
              <a:t>Research (H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>
                <a:solidFill>
                  <a:srgbClr val="00B0F0"/>
                </a:solidFill>
              </a:rPr>
              <a:t>µ</a:t>
            </a:r>
            <a:r>
              <a:rPr lang="en-US" baseline="-25000" dirty="0">
                <a:solidFill>
                  <a:srgbClr val="00B0F0"/>
                </a:solidFill>
              </a:rPr>
              <a:t>T</a:t>
            </a:r>
            <a:r>
              <a:rPr lang="en-US" dirty="0"/>
              <a:t> &gt; 80</a:t>
            </a:r>
          </a:p>
          <a:p>
            <a:pPr lvl="1"/>
            <a:r>
              <a:rPr lang="en-US" dirty="0"/>
              <a:t>If the entire population were treated, the mean would be greater than 80 (what it is now).</a:t>
            </a:r>
          </a:p>
          <a:p>
            <a:pPr lvl="1"/>
            <a:r>
              <a:rPr lang="en-US" dirty="0"/>
              <a:t>It is saying the treatment will work; it will increase scores.</a:t>
            </a:r>
          </a:p>
          <a:p>
            <a:pPr lvl="1"/>
            <a:r>
              <a:rPr lang="en-US" dirty="0"/>
              <a:t>I</a:t>
            </a:r>
            <a:r>
              <a:rPr lang="en-US" smtClean="0"/>
              <a:t>t </a:t>
            </a:r>
            <a:r>
              <a:rPr lang="en-US" dirty="0"/>
              <a:t>is saying any difference between the means (sample mean and population mean) is due to the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55" y="447506"/>
            <a:ext cx="7886700" cy="1076496"/>
          </a:xfrm>
        </p:spPr>
        <p:txBody>
          <a:bodyPr/>
          <a:lstStyle/>
          <a:p>
            <a:r>
              <a:rPr lang="en-US" dirty="0"/>
              <a:t>3. Define the critical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455" y="1908004"/>
                <a:ext cx="7886700" cy="4351338"/>
              </a:xfrm>
            </p:spPr>
            <p:txBody>
              <a:bodyPr/>
              <a:lstStyle/>
              <a:p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Distribution of sample means </a:t>
                </a:r>
                <a:r>
                  <a:rPr kumimoji="0" lang="en-US" altLang="en-US" b="0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the null</a:t>
                </a:r>
                <a:r>
                  <a:rPr kumimoji="0" lang="en-US" altLang="en-US" b="0" i="0" u="sng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hypothesis is true</a:t>
                </a:r>
              </a:p>
              <a:p>
                <a:pPr lvl="1"/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Normal, Mean = 80, Standard deviation 10, N = 100; </a:t>
                </a:r>
              </a:p>
              <a:p>
                <a:pPr lvl="1"/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 SEM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alt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kumimoji="0" lang="en-US" altLang="en-US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55" y="1908004"/>
                <a:ext cx="7886700" cy="4351338"/>
              </a:xfrm>
              <a:blipFill rotWithShape="0">
                <a:blip r:embed="rId2" cstate="print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27208168"/>
              </p:ext>
            </p:extLst>
          </p:nvPr>
        </p:nvGraphicFramePr>
        <p:xfrm>
          <a:off x="1087396" y="3253947"/>
          <a:ext cx="3616410" cy="282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355025" y="3484517"/>
            <a:ext cx="2664776" cy="299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1.65 or higher is the critical region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4694" y="4895679"/>
            <a:ext cx="335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if obtained z is in the critical region; Fail to reject H</a:t>
            </a:r>
            <a:r>
              <a:rPr lang="en-US" baseline="-25000" dirty="0"/>
              <a:t>0</a:t>
            </a:r>
            <a:r>
              <a:rPr lang="en-US" dirty="0"/>
              <a:t> if outside the critical region</a:t>
            </a:r>
          </a:p>
        </p:txBody>
      </p:sp>
    </p:spTree>
    <p:extLst>
      <p:ext uri="{BB962C8B-B14F-4D97-AF65-F5344CB8AC3E}">
        <p14:creationId xmlns:p14="http://schemas.microsoft.com/office/powerpoint/2010/main" val="5569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407" y="744067"/>
            <a:ext cx="7886700" cy="1325563"/>
          </a:xfrm>
        </p:spPr>
        <p:txBody>
          <a:bodyPr/>
          <a:lstStyle/>
          <a:p>
            <a:r>
              <a:rPr lang="en-US" dirty="0"/>
              <a:t>4. Compute the test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3407" y="2204566"/>
                <a:ext cx="8260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Determine if the sample mean is likely or unlikely to be due to sampling error</a:t>
                </a:r>
              </a:p>
              <a:p>
                <a:endParaRPr lang="en-US" b="0" dirty="0">
                  <a:latin typeface="Calibri Light" panose="020F03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82−80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Reject the null hypothesis if this obtained z is in the critical region </a:t>
                </a:r>
              </a:p>
              <a:p>
                <a:pPr lvl="1"/>
                <a:r>
                  <a:rPr lang="en-US" dirty="0"/>
                  <a:t>2 &gt; 1.65 so reject null</a:t>
                </a:r>
              </a:p>
              <a:p>
                <a:pPr lvl="1"/>
                <a:r>
                  <a:rPr lang="en-US" i="1" dirty="0"/>
                  <a:t>p value</a:t>
                </a:r>
                <a:r>
                  <a:rPr lang="en-US" dirty="0"/>
                  <a:t> for an </a:t>
                </a:r>
                <a:r>
                  <a:rPr lang="en-US" i="1" dirty="0"/>
                  <a:t>obtained z</a:t>
                </a:r>
                <a:r>
                  <a:rPr lang="en-US" dirty="0"/>
                  <a:t> of 2 is .0228, less than alpha of .05 so reject the null</a:t>
                </a:r>
              </a:p>
              <a:p>
                <a:pPr lvl="1"/>
                <a:r>
                  <a:rPr lang="en-US" dirty="0"/>
                  <a:t>result is unlikely to occur due to sampling error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407" y="2204566"/>
                <a:ext cx="8260234" cy="4351338"/>
              </a:xfrm>
              <a:blipFill rotWithShape="0">
                <a:blip r:embed="rId2" cstate="print"/>
                <a:stretch>
                  <a:fillRect l="-812" t="-1683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50154250"/>
              </p:ext>
            </p:extLst>
          </p:nvPr>
        </p:nvGraphicFramePr>
        <p:xfrm>
          <a:off x="4679092" y="2533929"/>
          <a:ext cx="3253946" cy="184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97450" y="2628088"/>
            <a:ext cx="2356191" cy="5293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1.65 or higher is the critical region</a:t>
            </a:r>
          </a:p>
        </p:txBody>
      </p:sp>
    </p:spTree>
    <p:extLst>
      <p:ext uri="{BB962C8B-B14F-4D97-AF65-F5344CB8AC3E}">
        <p14:creationId xmlns:p14="http://schemas.microsoft.com/office/powerpoint/2010/main" val="38357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56" y="365126"/>
            <a:ext cx="7886700" cy="1325563"/>
          </a:xfrm>
        </p:spPr>
        <p:txBody>
          <a:bodyPr/>
          <a:lstStyle/>
          <a:p>
            <a:r>
              <a:rPr lang="en-US" dirty="0"/>
              <a:t>5. Compute the 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456" y="1866814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Determine how much of an effect the treatment had on the scores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82−80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 .2 (small)</a:t>
                </a:r>
              </a:p>
              <a:p>
                <a:endParaRPr lang="en-US" dirty="0"/>
              </a:p>
              <a:p>
                <a:r>
                  <a:rPr lang="en-US" dirty="0"/>
                  <a:t>Cohen’s criteria</a:t>
                </a:r>
              </a:p>
              <a:p>
                <a:pPr lvl="1"/>
                <a:r>
                  <a:rPr lang="en-US" dirty="0"/>
                  <a:t>Small = 		close to .2</a:t>
                </a:r>
              </a:p>
              <a:p>
                <a:pPr lvl="1"/>
                <a:r>
                  <a:rPr lang="en-US" dirty="0"/>
                  <a:t>Medium = 	close to .5</a:t>
                </a:r>
              </a:p>
              <a:p>
                <a:pPr lvl="1"/>
                <a:r>
                  <a:rPr lang="en-US" dirty="0"/>
                  <a:t>Large = 		close to .8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56" y="1866814"/>
                <a:ext cx="7886700" cy="4351338"/>
              </a:xfrm>
              <a:blipFill rotWithShape="0">
                <a:blip r:embed="rId2" cstate="print"/>
                <a:stretch>
                  <a:fillRect l="-92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93" y="356888"/>
            <a:ext cx="7886700" cy="1325563"/>
          </a:xfrm>
        </p:spPr>
        <p:txBody>
          <a:bodyPr/>
          <a:lstStyle/>
          <a:p>
            <a:r>
              <a:rPr lang="en-US" dirty="0"/>
              <a:t>6. APA Style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93" y="1833863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The drug treatment mean (</a:t>
            </a:r>
            <a:r>
              <a:rPr lang="en-US" i="1" dirty="0"/>
              <a:t>M</a:t>
            </a:r>
            <a:r>
              <a:rPr lang="en-US" dirty="0"/>
              <a:t> = 82, </a:t>
            </a:r>
            <a:r>
              <a:rPr lang="en-US" i="1" dirty="0"/>
              <a:t>SD</a:t>
            </a:r>
            <a:r>
              <a:rPr lang="en-US" dirty="0"/>
              <a:t> = 10) was significantly higher than the population mean (µ = 80), </a:t>
            </a:r>
            <a:r>
              <a:rPr lang="en-US" i="1" dirty="0"/>
              <a:t>z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= 100) = 2.00, </a:t>
            </a:r>
            <a:r>
              <a:rPr lang="en-US" i="1" dirty="0"/>
              <a:t>p</a:t>
            </a:r>
            <a:r>
              <a:rPr lang="en-US" dirty="0"/>
              <a:t> = .02, </a:t>
            </a:r>
            <a:r>
              <a:rPr lang="en-US" i="1" dirty="0"/>
              <a:t>d</a:t>
            </a:r>
            <a:r>
              <a:rPr lang="en-US" dirty="0"/>
              <a:t> = .20. Although the treatment was effective, it only improved memory by a small amount.</a:t>
            </a:r>
          </a:p>
          <a:p>
            <a:endParaRPr lang="en-US" dirty="0"/>
          </a:p>
          <a:p>
            <a:r>
              <a:rPr lang="en-US" dirty="0"/>
              <a:t>In APA style you report data to the second decimal</a:t>
            </a:r>
          </a:p>
          <a:p>
            <a:r>
              <a:rPr lang="en-US" dirty="0"/>
              <a:t>Give the exact </a:t>
            </a:r>
            <a:r>
              <a:rPr lang="en-US" i="1" dirty="0"/>
              <a:t>p value</a:t>
            </a:r>
            <a:r>
              <a:rPr lang="en-US" dirty="0"/>
              <a:t> if possible. </a:t>
            </a:r>
          </a:p>
          <a:p>
            <a:pPr lvl="1"/>
            <a:r>
              <a:rPr lang="en-US" dirty="0"/>
              <a:t>say p &lt; .05 (or p &gt; .05) if you do not know the exact </a:t>
            </a:r>
            <a:r>
              <a:rPr lang="en-US" i="1" dirty="0"/>
              <a:t>p value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808</Words>
  <Application>Microsoft Office PowerPoint</Application>
  <PresentationFormat>On-screen Show (4:3)</PresentationFormat>
  <Paragraphs>92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Activity 6.1</vt:lpstr>
      <vt:lpstr>Activity 6.1 will require you to:</vt:lpstr>
      <vt:lpstr>Logic of hypothesis testing</vt:lpstr>
      <vt:lpstr>1. Assumptions</vt:lpstr>
      <vt:lpstr>2. Null and research hypotheses</vt:lpstr>
      <vt:lpstr>3. Define the critical region</vt:lpstr>
      <vt:lpstr>4. Compute the test statistic</vt:lpstr>
      <vt:lpstr>5. Compute the effect size</vt:lpstr>
      <vt:lpstr>6. APA Style Summary</vt:lpstr>
      <vt:lpstr>Errors and statistical power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Hypothesis Testing</dc:title>
  <dc:creator>Jennifer Winquist</dc:creator>
  <cp:lastModifiedBy>SageUser</cp:lastModifiedBy>
  <cp:revision>30</cp:revision>
  <dcterms:created xsi:type="dcterms:W3CDTF">2016-02-08T14:05:56Z</dcterms:created>
  <dcterms:modified xsi:type="dcterms:W3CDTF">2017-02-22T17:43:32Z</dcterms:modified>
</cp:coreProperties>
</file>