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6" r:id="rId5"/>
    <p:sldId id="268" r:id="rId6"/>
    <p:sldId id="267" r:id="rId7"/>
    <p:sldId id="269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38176"/>
        <c:axId val="77139968"/>
      </c:scatterChart>
      <c:valAx>
        <c:axId val="77138176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39968"/>
        <c:crosses val="autoZero"/>
        <c:crossBetween val="midCat"/>
        <c:majorUnit val="1"/>
      </c:valAx>
      <c:valAx>
        <c:axId val="77139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381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63904"/>
        <c:axId val="77173888"/>
      </c:scatterChart>
      <c:valAx>
        <c:axId val="7716390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73888"/>
        <c:crosses val="autoZero"/>
        <c:crossBetween val="midCat"/>
        <c:majorUnit val="1"/>
      </c:valAx>
      <c:valAx>
        <c:axId val="77173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639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90656"/>
        <c:axId val="77192192"/>
      </c:scatterChart>
      <c:valAx>
        <c:axId val="77190656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92192"/>
        <c:crosses val="autoZero"/>
        <c:crossBetween val="midCat"/>
        <c:majorUnit val="1"/>
      </c:valAx>
      <c:valAx>
        <c:axId val="771921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906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418045129370543E-2"/>
          <c:y val="0.1709513510485222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16768"/>
        <c:axId val="77222656"/>
      </c:scatterChart>
      <c:valAx>
        <c:axId val="7721676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222656"/>
        <c:crosses val="autoZero"/>
        <c:crossBetween val="midCat"/>
        <c:majorUnit val="1"/>
      </c:valAx>
      <c:valAx>
        <c:axId val="77222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2167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111-4428-9D03-5DBF7D36111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111-4428-9D03-5DBF7D361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44288"/>
        <c:axId val="77245824"/>
      </c:scatterChart>
      <c:valAx>
        <c:axId val="7724428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245824"/>
        <c:crosses val="autoZero"/>
        <c:crossBetween val="midCat"/>
        <c:majorUnit val="1"/>
      </c:valAx>
      <c:valAx>
        <c:axId val="7724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2442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0.65394</cdr:x>
      <cdr:y>0.2093</cdr:y>
    </cdr:from>
    <cdr:to>
      <cdr:x>0.66348</cdr:x>
      <cdr:y>0.7608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609850" y="600075"/>
          <a:ext cx="38100" cy="158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0.65394</cdr:x>
      <cdr:y>0.2093</cdr:y>
    </cdr:from>
    <cdr:to>
      <cdr:x>0.66348</cdr:x>
      <cdr:y>0.7608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609850" y="600075"/>
          <a:ext cx="38100" cy="158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0.62829</cdr:x>
      <cdr:y>0.23375</cdr:y>
    </cdr:from>
    <cdr:to>
      <cdr:x>0.63706</cdr:x>
      <cdr:y>0.84601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847718" y="634197"/>
          <a:ext cx="39790" cy="166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0.65394</cdr:x>
      <cdr:y>0.2093</cdr:y>
    </cdr:from>
    <cdr:to>
      <cdr:x>0.66348</cdr:x>
      <cdr:y>0.7608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609850" y="600075"/>
          <a:ext cx="38100" cy="15811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76765"/>
            <a:ext cx="7772400" cy="76971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59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27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7C4B-F8E6-4667-9D42-F374B6210BE4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09D6-D0CF-4F27-BED3-A3ADFC72A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665" y="5140411"/>
            <a:ext cx="7986583" cy="5932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6.2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826" y="5807844"/>
            <a:ext cx="8011299" cy="92247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Critical values, p values, and the null hypothesis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94735"/>
            <a:ext cx="7500551" cy="49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6.2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074906"/>
            <a:ext cx="7886700" cy="3263504"/>
          </a:xfrm>
        </p:spPr>
        <p:txBody>
          <a:bodyPr/>
          <a:lstStyle/>
          <a:p>
            <a:r>
              <a:rPr lang="en-US" dirty="0"/>
              <a:t>Describe what a </a:t>
            </a:r>
            <a:r>
              <a:rPr lang="en-US" i="1" dirty="0"/>
              <a:t>p value</a:t>
            </a:r>
            <a:r>
              <a:rPr lang="en-US" dirty="0"/>
              <a:t> represents</a:t>
            </a:r>
          </a:p>
          <a:p>
            <a:r>
              <a:rPr lang="en-US" dirty="0"/>
              <a:t>Describe the relationship between critical values, </a:t>
            </a:r>
            <a:r>
              <a:rPr lang="en-US" i="1" dirty="0"/>
              <a:t>p </a:t>
            </a:r>
            <a:r>
              <a:rPr lang="en-US" i="1" dirty="0" smtClean="0"/>
              <a:t>values</a:t>
            </a:r>
            <a:r>
              <a:rPr lang="en-US" dirty="0" smtClean="0"/>
              <a:t>, </a:t>
            </a:r>
            <a:r>
              <a:rPr lang="en-US" dirty="0"/>
              <a:t>and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frequency distribution of all possible sample means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null</a:t>
            </a:r>
            <a:r>
              <a:rPr kumimoji="0" lang="en-US" altLang="en-US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hypothesis is true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5499238"/>
              </p:ext>
            </p:extLst>
          </p:nvPr>
        </p:nvGraphicFramePr>
        <p:xfrm>
          <a:off x="742950" y="2799358"/>
          <a:ext cx="3703320" cy="240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9979" y="3086101"/>
            <a:ext cx="465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sample means are near zero; rare sample means are near the tails</a:t>
            </a:r>
          </a:p>
        </p:txBody>
      </p:sp>
    </p:spTree>
    <p:extLst>
      <p:ext uri="{BB962C8B-B14F-4D97-AF65-F5344CB8AC3E}">
        <p14:creationId xmlns:p14="http://schemas.microsoft.com/office/powerpoint/2010/main" val="5569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94" y="77026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value, critical region, and alpha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94" y="2233191"/>
            <a:ext cx="7886700" cy="1931677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critical value starts the critical region; it is set by the alpha value.  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alpha is .05, the critical value is 1.65 (or -1.65); see Appendix A.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size of the critical region is always equal to alpha (e.g., size is 5% of curve if alpha is .05).</a:t>
            </a:r>
          </a:p>
          <a:p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96513"/>
              </p:ext>
            </p:extLst>
          </p:nvPr>
        </p:nvGraphicFramePr>
        <p:xfrm>
          <a:off x="868680" y="4164868"/>
          <a:ext cx="3909266" cy="254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93234" y="4339074"/>
            <a:ext cx="2754485" cy="299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1.65 or higher is the critical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0009" y="3131820"/>
            <a:ext cx="33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1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45" y="62951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value, critical region, and alpha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45" y="2021935"/>
            <a:ext cx="7886700" cy="3263504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critical region represents possible but unlikely results if the null hypothesis is true  </a:t>
            </a:r>
          </a:p>
          <a:p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7333225"/>
              </p:ext>
            </p:extLst>
          </p:nvPr>
        </p:nvGraphicFramePr>
        <p:xfrm>
          <a:off x="1041675" y="3589207"/>
          <a:ext cx="3703320" cy="277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4423" y="3869518"/>
            <a:ext cx="2630918" cy="299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1.65 or higher is the 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3288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67" y="379772"/>
            <a:ext cx="7886700" cy="994172"/>
          </a:xfrm>
        </p:spPr>
        <p:txBody>
          <a:bodyPr/>
          <a:lstStyle/>
          <a:p>
            <a:r>
              <a:rPr lang="en-US" dirty="0"/>
              <a:t>Obtained value and </a:t>
            </a:r>
            <a:r>
              <a:rPr lang="en-US" i="1" dirty="0"/>
              <a:t>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58" y="1724358"/>
            <a:ext cx="7886700" cy="176393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obtained value is computed from the data (result from z formula)  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obtained value of 2.0 has a probability of .0228 if the null is true; see Appendix A.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.0228 is the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value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obtained value of 2.0. </a:t>
            </a:r>
          </a:p>
          <a:p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29166201"/>
              </p:ext>
            </p:extLst>
          </p:nvPr>
        </p:nvGraphicFramePr>
        <p:xfrm>
          <a:off x="925212" y="3666637"/>
          <a:ext cx="4532525" cy="271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86666" y="3554924"/>
            <a:ext cx="1850084" cy="7459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5% of sample means are to the right of the critical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717" y="3230674"/>
            <a:ext cx="33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042575" y="4741719"/>
            <a:ext cx="3536" cy="10989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046110" y="4367465"/>
            <a:ext cx="2857198" cy="5293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2.28% of sample means are to the right of the obtained value</a:t>
            </a:r>
          </a:p>
        </p:txBody>
      </p:sp>
    </p:spTree>
    <p:extLst>
      <p:ext uri="{BB962C8B-B14F-4D97-AF65-F5344CB8AC3E}">
        <p14:creationId xmlns:p14="http://schemas.microsoft.com/office/powerpoint/2010/main" val="2031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18" y="388419"/>
            <a:ext cx="7886700" cy="994172"/>
          </a:xfrm>
        </p:spPr>
        <p:txBody>
          <a:bodyPr/>
          <a:lstStyle/>
          <a:p>
            <a:r>
              <a:rPr lang="en-US" dirty="0"/>
              <a:t>Obtained value and </a:t>
            </a:r>
            <a:r>
              <a:rPr lang="en-US" i="1" dirty="0"/>
              <a:t>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09" y="1897352"/>
            <a:ext cx="7886700" cy="3263504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is the probability of getting the obtained value if the null hypothesis is true.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an obtained value of 2.0 if the null is true is possible, but it will rarely happen; only 2.88% of the time due to sampling error.</a:t>
            </a:r>
          </a:p>
          <a:p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15143918"/>
              </p:ext>
            </p:extLst>
          </p:nvPr>
        </p:nvGraphicFramePr>
        <p:xfrm>
          <a:off x="859309" y="3282099"/>
          <a:ext cx="4532525" cy="271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02430" y="3439019"/>
            <a:ext cx="2853743" cy="5098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5% of sample means are to the right of the critical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0668" y="3403668"/>
            <a:ext cx="335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041446" y="4013701"/>
            <a:ext cx="3536" cy="1146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013160" y="3985419"/>
            <a:ext cx="2947813" cy="5098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2.28% of sample means are to the right of the obtained value</a:t>
            </a:r>
          </a:p>
        </p:txBody>
      </p:sp>
    </p:spTree>
    <p:extLst>
      <p:ext uri="{BB962C8B-B14F-4D97-AF65-F5344CB8AC3E}">
        <p14:creationId xmlns:p14="http://schemas.microsoft.com/office/powerpoint/2010/main" val="36104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answer these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p value represent?</a:t>
            </a:r>
          </a:p>
          <a:p>
            <a:r>
              <a:rPr lang="en-US" dirty="0"/>
              <a:t>What does a critical region represent?</a:t>
            </a:r>
          </a:p>
          <a:p>
            <a:r>
              <a:rPr lang="en-US" dirty="0"/>
              <a:t>What is an obtained value?</a:t>
            </a:r>
          </a:p>
        </p:txBody>
      </p:sp>
    </p:spTree>
    <p:extLst>
      <p:ext uri="{BB962C8B-B14F-4D97-AF65-F5344CB8AC3E}">
        <p14:creationId xmlns:p14="http://schemas.microsoft.com/office/powerpoint/2010/main" val="34416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critical values, alpha values, obtained values, and p values for the rest of the semester.</a:t>
            </a:r>
          </a:p>
          <a:p>
            <a:r>
              <a:rPr lang="en-US" dirty="0"/>
              <a:t>It is worth your time to learn what each of these concepts </a:t>
            </a:r>
            <a:r>
              <a:rPr lang="en-US" dirty="0" smtClean="0"/>
              <a:t>is and </a:t>
            </a:r>
            <a:r>
              <a:rPr lang="en-US" dirty="0"/>
              <a:t>how they are related to each other.</a:t>
            </a:r>
          </a:p>
          <a:p>
            <a:r>
              <a:rPr lang="en-US" dirty="0"/>
              <a:t>Try explaining how you use each of these is to someone next to you.</a:t>
            </a:r>
          </a:p>
        </p:txBody>
      </p:sp>
    </p:spTree>
    <p:extLst>
      <p:ext uri="{BB962C8B-B14F-4D97-AF65-F5344CB8AC3E}">
        <p14:creationId xmlns:p14="http://schemas.microsoft.com/office/powerpoint/2010/main" val="10884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451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Activity 6.2</vt:lpstr>
      <vt:lpstr>Activity 6.2 will require you to:</vt:lpstr>
      <vt:lpstr>Distribution of sample means</vt:lpstr>
      <vt:lpstr>Critical value, critical region, and alpha value</vt:lpstr>
      <vt:lpstr>Critical value, critical region, and alpha value</vt:lpstr>
      <vt:lpstr>Obtained value and p value</vt:lpstr>
      <vt:lpstr>Obtained value and p value</vt:lpstr>
      <vt:lpstr>Can you answer these questions?</vt:lpstr>
      <vt:lpstr>Helpful hints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Hypothesis Testing</dc:title>
  <dc:creator>Jennifer Winquist</dc:creator>
  <cp:lastModifiedBy>SageUser</cp:lastModifiedBy>
  <cp:revision>31</cp:revision>
  <dcterms:created xsi:type="dcterms:W3CDTF">2016-02-08T14:05:56Z</dcterms:created>
  <dcterms:modified xsi:type="dcterms:W3CDTF">2017-02-22T17:43:50Z</dcterms:modified>
</cp:coreProperties>
</file>