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notesSlides/notesSlide2.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charts/chart6.xml" ContentType="application/vnd.openxmlformats-officedocument.drawingml.chart+xml"/>
  <Override PartName="/ppt/drawings/drawing6.xml" ContentType="application/vnd.openxmlformats-officedocument.drawingml.chartshape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drawings/drawing7.xml" ContentType="application/vnd.openxmlformats-officedocument.drawingml.chartshapes+xml"/>
  <Override PartName="/ppt/charts/chart9.xml" ContentType="application/vnd.openxmlformats-officedocument.drawingml.chart+xml"/>
  <Override PartName="/ppt/drawings/drawing8.xml" ContentType="application/vnd.openxmlformats-officedocument.drawingml.chartshapes+xml"/>
  <Override PartName="/ppt/notesSlides/notesSlide4.xml" ContentType="application/vnd.openxmlformats-officedocument.presentationml.notesSlide+xml"/>
  <Override PartName="/ppt/charts/chart10.xml" ContentType="application/vnd.openxmlformats-officedocument.drawingml.chart+xml"/>
  <Override PartName="/ppt/drawings/drawing9.xml" ContentType="application/vnd.openxmlformats-officedocument.drawingml.chartshapes+xml"/>
  <Override PartName="/ppt/charts/chart11.xml" ContentType="application/vnd.openxmlformats-officedocument.drawingml.chart+xml"/>
  <Override PartName="/ppt/drawings/drawing10.xml" ContentType="application/vnd.openxmlformats-officedocument.drawingml.chartshapes+xml"/>
  <Override PartName="/ppt/charts/chart12.xml" ContentType="application/vnd.openxmlformats-officedocument.drawingml.chart+xml"/>
  <Override PartName="/ppt/drawings/drawing11.xml" ContentType="application/vnd.openxmlformats-officedocument.drawingml.chartshapes+xml"/>
  <Override PartName="/ppt/notesSlides/notesSlide5.xml" ContentType="application/vnd.openxmlformats-officedocument.presentationml.notesSlide+xml"/>
  <Override PartName="/ppt/charts/chart13.xml" ContentType="application/vnd.openxmlformats-officedocument.drawingml.chart+xml"/>
  <Override PartName="/ppt/drawings/drawing12.xml" ContentType="application/vnd.openxmlformats-officedocument.drawingml.chartshapes+xml"/>
  <Override PartName="/ppt/charts/chart14.xml" ContentType="application/vnd.openxmlformats-officedocument.drawingml.chart+xml"/>
  <Override PartName="/ppt/drawings/drawing13.xml" ContentType="application/vnd.openxmlformats-officedocument.drawingml.chartshapes+xml"/>
  <Override PartName="/ppt/charts/chart15.xml" ContentType="application/vnd.openxmlformats-officedocument.drawingml.chart+xml"/>
  <Override PartName="/ppt/drawings/drawing1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4" r:id="rId3"/>
    <p:sldId id="260" r:id="rId4"/>
    <p:sldId id="271" r:id="rId5"/>
    <p:sldId id="272" r:id="rId6"/>
    <p:sldId id="273" r:id="rId7"/>
    <p:sldId id="274" r:id="rId8"/>
    <p:sldId id="27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0794" autoAdjust="0"/>
  </p:normalViewPr>
  <p:slideViewPr>
    <p:cSldViewPr snapToGrid="0">
      <p:cViewPr>
        <p:scale>
          <a:sx n="80" d="100"/>
          <a:sy n="80" d="100"/>
        </p:scale>
        <p:origin x="-2520" y="-6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ATHENA\DATA\SHARED\psy\New%20Stats%20Class\ABCWorktext%20and%20Keys\NormalCurve%20Simple.xls"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oleObject" Target="file:///\\ATHENA\DATA\SHARED\psy\New%20Stats%20Class\ABCWorktext%20and%20Keys\NormalCurve%20Simple.xls"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oleObject" Target="file:///\\ATHENA\DATA\SHARED\psy\New%20Stats%20Class\ABCWorktext%20and%20Keys\NormalCurve%20Simple.xls"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oleObject" Target="file:///\\ATHENA\DATA\SHARED\psy\New%20Stats%20Class\ABCWorktext%20and%20Keys\NormalCurve%20Simple.xls" TargetMode="External"/></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oleObject" Target="file:///\\ATHENA\DATA\SHARED\psy\New%20Stats%20Class\ABCWorktext%20and%20Keys\NormalCurve%20Simple.xls" TargetMode="External"/></Relationships>
</file>

<file path=ppt/charts/_rels/chart14.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oleObject" Target="file:///\\ATHENA\DATA\SHARED\psy\New%20Stats%20Class\ABCWorktext%20and%20Keys\NormalCurve%20Simple.xls" TargetMode="External"/></Relationships>
</file>

<file path=ppt/charts/_rels/chart15.xml.rels><?xml version="1.0" encoding="UTF-8" standalone="yes"?>
<Relationships xmlns="http://schemas.openxmlformats.org/package/2006/relationships"><Relationship Id="rId2" Type="http://schemas.openxmlformats.org/officeDocument/2006/relationships/chartUserShapes" Target="../drawings/drawing14.xml"/><Relationship Id="rId1" Type="http://schemas.openxmlformats.org/officeDocument/2006/relationships/oleObject" Target="file:///\\ATHENA\DATA\SHARED\psy\New%20Stats%20Class\ABCWorktext%20and%20Keys\NormalCurve%20Simple.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ATHENA\DATA\SHARED\psy\New%20Stats%20Class\ABCWorktext%20and%20Keys\NormalCurve%20Simple.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ATHENA\DATA\SHARED\psy\New%20Stats%20Class\ABCWorktext%20and%20Keys\NormalCurve%20Simple.xls"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ATHENA\DATA\SHARED\psy\New%20Stats%20Class\ABCWorktext%20and%20Keys\NormalCurve%20Simple.xls"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ATHENA\DATA\SHARED\psy\New%20Stats%20Class\ABCWorktext%20and%20Keys\NormalCurve%20Simple.xls"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ATHENA\DATA\SHARED\psy\New%20Stats%20Class\ABCWorktext%20and%20Keys\NormalCurve%20Simple.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ATHENA\DATA\SHARED\psy\New%20Stats%20Class\ABCWorktext%20and%20Keys\NormalCurve%20Simple.xls"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ATHENA\DATA\SHARED\psy\New%20Stats%20Class\ABCWorktext%20and%20Keys\NormalCurve%20Simple.xls"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ATHENA\DATA\SHARED\psy\New%20Stats%20Class\ABCWorktext%20and%20Keys\NormalCurve%20Simple.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2689-4414-8ABA-7643AC7127D6}"/>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2689-4414-8ABA-7643AC7127D6}"/>
            </c:ext>
          </c:extLst>
        </c:ser>
        <c:dLbls>
          <c:showLegendKey val="0"/>
          <c:showVal val="0"/>
          <c:showCatName val="0"/>
          <c:showSerName val="0"/>
          <c:showPercent val="0"/>
          <c:showBubbleSize val="0"/>
        </c:dLbls>
        <c:axId val="77799808"/>
        <c:axId val="77801344"/>
      </c:scatterChart>
      <c:valAx>
        <c:axId val="77799808"/>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801344"/>
        <c:crosses val="autoZero"/>
        <c:crossBetween val="midCat"/>
        <c:majorUnit val="1"/>
      </c:valAx>
      <c:valAx>
        <c:axId val="77801344"/>
        <c:scaling>
          <c:orientation val="minMax"/>
        </c:scaling>
        <c:delete val="1"/>
        <c:axPos val="l"/>
        <c:numFmt formatCode="General" sourceLinked="1"/>
        <c:majorTickMark val="out"/>
        <c:minorTickMark val="none"/>
        <c:tickLblPos val="none"/>
        <c:crossAx val="77799808"/>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2689-4414-8ABA-7643AC7127D6}"/>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2689-4414-8ABA-7643AC7127D6}"/>
            </c:ext>
          </c:extLst>
        </c:ser>
        <c:dLbls>
          <c:showLegendKey val="0"/>
          <c:showVal val="0"/>
          <c:showCatName val="0"/>
          <c:showSerName val="0"/>
          <c:showPercent val="0"/>
          <c:showBubbleSize val="0"/>
        </c:dLbls>
        <c:axId val="86099072"/>
        <c:axId val="86100608"/>
      </c:scatterChart>
      <c:valAx>
        <c:axId val="86099072"/>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6100608"/>
        <c:crosses val="autoZero"/>
        <c:crossBetween val="midCat"/>
        <c:majorUnit val="1"/>
      </c:valAx>
      <c:valAx>
        <c:axId val="86100608"/>
        <c:scaling>
          <c:orientation val="minMax"/>
        </c:scaling>
        <c:delete val="1"/>
        <c:axPos val="l"/>
        <c:numFmt formatCode="General" sourceLinked="1"/>
        <c:majorTickMark val="out"/>
        <c:minorTickMark val="none"/>
        <c:tickLblPos val="none"/>
        <c:crossAx val="86099072"/>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18CE-4B81-9E85-3C8157E1B792}"/>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18CE-4B81-9E85-3C8157E1B792}"/>
            </c:ext>
          </c:extLst>
        </c:ser>
        <c:dLbls>
          <c:showLegendKey val="0"/>
          <c:showVal val="0"/>
          <c:showCatName val="0"/>
          <c:showSerName val="0"/>
          <c:showPercent val="0"/>
          <c:showBubbleSize val="0"/>
        </c:dLbls>
        <c:axId val="100410496"/>
        <c:axId val="100412032"/>
      </c:scatterChart>
      <c:valAx>
        <c:axId val="100410496"/>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100412032"/>
        <c:crosses val="autoZero"/>
        <c:crossBetween val="midCat"/>
        <c:majorUnit val="1"/>
      </c:valAx>
      <c:valAx>
        <c:axId val="100412032"/>
        <c:scaling>
          <c:orientation val="minMax"/>
        </c:scaling>
        <c:delete val="1"/>
        <c:axPos val="l"/>
        <c:numFmt formatCode="General" sourceLinked="1"/>
        <c:majorTickMark val="out"/>
        <c:minorTickMark val="none"/>
        <c:tickLblPos val="none"/>
        <c:crossAx val="100410496"/>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CD0B-477C-A9C9-E2CDBFBD9403}"/>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CD0B-477C-A9C9-E2CDBFBD9403}"/>
            </c:ext>
          </c:extLst>
        </c:ser>
        <c:dLbls>
          <c:showLegendKey val="0"/>
          <c:showVal val="0"/>
          <c:showCatName val="0"/>
          <c:showSerName val="0"/>
          <c:showPercent val="0"/>
          <c:showBubbleSize val="0"/>
        </c:dLbls>
        <c:axId val="100451456"/>
        <c:axId val="100452992"/>
      </c:scatterChart>
      <c:valAx>
        <c:axId val="100451456"/>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100452992"/>
        <c:crosses val="autoZero"/>
        <c:crossBetween val="midCat"/>
        <c:majorUnit val="1"/>
      </c:valAx>
      <c:valAx>
        <c:axId val="100452992"/>
        <c:scaling>
          <c:orientation val="minMax"/>
        </c:scaling>
        <c:delete val="1"/>
        <c:axPos val="l"/>
        <c:numFmt formatCode="General" sourceLinked="1"/>
        <c:majorTickMark val="out"/>
        <c:minorTickMark val="none"/>
        <c:tickLblPos val="none"/>
        <c:crossAx val="100451456"/>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2689-4414-8ABA-7643AC7127D6}"/>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2689-4414-8ABA-7643AC7127D6}"/>
            </c:ext>
          </c:extLst>
        </c:ser>
        <c:dLbls>
          <c:showLegendKey val="0"/>
          <c:showVal val="0"/>
          <c:showCatName val="0"/>
          <c:showSerName val="0"/>
          <c:showPercent val="0"/>
          <c:showBubbleSize val="0"/>
        </c:dLbls>
        <c:axId val="106741760"/>
        <c:axId val="106743296"/>
      </c:scatterChart>
      <c:valAx>
        <c:axId val="106741760"/>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106743296"/>
        <c:crosses val="autoZero"/>
        <c:crossBetween val="midCat"/>
        <c:majorUnit val="1"/>
      </c:valAx>
      <c:valAx>
        <c:axId val="106743296"/>
        <c:scaling>
          <c:orientation val="minMax"/>
        </c:scaling>
        <c:delete val="1"/>
        <c:axPos val="l"/>
        <c:numFmt formatCode="General" sourceLinked="1"/>
        <c:majorTickMark val="out"/>
        <c:minorTickMark val="none"/>
        <c:tickLblPos val="none"/>
        <c:crossAx val="106741760"/>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18CE-4B81-9E85-3C8157E1B792}"/>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18CE-4B81-9E85-3C8157E1B792}"/>
            </c:ext>
          </c:extLst>
        </c:ser>
        <c:dLbls>
          <c:showLegendKey val="0"/>
          <c:showVal val="0"/>
          <c:showCatName val="0"/>
          <c:showSerName val="0"/>
          <c:showPercent val="0"/>
          <c:showBubbleSize val="0"/>
        </c:dLbls>
        <c:axId val="107139072"/>
        <c:axId val="107140608"/>
      </c:scatterChart>
      <c:valAx>
        <c:axId val="107139072"/>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107140608"/>
        <c:crosses val="autoZero"/>
        <c:crossBetween val="midCat"/>
        <c:majorUnit val="1"/>
      </c:valAx>
      <c:valAx>
        <c:axId val="107140608"/>
        <c:scaling>
          <c:orientation val="minMax"/>
        </c:scaling>
        <c:delete val="1"/>
        <c:axPos val="l"/>
        <c:numFmt formatCode="General" sourceLinked="1"/>
        <c:majorTickMark val="out"/>
        <c:minorTickMark val="none"/>
        <c:tickLblPos val="none"/>
        <c:crossAx val="107139072"/>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CD0B-477C-A9C9-E2CDBFBD9403}"/>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CD0B-477C-A9C9-E2CDBFBD9403}"/>
            </c:ext>
          </c:extLst>
        </c:ser>
        <c:dLbls>
          <c:showLegendKey val="0"/>
          <c:showVal val="0"/>
          <c:showCatName val="0"/>
          <c:showSerName val="0"/>
          <c:showPercent val="0"/>
          <c:showBubbleSize val="0"/>
        </c:dLbls>
        <c:axId val="107368448"/>
        <c:axId val="107369984"/>
      </c:scatterChart>
      <c:valAx>
        <c:axId val="107368448"/>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107369984"/>
        <c:crosses val="autoZero"/>
        <c:crossBetween val="midCat"/>
        <c:majorUnit val="1"/>
      </c:valAx>
      <c:valAx>
        <c:axId val="107369984"/>
        <c:scaling>
          <c:orientation val="minMax"/>
        </c:scaling>
        <c:delete val="1"/>
        <c:axPos val="l"/>
        <c:numFmt formatCode="General" sourceLinked="1"/>
        <c:majorTickMark val="out"/>
        <c:minorTickMark val="none"/>
        <c:tickLblPos val="none"/>
        <c:crossAx val="107368448"/>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18CE-4B81-9E85-3C8157E1B792}"/>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18CE-4B81-9E85-3C8157E1B792}"/>
            </c:ext>
          </c:extLst>
        </c:ser>
        <c:dLbls>
          <c:showLegendKey val="0"/>
          <c:showVal val="0"/>
          <c:showCatName val="0"/>
          <c:showSerName val="0"/>
          <c:showPercent val="0"/>
          <c:showBubbleSize val="0"/>
        </c:dLbls>
        <c:axId val="77832576"/>
        <c:axId val="77834112"/>
      </c:scatterChart>
      <c:valAx>
        <c:axId val="77832576"/>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834112"/>
        <c:crosses val="autoZero"/>
        <c:crossBetween val="midCat"/>
        <c:majorUnit val="1"/>
      </c:valAx>
      <c:valAx>
        <c:axId val="77834112"/>
        <c:scaling>
          <c:orientation val="minMax"/>
        </c:scaling>
        <c:delete val="1"/>
        <c:axPos val="l"/>
        <c:numFmt formatCode="General" sourceLinked="1"/>
        <c:majorTickMark val="out"/>
        <c:minorTickMark val="none"/>
        <c:tickLblPos val="none"/>
        <c:crossAx val="77832576"/>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CD0B-477C-A9C9-E2CDBFBD9403}"/>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CD0B-477C-A9C9-E2CDBFBD9403}"/>
            </c:ext>
          </c:extLst>
        </c:ser>
        <c:dLbls>
          <c:showLegendKey val="0"/>
          <c:showVal val="0"/>
          <c:showCatName val="0"/>
          <c:showSerName val="0"/>
          <c:showPercent val="0"/>
          <c:showBubbleSize val="0"/>
        </c:dLbls>
        <c:axId val="77959552"/>
        <c:axId val="77961088"/>
      </c:scatterChart>
      <c:valAx>
        <c:axId val="77959552"/>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961088"/>
        <c:crosses val="autoZero"/>
        <c:crossBetween val="midCat"/>
        <c:majorUnit val="1"/>
      </c:valAx>
      <c:valAx>
        <c:axId val="77961088"/>
        <c:scaling>
          <c:orientation val="minMax"/>
        </c:scaling>
        <c:delete val="1"/>
        <c:axPos val="l"/>
        <c:numFmt formatCode="General" sourceLinked="1"/>
        <c:majorTickMark val="out"/>
        <c:minorTickMark val="none"/>
        <c:tickLblPos val="none"/>
        <c:crossAx val="77959552"/>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2689-4414-8ABA-7643AC7127D6}"/>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2689-4414-8ABA-7643AC7127D6}"/>
            </c:ext>
          </c:extLst>
        </c:ser>
        <c:dLbls>
          <c:showLegendKey val="0"/>
          <c:showVal val="0"/>
          <c:showCatName val="0"/>
          <c:showSerName val="0"/>
          <c:showPercent val="0"/>
          <c:showBubbleSize val="0"/>
        </c:dLbls>
        <c:axId val="83889152"/>
        <c:axId val="83915520"/>
      </c:scatterChart>
      <c:valAx>
        <c:axId val="83889152"/>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3915520"/>
        <c:crosses val="autoZero"/>
        <c:crossBetween val="midCat"/>
        <c:majorUnit val="1"/>
      </c:valAx>
      <c:valAx>
        <c:axId val="83915520"/>
        <c:scaling>
          <c:orientation val="minMax"/>
        </c:scaling>
        <c:delete val="1"/>
        <c:axPos val="l"/>
        <c:numFmt formatCode="General" sourceLinked="1"/>
        <c:majorTickMark val="out"/>
        <c:minorTickMark val="none"/>
        <c:tickLblPos val="none"/>
        <c:crossAx val="83889152"/>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18CE-4B81-9E85-3C8157E1B792}"/>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18CE-4B81-9E85-3C8157E1B792}"/>
            </c:ext>
          </c:extLst>
        </c:ser>
        <c:dLbls>
          <c:showLegendKey val="0"/>
          <c:showVal val="0"/>
          <c:showCatName val="0"/>
          <c:showSerName val="0"/>
          <c:showPercent val="0"/>
          <c:showBubbleSize val="0"/>
        </c:dLbls>
        <c:axId val="83966976"/>
        <c:axId val="84013824"/>
      </c:scatterChart>
      <c:valAx>
        <c:axId val="83966976"/>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4013824"/>
        <c:crosses val="autoZero"/>
        <c:crossBetween val="midCat"/>
        <c:majorUnit val="1"/>
      </c:valAx>
      <c:valAx>
        <c:axId val="84013824"/>
        <c:scaling>
          <c:orientation val="minMax"/>
        </c:scaling>
        <c:delete val="1"/>
        <c:axPos val="l"/>
        <c:numFmt formatCode="General" sourceLinked="1"/>
        <c:majorTickMark val="out"/>
        <c:minorTickMark val="none"/>
        <c:tickLblPos val="none"/>
        <c:crossAx val="83966976"/>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CD0B-477C-A9C9-E2CDBFBD9403}"/>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CD0B-477C-A9C9-E2CDBFBD9403}"/>
            </c:ext>
          </c:extLst>
        </c:ser>
        <c:dLbls>
          <c:showLegendKey val="0"/>
          <c:showVal val="0"/>
          <c:showCatName val="0"/>
          <c:showSerName val="0"/>
          <c:showPercent val="0"/>
          <c:showBubbleSize val="0"/>
        </c:dLbls>
        <c:axId val="85494784"/>
        <c:axId val="85504768"/>
      </c:scatterChart>
      <c:valAx>
        <c:axId val="85494784"/>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5504768"/>
        <c:crosses val="autoZero"/>
        <c:crossBetween val="midCat"/>
        <c:majorUnit val="1"/>
      </c:valAx>
      <c:valAx>
        <c:axId val="85504768"/>
        <c:scaling>
          <c:orientation val="minMax"/>
        </c:scaling>
        <c:delete val="1"/>
        <c:axPos val="l"/>
        <c:numFmt formatCode="General" sourceLinked="1"/>
        <c:majorTickMark val="out"/>
        <c:minorTickMark val="none"/>
        <c:tickLblPos val="none"/>
        <c:crossAx val="85494784"/>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2689-4414-8ABA-7643AC7127D6}"/>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2689-4414-8ABA-7643AC7127D6}"/>
            </c:ext>
          </c:extLst>
        </c:ser>
        <c:dLbls>
          <c:showLegendKey val="0"/>
          <c:showVal val="0"/>
          <c:showCatName val="0"/>
          <c:showSerName val="0"/>
          <c:showPercent val="0"/>
          <c:showBubbleSize val="0"/>
        </c:dLbls>
        <c:axId val="85711104"/>
        <c:axId val="85745664"/>
      </c:scatterChart>
      <c:valAx>
        <c:axId val="85711104"/>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5745664"/>
        <c:crosses val="autoZero"/>
        <c:crossBetween val="midCat"/>
        <c:majorUnit val="1"/>
      </c:valAx>
      <c:valAx>
        <c:axId val="85745664"/>
        <c:scaling>
          <c:orientation val="minMax"/>
        </c:scaling>
        <c:delete val="1"/>
        <c:axPos val="l"/>
        <c:numFmt formatCode="General" sourceLinked="1"/>
        <c:majorTickMark val="out"/>
        <c:minorTickMark val="none"/>
        <c:tickLblPos val="none"/>
        <c:crossAx val="85711104"/>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18CE-4B81-9E85-3C8157E1B792}"/>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18CE-4B81-9E85-3C8157E1B792}"/>
            </c:ext>
          </c:extLst>
        </c:ser>
        <c:dLbls>
          <c:showLegendKey val="0"/>
          <c:showVal val="0"/>
          <c:showCatName val="0"/>
          <c:showSerName val="0"/>
          <c:showPercent val="0"/>
          <c:showBubbleSize val="0"/>
        </c:dLbls>
        <c:axId val="85763968"/>
        <c:axId val="85765504"/>
      </c:scatterChart>
      <c:valAx>
        <c:axId val="85763968"/>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5765504"/>
        <c:crosses val="autoZero"/>
        <c:crossBetween val="midCat"/>
        <c:majorUnit val="1"/>
      </c:valAx>
      <c:valAx>
        <c:axId val="85765504"/>
        <c:scaling>
          <c:orientation val="minMax"/>
        </c:scaling>
        <c:delete val="1"/>
        <c:axPos val="l"/>
        <c:numFmt formatCode="General" sourceLinked="1"/>
        <c:majorTickMark val="out"/>
        <c:minorTickMark val="none"/>
        <c:tickLblPos val="none"/>
        <c:crossAx val="85763968"/>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CD0B-477C-A9C9-E2CDBFBD9403}"/>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CD0B-477C-A9C9-E2CDBFBD9403}"/>
            </c:ext>
          </c:extLst>
        </c:ser>
        <c:dLbls>
          <c:showLegendKey val="0"/>
          <c:showVal val="0"/>
          <c:showCatName val="0"/>
          <c:showSerName val="0"/>
          <c:showPercent val="0"/>
          <c:showBubbleSize val="0"/>
        </c:dLbls>
        <c:axId val="85923712"/>
        <c:axId val="85925248"/>
      </c:scatterChart>
      <c:valAx>
        <c:axId val="85923712"/>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5925248"/>
        <c:crosses val="autoZero"/>
        <c:crossBetween val="midCat"/>
        <c:majorUnit val="1"/>
      </c:valAx>
      <c:valAx>
        <c:axId val="85925248"/>
        <c:scaling>
          <c:orientation val="minMax"/>
        </c:scaling>
        <c:delete val="1"/>
        <c:axPos val="l"/>
        <c:numFmt formatCode="General" sourceLinked="1"/>
        <c:majorTickMark val="out"/>
        <c:minorTickMark val="none"/>
        <c:tickLblPos val="none"/>
        <c:crossAx val="85923712"/>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userShapes>
</file>

<file path=ppt/drawings/drawing10.xml><?xml version="1.0" encoding="utf-8"?>
<c:userShapes xmlns:c="http://schemas.openxmlformats.org/drawingml/2006/chart">
  <cdr:relSizeAnchor xmlns:cdr="http://schemas.openxmlformats.org/drawingml/2006/chartDrawing">
    <cdr:from>
      <cdr:x>0</cdr:x>
      <cdr:y>0.648</cdr:y>
    </cdr:from>
    <cdr:to>
      <cdr:x>0.1362</cdr:x>
      <cdr:y>0.69752</cdr:y>
    </cdr:to>
    <cdr:sp macro="" textlink="">
      <cdr:nvSpPr>
        <cdr:cNvPr id="21" name="TextBox 20"/>
        <cdr:cNvSpPr txBox="1"/>
      </cdr:nvSpPr>
      <cdr:spPr>
        <a:xfrm xmlns:a="http://schemas.openxmlformats.org/drawingml/2006/main">
          <a:off x="0" y="1354194"/>
          <a:ext cx="477556" cy="103480"/>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cdr:txBody>
    </cdr:sp>
  </cdr:relSizeAnchor>
</c:userShapes>
</file>

<file path=ppt/drawings/drawing11.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cdr:txBody>
    </cdr:sp>
  </cdr:relSizeAnchor>
</c:userShapes>
</file>

<file path=ppt/drawings/drawing12.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userShapes>
</file>

<file path=ppt/drawings/drawing13.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userShapes>
</file>

<file path=ppt/drawings/drawing14.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userShapes>
</file>

<file path=ppt/drawings/drawing4.xml><?xml version="1.0" encoding="utf-8"?>
<c:userShapes xmlns:c="http://schemas.openxmlformats.org/drawingml/2006/chart">
  <cdr:relSizeAnchor xmlns:cdr="http://schemas.openxmlformats.org/drawingml/2006/chartDrawing">
    <cdr:from>
      <cdr:x>0</cdr:x>
      <cdr:y>0.58575</cdr:y>
    </cdr:from>
    <cdr:to>
      <cdr:x>0.30255</cdr:x>
      <cdr:y>0.71967</cdr:y>
    </cdr:to>
    <cdr:sp macro="" textlink="">
      <cdr:nvSpPr>
        <cdr:cNvPr id="21" name="TextBox 20"/>
        <cdr:cNvSpPr txBox="1"/>
      </cdr:nvSpPr>
      <cdr:spPr>
        <a:xfrm xmlns:a="http://schemas.openxmlformats.org/drawingml/2006/main">
          <a:off x="0" y="1224096"/>
          <a:ext cx="1060806" cy="279883"/>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cdr:txBody>
    </cdr:sp>
  </cdr:relSizeAnchor>
</c:userShapes>
</file>

<file path=ppt/drawings/drawing5.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userShapes>
</file>

<file path=ppt/drawings/drawing6.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cdr:txBody>
    </cdr:sp>
  </cdr:relSizeAnchor>
</c:userShapes>
</file>

<file path=ppt/drawings/drawing7.xml><?xml version="1.0" encoding="utf-8"?>
<c:userShapes xmlns:c="http://schemas.openxmlformats.org/drawingml/2006/chart">
  <cdr:relSizeAnchor xmlns:cdr="http://schemas.openxmlformats.org/drawingml/2006/chartDrawing">
    <cdr:from>
      <cdr:x>0</cdr:x>
      <cdr:y>0.60123</cdr:y>
    </cdr:from>
    <cdr:to>
      <cdr:x>0.11508</cdr:x>
      <cdr:y>0.65129</cdr:y>
    </cdr:to>
    <cdr:sp macro="" textlink="">
      <cdr:nvSpPr>
        <cdr:cNvPr id="21" name="TextBox 20"/>
        <cdr:cNvSpPr txBox="1"/>
      </cdr:nvSpPr>
      <cdr:spPr>
        <a:xfrm xmlns:a="http://schemas.openxmlformats.org/drawingml/2006/main">
          <a:off x="-2325278" y="1256458"/>
          <a:ext cx="403492" cy="104607"/>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cdr:txBody>
    </cdr:sp>
  </cdr:relSizeAnchor>
</c:userShapes>
</file>

<file path=ppt/drawings/drawing8.xml><?xml version="1.0" encoding="utf-8"?>
<c:userShapes xmlns:c="http://schemas.openxmlformats.org/drawingml/2006/chart">
  <cdr:relSizeAnchor xmlns:cdr="http://schemas.openxmlformats.org/drawingml/2006/chartDrawing">
    <cdr:from>
      <cdr:x>0</cdr:x>
      <cdr:y>0.648</cdr:y>
    </cdr:from>
    <cdr:to>
      <cdr:x>0.11508</cdr:x>
      <cdr:y>0.74647</cdr:y>
    </cdr:to>
    <cdr:sp macro="" textlink="">
      <cdr:nvSpPr>
        <cdr:cNvPr id="21" name="TextBox 20"/>
        <cdr:cNvSpPr txBox="1"/>
      </cdr:nvSpPr>
      <cdr:spPr>
        <a:xfrm xmlns:a="http://schemas.openxmlformats.org/drawingml/2006/main">
          <a:off x="0" y="1354194"/>
          <a:ext cx="403492" cy="205792"/>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cdr:txBody>
    </cdr:sp>
  </cdr:relSizeAnchor>
</c:userShapes>
</file>

<file path=ppt/drawings/drawing9.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31698-D75C-4266-A843-DC1FBDB37227}" type="datetimeFigureOut">
              <a:rPr lang="en-US" smtClean="0"/>
              <a:pPr/>
              <a:t>2/22/2017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C92C9-AE9B-4411-8E8B-09125A6C8F19}" type="slidenum">
              <a:rPr lang="en-US" smtClean="0"/>
              <a:pPr/>
              <a:t>‹#›</a:t>
            </a:fld>
            <a:endParaRPr lang="en-US"/>
          </a:p>
        </p:txBody>
      </p:sp>
    </p:spTree>
    <p:extLst>
      <p:ext uri="{BB962C8B-B14F-4D97-AF65-F5344CB8AC3E}">
        <p14:creationId xmlns:p14="http://schemas.microsoft.com/office/powerpoint/2010/main" val="255356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Changing the size of the treatment effect changes the location of the research curve.  The critical value line stays were it is “anchored” at 1.65 but the research curve slides to the right for bigger treatment effects and slides to the left for smaller treatment effects.  Have students notice the impact this has of type II error and statistical power.  Note the size of the treatment effect has no effect on the critical region. </a:t>
            </a:r>
          </a:p>
          <a:p>
            <a:endParaRPr lang="en-US" dirty="0"/>
          </a:p>
        </p:txBody>
      </p:sp>
      <p:sp>
        <p:nvSpPr>
          <p:cNvPr id="4" name="Slide Number Placeholder 3"/>
          <p:cNvSpPr>
            <a:spLocks noGrp="1"/>
          </p:cNvSpPr>
          <p:nvPr>
            <p:ph type="sldNum" sz="quarter" idx="10"/>
          </p:nvPr>
        </p:nvSpPr>
        <p:spPr/>
        <p:txBody>
          <a:bodyPr/>
          <a:lstStyle/>
          <a:p>
            <a:fld id="{598C92C9-AE9B-4411-8E8B-09125A6C8F19}" type="slidenum">
              <a:rPr lang="en-US" smtClean="0"/>
              <a:pPr/>
              <a:t>3</a:t>
            </a:fld>
            <a:endParaRPr lang="en-US"/>
          </a:p>
        </p:txBody>
      </p:sp>
    </p:spTree>
    <p:extLst>
      <p:ext uri="{BB962C8B-B14F-4D97-AF65-F5344CB8AC3E}">
        <p14:creationId xmlns:p14="http://schemas.microsoft.com/office/powerpoint/2010/main" val="425767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Changing the size of the treatment effect changes the location of the research curve.  The critical value line stays were it is “anchored” at 1.65 but the research curve slides to the right for bigger treatment effects and slides to the left for smaller treatment effects.  Have students notice the impact this has of type II error and statistical power.  Note the size of the treatment effect has no effect on the critical region. </a:t>
            </a:r>
          </a:p>
          <a:p>
            <a:endParaRPr lang="en-US" dirty="0"/>
          </a:p>
        </p:txBody>
      </p:sp>
      <p:sp>
        <p:nvSpPr>
          <p:cNvPr id="4" name="Slide Number Placeholder 3"/>
          <p:cNvSpPr>
            <a:spLocks noGrp="1"/>
          </p:cNvSpPr>
          <p:nvPr>
            <p:ph type="sldNum" sz="quarter" idx="10"/>
          </p:nvPr>
        </p:nvSpPr>
        <p:spPr/>
        <p:txBody>
          <a:bodyPr/>
          <a:lstStyle/>
          <a:p>
            <a:fld id="{598C92C9-AE9B-4411-8E8B-09125A6C8F19}" type="slidenum">
              <a:rPr lang="en-US" smtClean="0"/>
              <a:pPr/>
              <a:t>4</a:t>
            </a:fld>
            <a:endParaRPr lang="en-US"/>
          </a:p>
        </p:txBody>
      </p:sp>
    </p:spTree>
    <p:extLst>
      <p:ext uri="{BB962C8B-B14F-4D97-AF65-F5344CB8AC3E}">
        <p14:creationId xmlns:p14="http://schemas.microsoft.com/office/powerpoint/2010/main" val="144435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effect of changing N is difficult to show on static curves.  Larger N decreases sampling error which generally makes your study more accurate (i.e., more power) and less type II error.</a:t>
            </a:r>
          </a:p>
          <a:p>
            <a:endParaRPr lang="en-US" dirty="0"/>
          </a:p>
        </p:txBody>
      </p:sp>
      <p:sp>
        <p:nvSpPr>
          <p:cNvPr id="4" name="Slide Number Placeholder 3"/>
          <p:cNvSpPr>
            <a:spLocks noGrp="1"/>
          </p:cNvSpPr>
          <p:nvPr>
            <p:ph type="sldNum" sz="quarter" idx="10"/>
          </p:nvPr>
        </p:nvSpPr>
        <p:spPr/>
        <p:txBody>
          <a:bodyPr/>
          <a:lstStyle/>
          <a:p>
            <a:fld id="{598C92C9-AE9B-4411-8E8B-09125A6C8F19}" type="slidenum">
              <a:rPr lang="en-US" smtClean="0"/>
              <a:pPr/>
              <a:t>5</a:t>
            </a:fld>
            <a:endParaRPr lang="en-US"/>
          </a:p>
        </p:txBody>
      </p:sp>
    </p:spTree>
    <p:extLst>
      <p:ext uri="{BB962C8B-B14F-4D97-AF65-F5344CB8AC3E}">
        <p14:creationId xmlns:p14="http://schemas.microsoft.com/office/powerpoint/2010/main" val="3397413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Changing alpha from .05 to .01 means that the critical region line (critical value) moves to the right (it gets smaller).  This is difficult for many students to recognize.  The want to move it to the left; be ready to explain why moving it to the right is correct. [alpha = the size of the critical region; moving from .05 to .01 means the critical region has to get smaller which means moving critical value to the right.]</a:t>
            </a:r>
          </a:p>
          <a:p>
            <a:endParaRPr lang="en-US" dirty="0"/>
          </a:p>
        </p:txBody>
      </p:sp>
      <p:sp>
        <p:nvSpPr>
          <p:cNvPr id="4" name="Slide Number Placeholder 3"/>
          <p:cNvSpPr>
            <a:spLocks noGrp="1"/>
          </p:cNvSpPr>
          <p:nvPr>
            <p:ph type="sldNum" sz="quarter" idx="10"/>
          </p:nvPr>
        </p:nvSpPr>
        <p:spPr/>
        <p:txBody>
          <a:bodyPr/>
          <a:lstStyle/>
          <a:p>
            <a:fld id="{598C92C9-AE9B-4411-8E8B-09125A6C8F19}" type="slidenum">
              <a:rPr lang="en-US" smtClean="0"/>
              <a:pPr/>
              <a:t>6</a:t>
            </a:fld>
            <a:endParaRPr lang="en-US"/>
          </a:p>
        </p:txBody>
      </p:sp>
    </p:spTree>
    <p:extLst>
      <p:ext uri="{BB962C8B-B14F-4D97-AF65-F5344CB8AC3E}">
        <p14:creationId xmlns:p14="http://schemas.microsoft.com/office/powerpoint/2010/main" val="3529779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Changing the variability changes the scales of both curves.  It is difficult to show the effect this has on each of these statistical concepts on static curves.  Increasing variability reduces statistical power when the null is false.</a:t>
            </a:r>
          </a:p>
          <a:p>
            <a:endParaRPr lang="en-US" dirty="0"/>
          </a:p>
        </p:txBody>
      </p:sp>
      <p:sp>
        <p:nvSpPr>
          <p:cNvPr id="4" name="Slide Number Placeholder 3"/>
          <p:cNvSpPr>
            <a:spLocks noGrp="1"/>
          </p:cNvSpPr>
          <p:nvPr>
            <p:ph type="sldNum" sz="quarter" idx="10"/>
          </p:nvPr>
        </p:nvSpPr>
        <p:spPr/>
        <p:txBody>
          <a:bodyPr/>
          <a:lstStyle/>
          <a:p>
            <a:fld id="{598C92C9-AE9B-4411-8E8B-09125A6C8F19}" type="slidenum">
              <a:rPr lang="en-US" smtClean="0"/>
              <a:pPr/>
              <a:t>7</a:t>
            </a:fld>
            <a:endParaRPr lang="en-US"/>
          </a:p>
        </p:txBody>
      </p:sp>
    </p:spTree>
    <p:extLst>
      <p:ext uri="{BB962C8B-B14F-4D97-AF65-F5344CB8AC3E}">
        <p14:creationId xmlns:p14="http://schemas.microsoft.com/office/powerpoint/2010/main" val="44380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8B7C4B-F8E6-4667-9D42-F374B6210BE4}"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240130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B7C4B-F8E6-4667-9D42-F374B6210BE4}"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204984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B7C4B-F8E6-4667-9D42-F374B6210BE4}"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184608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B7C4B-F8E6-4667-9D42-F374B6210BE4}"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118912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8B7C4B-F8E6-4667-9D42-F374B6210BE4}"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171066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8B7C4B-F8E6-4667-9D42-F374B6210BE4}"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416710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8B7C4B-F8E6-4667-9D42-F374B6210BE4}"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427520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8B7C4B-F8E6-4667-9D42-F374B6210BE4}"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195528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B7C4B-F8E6-4667-9D42-F374B6210BE4}"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173244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B7C4B-F8E6-4667-9D42-F374B6210BE4}"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76182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B7C4B-F8E6-4667-9D42-F374B6210BE4}"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F09D6-D0CF-4F27-BED3-A3ADFC72AB30}" type="slidenum">
              <a:rPr lang="en-US" smtClean="0"/>
              <a:pPr/>
              <a:t>‹#›</a:t>
            </a:fld>
            <a:endParaRPr lang="en-US"/>
          </a:p>
        </p:txBody>
      </p:sp>
    </p:spTree>
    <p:extLst>
      <p:ext uri="{BB962C8B-B14F-4D97-AF65-F5344CB8AC3E}">
        <p14:creationId xmlns:p14="http://schemas.microsoft.com/office/powerpoint/2010/main" val="315846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1114" y="320674"/>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51114" y="1830614"/>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B7C4B-F8E6-4667-9D42-F374B6210BE4}" type="datetimeFigureOut">
              <a:rPr lang="en-US" smtClean="0"/>
              <a:pPr/>
              <a:t>2/22/2017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F09D6-D0CF-4F27-BED3-A3ADFC72AB30}" type="slidenum">
              <a:rPr lang="en-US" smtClean="0"/>
              <a:pPr/>
              <a:t>‹#›</a:t>
            </a:fld>
            <a:endParaRPr lang="en-US"/>
          </a:p>
        </p:txBody>
      </p:sp>
    </p:spTree>
    <p:extLst>
      <p:ext uri="{BB962C8B-B14F-4D97-AF65-F5344CB8AC3E}">
        <p14:creationId xmlns:p14="http://schemas.microsoft.com/office/powerpoint/2010/main" val="1467069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hart" Target="../charts/chart9.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974" y="4909751"/>
            <a:ext cx="6858000" cy="647668"/>
          </a:xfrm>
        </p:spPr>
        <p:txBody>
          <a:bodyPr>
            <a:normAutofit/>
          </a:bodyPr>
          <a:lstStyle/>
          <a:p>
            <a:r>
              <a:rPr lang="en-US" sz="3600" b="1" dirty="0">
                <a:latin typeface="Arial" panose="020B0604020202020204" pitchFamily="34" charset="0"/>
                <a:cs typeface="Arial" panose="020B0604020202020204" pitchFamily="34" charset="0"/>
              </a:rPr>
              <a:t>Introduction to Activity 6.3</a:t>
            </a:r>
          </a:p>
        </p:txBody>
      </p:sp>
      <p:sp>
        <p:nvSpPr>
          <p:cNvPr id="3" name="Subtitle 2"/>
          <p:cNvSpPr>
            <a:spLocks noGrp="1"/>
          </p:cNvSpPr>
          <p:nvPr>
            <p:ph type="subTitle" idx="1"/>
          </p:nvPr>
        </p:nvSpPr>
        <p:spPr>
          <a:xfrm>
            <a:off x="1075038" y="5557419"/>
            <a:ext cx="7945394" cy="1222322"/>
          </a:xfrm>
        </p:spPr>
        <p:txBody>
          <a:bodyPr>
            <a:noAutofit/>
          </a:bodyPr>
          <a:lstStyle/>
          <a:p>
            <a:r>
              <a:rPr lang="en-US" sz="3600" b="1" dirty="0">
                <a:latin typeface="Arial" panose="020B0604020202020204" pitchFamily="34" charset="0"/>
                <a:cs typeface="Arial" panose="020B0604020202020204" pitchFamily="34" charset="0"/>
              </a:rPr>
              <a:t>Statistical </a:t>
            </a:r>
            <a:r>
              <a:rPr lang="en-US" sz="3600" b="1" dirty="0" smtClean="0">
                <a:latin typeface="Arial" panose="020B0604020202020204" pitchFamily="34" charset="0"/>
                <a:cs typeface="Arial" panose="020B0604020202020204" pitchFamily="34" charset="0"/>
              </a:rPr>
              <a:t>Power</a:t>
            </a:r>
            <a:r>
              <a:rPr lang="en-US" sz="3600" b="1" dirty="0">
                <a:latin typeface="Arial" panose="020B0604020202020204" pitchFamily="34" charset="0"/>
                <a:cs typeface="Arial" panose="020B0604020202020204" pitchFamily="34" charset="0"/>
              </a:rPr>
              <a:t>, Type I Error, and Type II Error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306" y="0"/>
            <a:ext cx="7350668" cy="5049795"/>
          </a:xfrm>
          <a:prstGeom prst="rect">
            <a:avLst/>
          </a:prstGeom>
        </p:spPr>
      </p:pic>
    </p:spTree>
    <p:extLst>
      <p:ext uri="{BB962C8B-B14F-4D97-AF65-F5344CB8AC3E}">
        <p14:creationId xmlns:p14="http://schemas.microsoft.com/office/powerpoint/2010/main" val="3575555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r>
              <a:rPr lang="en-US" dirty="0" smtClean="0"/>
              <a:t>6.3 </a:t>
            </a:r>
            <a:r>
              <a:rPr lang="en-US" dirty="0"/>
              <a:t>will require you to:</a:t>
            </a:r>
          </a:p>
        </p:txBody>
      </p:sp>
      <p:sp>
        <p:nvSpPr>
          <p:cNvPr id="3" name="Content Placeholder 2"/>
          <p:cNvSpPr>
            <a:spLocks noGrp="1"/>
          </p:cNvSpPr>
          <p:nvPr>
            <p:ph idx="1"/>
          </p:nvPr>
        </p:nvSpPr>
        <p:spPr>
          <a:xfrm>
            <a:off x="751114" y="1934863"/>
            <a:ext cx="7886700" cy="3263504"/>
          </a:xfrm>
        </p:spPr>
        <p:txBody>
          <a:bodyPr>
            <a:normAutofit/>
          </a:bodyPr>
          <a:lstStyle/>
          <a:p>
            <a:r>
              <a:rPr lang="en-US" dirty="0"/>
              <a:t>Use the null and research distribution of sample means to describe statistical power, Type I error, and Type II error.</a:t>
            </a:r>
          </a:p>
          <a:p>
            <a:r>
              <a:rPr lang="en-US" dirty="0"/>
              <a:t>Understand how each of the above concepts </a:t>
            </a:r>
            <a:r>
              <a:rPr lang="en-US" dirty="0" smtClean="0"/>
              <a:t>is </a:t>
            </a:r>
            <a:r>
              <a:rPr lang="en-US" dirty="0"/>
              <a:t>effected by the:</a:t>
            </a:r>
          </a:p>
          <a:p>
            <a:pPr lvl="1"/>
            <a:r>
              <a:rPr lang="en-US" dirty="0"/>
              <a:t>effect size of the treatment</a:t>
            </a:r>
          </a:p>
          <a:p>
            <a:pPr lvl="1"/>
            <a:r>
              <a:rPr lang="en-US" dirty="0"/>
              <a:t>Sample size of the study</a:t>
            </a:r>
          </a:p>
          <a:p>
            <a:pPr lvl="1"/>
            <a:r>
              <a:rPr lang="en-US" dirty="0"/>
              <a:t>Alpha value</a:t>
            </a:r>
          </a:p>
          <a:p>
            <a:pPr lvl="1"/>
            <a:r>
              <a:rPr lang="en-US" dirty="0"/>
              <a:t>Variability in a sample</a:t>
            </a:r>
          </a:p>
          <a:p>
            <a:pPr lvl="1"/>
            <a:endParaRPr lang="en-US" dirty="0"/>
          </a:p>
        </p:txBody>
      </p:sp>
    </p:spTree>
    <p:extLst>
      <p:ext uri="{BB962C8B-B14F-4D97-AF65-F5344CB8AC3E}">
        <p14:creationId xmlns:p14="http://schemas.microsoft.com/office/powerpoint/2010/main" val="4086715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420" y="500544"/>
            <a:ext cx="8201909" cy="994172"/>
          </a:xfrm>
        </p:spPr>
        <p:txBody>
          <a:bodyPr>
            <a:normAutofit fontScale="90000"/>
          </a:bodyPr>
          <a:lstStyle/>
          <a:p>
            <a:r>
              <a:rPr lang="en-US" dirty="0"/>
              <a:t>Null and research distribution of sample means</a:t>
            </a:r>
          </a:p>
        </p:txBody>
      </p:sp>
      <p:graphicFrame>
        <p:nvGraphicFramePr>
          <p:cNvPr id="8" name="Chart 7"/>
          <p:cNvGraphicFramePr/>
          <p:nvPr>
            <p:extLst>
              <p:ext uri="{D42A27DB-BD31-4B8C-83A1-F6EECF244321}">
                <p14:modId xmlns:p14="http://schemas.microsoft.com/office/powerpoint/2010/main" val="1662347423"/>
              </p:ext>
            </p:extLst>
          </p:nvPr>
        </p:nvGraphicFramePr>
        <p:xfrm>
          <a:off x="1864251" y="1231917"/>
          <a:ext cx="3506183" cy="208980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04186" y="1494715"/>
            <a:ext cx="1171581" cy="369332"/>
          </a:xfrm>
          <a:prstGeom prst="rect">
            <a:avLst/>
          </a:prstGeom>
          <a:noFill/>
        </p:spPr>
        <p:txBody>
          <a:bodyPr wrap="square" rtlCol="0">
            <a:spAutoFit/>
          </a:bodyPr>
          <a:lstStyle/>
          <a:p>
            <a:r>
              <a:rPr lang="en-US" dirty="0"/>
              <a:t>Null curve</a:t>
            </a:r>
          </a:p>
        </p:txBody>
      </p:sp>
      <p:graphicFrame>
        <p:nvGraphicFramePr>
          <p:cNvPr id="16" name="Chart 15"/>
          <p:cNvGraphicFramePr/>
          <p:nvPr>
            <p:extLst>
              <p:ext uri="{D42A27DB-BD31-4B8C-83A1-F6EECF244321}">
                <p14:modId xmlns:p14="http://schemas.microsoft.com/office/powerpoint/2010/main" val="713394783"/>
              </p:ext>
            </p:extLst>
          </p:nvPr>
        </p:nvGraphicFramePr>
        <p:xfrm>
          <a:off x="2325279" y="3436023"/>
          <a:ext cx="3506183" cy="208980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898291" y="3321722"/>
            <a:ext cx="1707732" cy="369332"/>
          </a:xfrm>
          <a:prstGeom prst="rect">
            <a:avLst/>
          </a:prstGeom>
          <a:noFill/>
        </p:spPr>
        <p:txBody>
          <a:bodyPr wrap="square" rtlCol="0">
            <a:spAutoFit/>
          </a:bodyPr>
          <a:lstStyle/>
          <a:p>
            <a:r>
              <a:rPr lang="en-US" dirty="0"/>
              <a:t>Research curve</a:t>
            </a:r>
          </a:p>
        </p:txBody>
      </p:sp>
      <p:sp>
        <p:nvSpPr>
          <p:cNvPr id="15" name="TextBox 14"/>
          <p:cNvSpPr txBox="1"/>
          <p:nvPr/>
        </p:nvSpPr>
        <p:spPr>
          <a:xfrm>
            <a:off x="2570673" y="4809550"/>
            <a:ext cx="3315878" cy="230832"/>
          </a:xfrm>
          <a:prstGeom prst="rect">
            <a:avLst/>
          </a:prstGeom>
          <a:solidFill>
            <a:schemeClr val="bg1"/>
          </a:solidFill>
        </p:spPr>
        <p:txBody>
          <a:bodyPr wrap="square" rtlCol="0">
            <a:spAutoFit/>
          </a:bodyPr>
          <a:lstStyle/>
          <a:p>
            <a:r>
              <a:rPr lang="en-US" sz="900" dirty="0"/>
              <a:t>-3         -2          -1           0           1           2           3            4           5</a:t>
            </a:r>
          </a:p>
        </p:txBody>
      </p:sp>
      <p:graphicFrame>
        <p:nvGraphicFramePr>
          <p:cNvPr id="17" name="Chart 16"/>
          <p:cNvGraphicFramePr/>
          <p:nvPr>
            <p:extLst>
              <p:ext uri="{D42A27DB-BD31-4B8C-83A1-F6EECF244321}">
                <p14:modId xmlns:p14="http://schemas.microsoft.com/office/powerpoint/2010/main" val="670053431"/>
              </p:ext>
            </p:extLst>
          </p:nvPr>
        </p:nvGraphicFramePr>
        <p:xfrm>
          <a:off x="1978551" y="1346217"/>
          <a:ext cx="3506183" cy="2089805"/>
        </p:xfrm>
        <a:graphic>
          <a:graphicData uri="http://schemas.openxmlformats.org/drawingml/2006/chart">
            <c:chart xmlns:c="http://schemas.openxmlformats.org/drawingml/2006/chart" xmlns:r="http://schemas.openxmlformats.org/officeDocument/2006/relationships" r:id="rId5"/>
          </a:graphicData>
        </a:graphic>
      </p:graphicFrame>
      <p:cxnSp>
        <p:nvCxnSpPr>
          <p:cNvPr id="18" name="Straight Arrow Connector 17"/>
          <p:cNvCxnSpPr>
            <a:cxnSpLocks/>
          </p:cNvCxnSpPr>
          <p:nvPr/>
        </p:nvCxnSpPr>
        <p:spPr>
          <a:xfrm flipH="1">
            <a:off x="4309933" y="1667840"/>
            <a:ext cx="14432" cy="356988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56675" y="2042979"/>
            <a:ext cx="1371600" cy="300082"/>
          </a:xfrm>
          <a:prstGeom prst="rect">
            <a:avLst/>
          </a:prstGeom>
          <a:noFill/>
        </p:spPr>
        <p:txBody>
          <a:bodyPr wrap="square" rtlCol="0">
            <a:spAutoFit/>
          </a:bodyPr>
          <a:lstStyle/>
          <a:p>
            <a:r>
              <a:rPr lang="en-US" sz="1350" dirty="0"/>
              <a:t>Type I Error</a:t>
            </a:r>
          </a:p>
        </p:txBody>
      </p:sp>
      <p:cxnSp>
        <p:nvCxnSpPr>
          <p:cNvPr id="4" name="Straight Arrow Connector 3"/>
          <p:cNvCxnSpPr>
            <a:cxnSpLocks/>
          </p:cNvCxnSpPr>
          <p:nvPr/>
        </p:nvCxnSpPr>
        <p:spPr>
          <a:xfrm flipH="1">
            <a:off x="4382103" y="2327212"/>
            <a:ext cx="344774" cy="28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07050" y="4087951"/>
            <a:ext cx="1371600" cy="300082"/>
          </a:xfrm>
          <a:prstGeom prst="rect">
            <a:avLst/>
          </a:prstGeom>
          <a:noFill/>
        </p:spPr>
        <p:txBody>
          <a:bodyPr wrap="square" rtlCol="0">
            <a:spAutoFit/>
          </a:bodyPr>
          <a:lstStyle/>
          <a:p>
            <a:r>
              <a:rPr lang="en-US" sz="1350" dirty="0"/>
              <a:t>Type II Error</a:t>
            </a:r>
          </a:p>
        </p:txBody>
      </p:sp>
      <p:cxnSp>
        <p:nvCxnSpPr>
          <p:cNvPr id="19" name="Straight Arrow Connector 18"/>
          <p:cNvCxnSpPr>
            <a:cxnSpLocks/>
          </p:cNvCxnSpPr>
          <p:nvPr/>
        </p:nvCxnSpPr>
        <p:spPr>
          <a:xfrm>
            <a:off x="3418356" y="4364950"/>
            <a:ext cx="343276" cy="224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53613" y="4021848"/>
            <a:ext cx="1371600" cy="300082"/>
          </a:xfrm>
          <a:prstGeom prst="rect">
            <a:avLst/>
          </a:prstGeom>
          <a:noFill/>
        </p:spPr>
        <p:txBody>
          <a:bodyPr wrap="square" rtlCol="0">
            <a:spAutoFit/>
          </a:bodyPr>
          <a:lstStyle/>
          <a:p>
            <a:r>
              <a:rPr lang="en-US" sz="1350" dirty="0"/>
              <a:t>Statistical Power</a:t>
            </a:r>
          </a:p>
        </p:txBody>
      </p:sp>
      <p:cxnSp>
        <p:nvCxnSpPr>
          <p:cNvPr id="26" name="Straight Arrow Connector 25"/>
          <p:cNvCxnSpPr>
            <a:cxnSpLocks/>
          </p:cNvCxnSpPr>
          <p:nvPr/>
        </p:nvCxnSpPr>
        <p:spPr>
          <a:xfrm flipH="1">
            <a:off x="4570046" y="4301731"/>
            <a:ext cx="397714" cy="250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83588" y="1674910"/>
            <a:ext cx="1853233" cy="3554819"/>
          </a:xfrm>
          <a:prstGeom prst="rect">
            <a:avLst/>
          </a:prstGeom>
          <a:noFill/>
        </p:spPr>
        <p:txBody>
          <a:bodyPr wrap="square" rtlCol="0">
            <a:spAutoFit/>
          </a:bodyPr>
          <a:lstStyle/>
          <a:p>
            <a:r>
              <a:rPr lang="en-US" sz="1500" b="1" dirty="0"/>
              <a:t>Size of treatment effect</a:t>
            </a:r>
            <a:r>
              <a:rPr lang="en-US" sz="1500" dirty="0"/>
              <a:t> determines location of Research curve;</a:t>
            </a:r>
          </a:p>
          <a:p>
            <a:r>
              <a:rPr lang="en-US" sz="1500" dirty="0"/>
              <a:t>Larger effects move curve more further right</a:t>
            </a:r>
          </a:p>
          <a:p>
            <a:endParaRPr lang="en-US" sz="1500" dirty="0"/>
          </a:p>
          <a:p>
            <a:r>
              <a:rPr lang="en-US" sz="1500" dirty="0"/>
              <a:t>Studies with small treatment effects (i.e., effect sizes) have low statistical power and a higher chance of Type II Error</a:t>
            </a:r>
          </a:p>
        </p:txBody>
      </p:sp>
    </p:spTree>
    <p:extLst>
      <p:ext uri="{BB962C8B-B14F-4D97-AF65-F5344CB8AC3E}">
        <p14:creationId xmlns:p14="http://schemas.microsoft.com/office/powerpoint/2010/main" val="556929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502" y="372851"/>
            <a:ext cx="8201909" cy="994172"/>
          </a:xfrm>
        </p:spPr>
        <p:txBody>
          <a:bodyPr>
            <a:noAutofit/>
          </a:bodyPr>
          <a:lstStyle/>
          <a:p>
            <a:r>
              <a:rPr lang="en-US" dirty="0"/>
              <a:t>Null and research distribution of sample means</a:t>
            </a:r>
          </a:p>
        </p:txBody>
      </p:sp>
      <p:graphicFrame>
        <p:nvGraphicFramePr>
          <p:cNvPr id="8" name="Chart 7"/>
          <p:cNvGraphicFramePr/>
          <p:nvPr>
            <p:extLst>
              <p:ext uri="{D42A27DB-BD31-4B8C-83A1-F6EECF244321}">
                <p14:modId xmlns:p14="http://schemas.microsoft.com/office/powerpoint/2010/main" val="1112624946"/>
              </p:ext>
            </p:extLst>
          </p:nvPr>
        </p:nvGraphicFramePr>
        <p:xfrm>
          <a:off x="1704933" y="1981560"/>
          <a:ext cx="3506183" cy="208980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44868" y="2244358"/>
            <a:ext cx="1171581" cy="369332"/>
          </a:xfrm>
          <a:prstGeom prst="rect">
            <a:avLst/>
          </a:prstGeom>
          <a:noFill/>
        </p:spPr>
        <p:txBody>
          <a:bodyPr wrap="square" rtlCol="0">
            <a:spAutoFit/>
          </a:bodyPr>
          <a:lstStyle/>
          <a:p>
            <a:r>
              <a:rPr lang="en-US" dirty="0"/>
              <a:t>Null curve</a:t>
            </a:r>
          </a:p>
        </p:txBody>
      </p:sp>
      <p:graphicFrame>
        <p:nvGraphicFramePr>
          <p:cNvPr id="16" name="Chart 15"/>
          <p:cNvGraphicFramePr/>
          <p:nvPr>
            <p:extLst>
              <p:ext uri="{D42A27DB-BD31-4B8C-83A1-F6EECF244321}">
                <p14:modId xmlns:p14="http://schemas.microsoft.com/office/powerpoint/2010/main" val="179617823"/>
              </p:ext>
            </p:extLst>
          </p:nvPr>
        </p:nvGraphicFramePr>
        <p:xfrm>
          <a:off x="2856493" y="4168251"/>
          <a:ext cx="3506183" cy="208980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738973" y="4071365"/>
            <a:ext cx="1707732" cy="369332"/>
          </a:xfrm>
          <a:prstGeom prst="rect">
            <a:avLst/>
          </a:prstGeom>
          <a:noFill/>
        </p:spPr>
        <p:txBody>
          <a:bodyPr wrap="square" rtlCol="0">
            <a:spAutoFit/>
          </a:bodyPr>
          <a:lstStyle/>
          <a:p>
            <a:r>
              <a:rPr lang="en-US" dirty="0"/>
              <a:t>Research curve</a:t>
            </a:r>
          </a:p>
        </p:txBody>
      </p:sp>
      <p:sp>
        <p:nvSpPr>
          <p:cNvPr id="15" name="TextBox 14"/>
          <p:cNvSpPr txBox="1"/>
          <p:nvPr/>
        </p:nvSpPr>
        <p:spPr>
          <a:xfrm>
            <a:off x="2411355" y="5559193"/>
            <a:ext cx="3315878" cy="230832"/>
          </a:xfrm>
          <a:prstGeom prst="rect">
            <a:avLst/>
          </a:prstGeom>
          <a:solidFill>
            <a:schemeClr val="bg1"/>
          </a:solidFill>
        </p:spPr>
        <p:txBody>
          <a:bodyPr wrap="square" rtlCol="0">
            <a:spAutoFit/>
          </a:bodyPr>
          <a:lstStyle/>
          <a:p>
            <a:r>
              <a:rPr lang="en-US" sz="900" dirty="0"/>
              <a:t>-3         -2          -1           0           1           2           3            4           5</a:t>
            </a:r>
          </a:p>
        </p:txBody>
      </p:sp>
      <p:graphicFrame>
        <p:nvGraphicFramePr>
          <p:cNvPr id="17" name="Chart 16"/>
          <p:cNvGraphicFramePr/>
          <p:nvPr>
            <p:extLst>
              <p:ext uri="{D42A27DB-BD31-4B8C-83A1-F6EECF244321}">
                <p14:modId xmlns:p14="http://schemas.microsoft.com/office/powerpoint/2010/main" val="2239558649"/>
              </p:ext>
            </p:extLst>
          </p:nvPr>
        </p:nvGraphicFramePr>
        <p:xfrm>
          <a:off x="1819233" y="2095860"/>
          <a:ext cx="3506183" cy="2089805"/>
        </p:xfrm>
        <a:graphic>
          <a:graphicData uri="http://schemas.openxmlformats.org/drawingml/2006/chart">
            <c:chart xmlns:c="http://schemas.openxmlformats.org/drawingml/2006/chart" xmlns:r="http://schemas.openxmlformats.org/officeDocument/2006/relationships" r:id="rId5"/>
          </a:graphicData>
        </a:graphic>
      </p:graphicFrame>
      <p:cxnSp>
        <p:nvCxnSpPr>
          <p:cNvPr id="18" name="Straight Arrow Connector 17"/>
          <p:cNvCxnSpPr>
            <a:cxnSpLocks/>
          </p:cNvCxnSpPr>
          <p:nvPr/>
        </p:nvCxnSpPr>
        <p:spPr>
          <a:xfrm flipH="1">
            <a:off x="4150615" y="2417483"/>
            <a:ext cx="14432" cy="356988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497357" y="2792622"/>
            <a:ext cx="1371600" cy="300082"/>
          </a:xfrm>
          <a:prstGeom prst="rect">
            <a:avLst/>
          </a:prstGeom>
          <a:noFill/>
        </p:spPr>
        <p:txBody>
          <a:bodyPr wrap="square" rtlCol="0">
            <a:spAutoFit/>
          </a:bodyPr>
          <a:lstStyle/>
          <a:p>
            <a:r>
              <a:rPr lang="en-US" sz="1350" dirty="0"/>
              <a:t>Type I Error</a:t>
            </a:r>
          </a:p>
        </p:txBody>
      </p:sp>
      <p:cxnSp>
        <p:nvCxnSpPr>
          <p:cNvPr id="4" name="Straight Arrow Connector 3"/>
          <p:cNvCxnSpPr>
            <a:cxnSpLocks/>
          </p:cNvCxnSpPr>
          <p:nvPr/>
        </p:nvCxnSpPr>
        <p:spPr>
          <a:xfrm flipH="1">
            <a:off x="4222785" y="3076855"/>
            <a:ext cx="344774" cy="28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45699" y="4837594"/>
            <a:ext cx="1371600" cy="300082"/>
          </a:xfrm>
          <a:prstGeom prst="rect">
            <a:avLst/>
          </a:prstGeom>
          <a:noFill/>
        </p:spPr>
        <p:txBody>
          <a:bodyPr wrap="square" rtlCol="0">
            <a:spAutoFit/>
          </a:bodyPr>
          <a:lstStyle/>
          <a:p>
            <a:r>
              <a:rPr lang="en-US" sz="1350" dirty="0"/>
              <a:t>Type II Error</a:t>
            </a:r>
          </a:p>
        </p:txBody>
      </p:sp>
      <p:cxnSp>
        <p:nvCxnSpPr>
          <p:cNvPr id="19" name="Straight Arrow Connector 18"/>
          <p:cNvCxnSpPr>
            <a:cxnSpLocks/>
          </p:cNvCxnSpPr>
          <p:nvPr/>
        </p:nvCxnSpPr>
        <p:spPr>
          <a:xfrm>
            <a:off x="3690314" y="5114593"/>
            <a:ext cx="343276" cy="224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89204" y="4771491"/>
            <a:ext cx="1371600" cy="300082"/>
          </a:xfrm>
          <a:prstGeom prst="rect">
            <a:avLst/>
          </a:prstGeom>
          <a:noFill/>
        </p:spPr>
        <p:txBody>
          <a:bodyPr wrap="square" rtlCol="0">
            <a:spAutoFit/>
          </a:bodyPr>
          <a:lstStyle/>
          <a:p>
            <a:r>
              <a:rPr lang="en-US" sz="1350" dirty="0"/>
              <a:t>Statistical Power</a:t>
            </a:r>
          </a:p>
        </p:txBody>
      </p:sp>
      <p:cxnSp>
        <p:nvCxnSpPr>
          <p:cNvPr id="26" name="Straight Arrow Connector 25"/>
          <p:cNvCxnSpPr>
            <a:cxnSpLocks/>
          </p:cNvCxnSpPr>
          <p:nvPr/>
        </p:nvCxnSpPr>
        <p:spPr>
          <a:xfrm flipH="1">
            <a:off x="4940988" y="5051374"/>
            <a:ext cx="397714" cy="250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595992" y="1876095"/>
            <a:ext cx="2468213" cy="3693319"/>
          </a:xfrm>
          <a:prstGeom prst="rect">
            <a:avLst/>
          </a:prstGeom>
          <a:noFill/>
        </p:spPr>
        <p:txBody>
          <a:bodyPr wrap="square" rtlCol="0">
            <a:spAutoFit/>
          </a:bodyPr>
          <a:lstStyle/>
          <a:p>
            <a:r>
              <a:rPr lang="en-US" b="1" dirty="0"/>
              <a:t>Size of treatment effect</a:t>
            </a:r>
            <a:r>
              <a:rPr lang="en-US" dirty="0"/>
              <a:t> determines location of Research curve;</a:t>
            </a:r>
          </a:p>
          <a:p>
            <a:r>
              <a:rPr lang="en-US" dirty="0"/>
              <a:t>Larger effects move curve more further right</a:t>
            </a:r>
          </a:p>
          <a:p>
            <a:endParaRPr lang="en-US" dirty="0"/>
          </a:p>
          <a:p>
            <a:r>
              <a:rPr lang="en-US" dirty="0"/>
              <a:t>Increasing treatment effect increases statistical power and decreases Type II error</a:t>
            </a:r>
          </a:p>
        </p:txBody>
      </p:sp>
      <p:sp>
        <p:nvSpPr>
          <p:cNvPr id="20" name="TextBox 1"/>
          <p:cNvSpPr txBox="1"/>
          <p:nvPr/>
        </p:nvSpPr>
        <p:spPr>
          <a:xfrm>
            <a:off x="2980114" y="5338773"/>
            <a:ext cx="537989" cy="126308"/>
          </a:xfrm>
          <a:prstGeom prst="rect">
            <a:avLst/>
          </a:prstGeom>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p:txBody>
      </p:sp>
    </p:spTree>
    <p:extLst>
      <p:ext uri="{BB962C8B-B14F-4D97-AF65-F5344CB8AC3E}">
        <p14:creationId xmlns:p14="http://schemas.microsoft.com/office/powerpoint/2010/main" val="4049333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947" y="385684"/>
            <a:ext cx="8201909" cy="994172"/>
          </a:xfrm>
        </p:spPr>
        <p:txBody>
          <a:bodyPr>
            <a:normAutofit fontScale="90000"/>
          </a:bodyPr>
          <a:lstStyle/>
          <a:p>
            <a:r>
              <a:rPr lang="en-US" dirty="0"/>
              <a:t>Null and research distribution of sample means</a:t>
            </a:r>
          </a:p>
        </p:txBody>
      </p:sp>
      <p:graphicFrame>
        <p:nvGraphicFramePr>
          <p:cNvPr id="8" name="Chart 7"/>
          <p:cNvGraphicFramePr/>
          <p:nvPr>
            <p:extLst>
              <p:ext uri="{D42A27DB-BD31-4B8C-83A1-F6EECF244321}">
                <p14:modId xmlns:p14="http://schemas.microsoft.com/office/powerpoint/2010/main" val="2795433584"/>
              </p:ext>
            </p:extLst>
          </p:nvPr>
        </p:nvGraphicFramePr>
        <p:xfrm>
          <a:off x="1864250" y="2220458"/>
          <a:ext cx="3506183" cy="208980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65860" y="2472818"/>
            <a:ext cx="1731923" cy="369332"/>
          </a:xfrm>
          <a:prstGeom prst="rect">
            <a:avLst/>
          </a:prstGeom>
          <a:noFill/>
        </p:spPr>
        <p:txBody>
          <a:bodyPr wrap="square" rtlCol="0">
            <a:spAutoFit/>
          </a:bodyPr>
          <a:lstStyle/>
          <a:p>
            <a:r>
              <a:rPr lang="en-US" dirty="0"/>
              <a:t>Null curve</a:t>
            </a:r>
          </a:p>
        </p:txBody>
      </p:sp>
      <p:graphicFrame>
        <p:nvGraphicFramePr>
          <p:cNvPr id="16" name="Chart 15"/>
          <p:cNvGraphicFramePr/>
          <p:nvPr>
            <p:extLst>
              <p:ext uri="{D42A27DB-BD31-4B8C-83A1-F6EECF244321}">
                <p14:modId xmlns:p14="http://schemas.microsoft.com/office/powerpoint/2010/main" val="2211045032"/>
              </p:ext>
            </p:extLst>
          </p:nvPr>
        </p:nvGraphicFramePr>
        <p:xfrm>
          <a:off x="2325278" y="4424564"/>
          <a:ext cx="3506183" cy="208980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729704" y="4300952"/>
            <a:ext cx="1904545" cy="369332"/>
          </a:xfrm>
          <a:prstGeom prst="rect">
            <a:avLst/>
          </a:prstGeom>
          <a:noFill/>
        </p:spPr>
        <p:txBody>
          <a:bodyPr wrap="square" rtlCol="0">
            <a:spAutoFit/>
          </a:bodyPr>
          <a:lstStyle/>
          <a:p>
            <a:r>
              <a:rPr lang="en-US" dirty="0"/>
              <a:t>Research curve</a:t>
            </a:r>
          </a:p>
        </p:txBody>
      </p:sp>
      <p:sp>
        <p:nvSpPr>
          <p:cNvPr id="15" name="TextBox 14"/>
          <p:cNvSpPr txBox="1"/>
          <p:nvPr/>
        </p:nvSpPr>
        <p:spPr>
          <a:xfrm>
            <a:off x="2570672" y="5798091"/>
            <a:ext cx="3315878" cy="230832"/>
          </a:xfrm>
          <a:prstGeom prst="rect">
            <a:avLst/>
          </a:prstGeom>
          <a:solidFill>
            <a:schemeClr val="bg1"/>
          </a:solidFill>
        </p:spPr>
        <p:txBody>
          <a:bodyPr wrap="square" rtlCol="0">
            <a:spAutoFit/>
          </a:bodyPr>
          <a:lstStyle/>
          <a:p>
            <a:r>
              <a:rPr lang="en-US" sz="900" dirty="0"/>
              <a:t>-3         -2          -1           0           1           2           3            4           5</a:t>
            </a:r>
          </a:p>
        </p:txBody>
      </p:sp>
      <p:graphicFrame>
        <p:nvGraphicFramePr>
          <p:cNvPr id="17" name="Chart 16"/>
          <p:cNvGraphicFramePr/>
          <p:nvPr>
            <p:extLst>
              <p:ext uri="{D42A27DB-BD31-4B8C-83A1-F6EECF244321}">
                <p14:modId xmlns:p14="http://schemas.microsoft.com/office/powerpoint/2010/main" val="1375398437"/>
              </p:ext>
            </p:extLst>
          </p:nvPr>
        </p:nvGraphicFramePr>
        <p:xfrm>
          <a:off x="1978550" y="2334758"/>
          <a:ext cx="3506183" cy="2089805"/>
        </p:xfrm>
        <a:graphic>
          <a:graphicData uri="http://schemas.openxmlformats.org/drawingml/2006/chart">
            <c:chart xmlns:c="http://schemas.openxmlformats.org/drawingml/2006/chart" xmlns:r="http://schemas.openxmlformats.org/officeDocument/2006/relationships" r:id="rId5"/>
          </a:graphicData>
        </a:graphic>
      </p:graphicFrame>
      <p:cxnSp>
        <p:nvCxnSpPr>
          <p:cNvPr id="18" name="Straight Arrow Connector 17"/>
          <p:cNvCxnSpPr>
            <a:cxnSpLocks/>
          </p:cNvCxnSpPr>
          <p:nvPr/>
        </p:nvCxnSpPr>
        <p:spPr>
          <a:xfrm flipH="1">
            <a:off x="4309932" y="2656381"/>
            <a:ext cx="14432" cy="356988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56674" y="3031520"/>
            <a:ext cx="1371600" cy="300082"/>
          </a:xfrm>
          <a:prstGeom prst="rect">
            <a:avLst/>
          </a:prstGeom>
          <a:noFill/>
        </p:spPr>
        <p:txBody>
          <a:bodyPr wrap="square" rtlCol="0">
            <a:spAutoFit/>
          </a:bodyPr>
          <a:lstStyle/>
          <a:p>
            <a:r>
              <a:rPr lang="en-US" sz="1350" dirty="0"/>
              <a:t>Type I Error</a:t>
            </a:r>
          </a:p>
        </p:txBody>
      </p:sp>
      <p:cxnSp>
        <p:nvCxnSpPr>
          <p:cNvPr id="4" name="Straight Arrow Connector 3"/>
          <p:cNvCxnSpPr>
            <a:cxnSpLocks/>
          </p:cNvCxnSpPr>
          <p:nvPr/>
        </p:nvCxnSpPr>
        <p:spPr>
          <a:xfrm flipH="1">
            <a:off x="4382102" y="3315753"/>
            <a:ext cx="344774" cy="28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07049" y="5076492"/>
            <a:ext cx="1371600" cy="300082"/>
          </a:xfrm>
          <a:prstGeom prst="rect">
            <a:avLst/>
          </a:prstGeom>
          <a:noFill/>
        </p:spPr>
        <p:txBody>
          <a:bodyPr wrap="square" rtlCol="0">
            <a:spAutoFit/>
          </a:bodyPr>
          <a:lstStyle/>
          <a:p>
            <a:r>
              <a:rPr lang="en-US" sz="1350" dirty="0"/>
              <a:t>Type II Error</a:t>
            </a:r>
          </a:p>
        </p:txBody>
      </p:sp>
      <p:cxnSp>
        <p:nvCxnSpPr>
          <p:cNvPr id="19" name="Straight Arrow Connector 18"/>
          <p:cNvCxnSpPr>
            <a:cxnSpLocks/>
          </p:cNvCxnSpPr>
          <p:nvPr/>
        </p:nvCxnSpPr>
        <p:spPr>
          <a:xfrm>
            <a:off x="3418355" y="5353491"/>
            <a:ext cx="343276" cy="224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53612" y="5010389"/>
            <a:ext cx="1371600" cy="300082"/>
          </a:xfrm>
          <a:prstGeom prst="rect">
            <a:avLst/>
          </a:prstGeom>
          <a:noFill/>
        </p:spPr>
        <p:txBody>
          <a:bodyPr wrap="square" rtlCol="0">
            <a:spAutoFit/>
          </a:bodyPr>
          <a:lstStyle/>
          <a:p>
            <a:r>
              <a:rPr lang="en-US" sz="1350" dirty="0"/>
              <a:t>Statistical Power</a:t>
            </a:r>
          </a:p>
        </p:txBody>
      </p:sp>
      <p:cxnSp>
        <p:nvCxnSpPr>
          <p:cNvPr id="26" name="Straight Arrow Connector 25"/>
          <p:cNvCxnSpPr>
            <a:cxnSpLocks/>
          </p:cNvCxnSpPr>
          <p:nvPr/>
        </p:nvCxnSpPr>
        <p:spPr>
          <a:xfrm flipH="1">
            <a:off x="4570045" y="5290272"/>
            <a:ext cx="397714" cy="250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473534" y="1820067"/>
                <a:ext cx="2685162" cy="4587025"/>
              </a:xfrm>
              <a:prstGeom prst="rect">
                <a:avLst/>
              </a:prstGeom>
              <a:noFill/>
            </p:spPr>
            <p:txBody>
              <a:bodyPr wrap="square" rtlCol="0">
                <a:spAutoFit/>
              </a:bodyPr>
              <a:lstStyle/>
              <a:p>
                <a:r>
                  <a:rPr lang="en-US" b="1" dirty="0"/>
                  <a:t>Sample size of study </a:t>
                </a:r>
                <a:r>
                  <a:rPr lang="en-US" dirty="0"/>
                  <a:t>helps determine sampling error;</a:t>
                </a:r>
              </a:p>
              <a:p>
                <a:endParaRPr lang="en-US" dirty="0"/>
              </a:p>
              <a:p>
                <a:r>
                  <a:rPr lang="en-US" dirty="0"/>
                  <a:t>            SEM = </a:t>
                </a:r>
                <a14:m>
                  <m:oMath xmlns:m="http://schemas.openxmlformats.org/officeDocument/2006/math">
                    <m:f>
                      <m:fPr>
                        <m:ctrlPr>
                          <a:rPr lang="en-US" i="1">
                            <a:latin typeface="Cambria Math"/>
                          </a:rPr>
                        </m:ctrlPr>
                      </m:fPr>
                      <m:num>
                        <m:r>
                          <a:rPr lang="en-US" i="1">
                            <a:latin typeface="Cambria Math" panose="02040503050406030204" pitchFamily="18" charset="0"/>
                            <a:sym typeface="Symbol" panose="05050102010706020507" pitchFamily="18" charset="2"/>
                          </a:rPr>
                          <m:t></m:t>
                        </m:r>
                      </m:num>
                      <m:den>
                        <m:rad>
                          <m:radPr>
                            <m:degHide m:val="on"/>
                            <m:ctrlPr>
                              <a:rPr lang="en-US" i="1">
                                <a:latin typeface="Cambria Math"/>
                              </a:rPr>
                            </m:ctrlPr>
                          </m:radPr>
                          <m:deg/>
                          <m:e>
                            <m:r>
                              <a:rPr lang="en-US" i="1">
                                <a:latin typeface="Cambria Math" panose="02040503050406030204" pitchFamily="18" charset="0"/>
                              </a:rPr>
                              <m:t>𝑁</m:t>
                            </m:r>
                          </m:e>
                        </m:rad>
                      </m:den>
                    </m:f>
                  </m:oMath>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US" i="1">
                              <a:latin typeface="Cambria Math"/>
                            </a:rPr>
                          </m:ctrlPr>
                        </m:fPr>
                        <m:num>
                          <m:r>
                            <a:rPr lang="en-US" i="1">
                              <a:latin typeface="Cambria Math" panose="02040503050406030204" pitchFamily="18" charset="0"/>
                            </a:rPr>
                            <m:t>𝑀</m:t>
                          </m:r>
                          <m:r>
                            <a:rPr lang="en-US" i="1">
                              <a:latin typeface="Cambria Math" panose="02040503050406030204" pitchFamily="18" charset="0"/>
                            </a:rPr>
                            <m:t> −µ</m:t>
                          </m:r>
                        </m:num>
                        <m:den>
                          <m:f>
                            <m:fPr>
                              <m:ctrlPr>
                                <a:rPr lang="en-US" i="1">
                                  <a:latin typeface="Cambria Math"/>
                                </a:rPr>
                              </m:ctrlPr>
                            </m:fPr>
                            <m:num>
                              <m:r>
                                <a:rPr lang="en-US" i="1">
                                  <a:latin typeface="Cambria Math" panose="02040503050406030204" pitchFamily="18" charset="0"/>
                                  <a:sym typeface="Symbol" panose="05050102010706020507" pitchFamily="18" charset="2"/>
                                </a:rPr>
                                <m:t></m:t>
                              </m:r>
                            </m:num>
                            <m:den>
                              <m:rad>
                                <m:radPr>
                                  <m:degHide m:val="on"/>
                                  <m:ctrlPr>
                                    <a:rPr lang="en-US" i="1">
                                      <a:latin typeface="Cambria Math"/>
                                    </a:rPr>
                                  </m:ctrlPr>
                                </m:radPr>
                                <m:deg/>
                                <m:e>
                                  <m:r>
                                    <a:rPr lang="en-US" i="1">
                                      <a:latin typeface="Cambria Math" panose="02040503050406030204" pitchFamily="18" charset="0"/>
                                    </a:rPr>
                                    <m:t>𝑁</m:t>
                                  </m:r>
                                </m:e>
                              </m:rad>
                            </m:den>
                          </m:f>
                        </m:den>
                      </m:f>
                    </m:oMath>
                  </m:oMathPara>
                </a14:m>
                <a:endParaRPr lang="en-US" dirty="0"/>
              </a:p>
              <a:p>
                <a:endParaRPr lang="en-US" dirty="0"/>
              </a:p>
              <a:p>
                <a:r>
                  <a:rPr lang="en-US" dirty="0"/>
                  <a:t>Larger N increases statistical power and decreases Type II Error because you are more likely to get larger obtained z values</a:t>
                </a:r>
              </a:p>
            </p:txBody>
          </p:sp>
        </mc:Choice>
        <mc:Fallback xmlns="">
          <p:sp>
            <p:nvSpPr>
              <p:cNvPr id="32" name="TextBox 31"/>
              <p:cNvSpPr txBox="1">
                <a:spLocks noRot="1" noChangeAspect="1" noMove="1" noResize="1" noEditPoints="1" noAdjustHandles="1" noChangeArrowheads="1" noChangeShapeType="1" noTextEdit="1"/>
              </p:cNvSpPr>
              <p:nvPr/>
            </p:nvSpPr>
            <p:spPr>
              <a:xfrm>
                <a:off x="6473534" y="1820067"/>
                <a:ext cx="2685162" cy="4587025"/>
              </a:xfrm>
              <a:prstGeom prst="rect">
                <a:avLst/>
              </a:prstGeom>
              <a:blipFill rotWithShape="0">
                <a:blip r:embed="rId6" cstate="print"/>
                <a:stretch>
                  <a:fillRect l="-2045" t="-798" b="-1330"/>
                </a:stretch>
              </a:blipFill>
            </p:spPr>
            <p:txBody>
              <a:bodyPr/>
              <a:lstStyle/>
              <a:p>
                <a:r>
                  <a:rPr lang="en-US">
                    <a:noFill/>
                  </a:rPr>
                  <a:t> </a:t>
                </a:r>
              </a:p>
            </p:txBody>
          </p:sp>
        </mc:Fallback>
      </mc:AlternateContent>
      <p:sp>
        <p:nvSpPr>
          <p:cNvPr id="20" name="TextBox 1"/>
          <p:cNvSpPr txBox="1"/>
          <p:nvPr/>
        </p:nvSpPr>
        <p:spPr>
          <a:xfrm>
            <a:off x="4303005" y="3365846"/>
            <a:ext cx="537989" cy="126308"/>
          </a:xfrm>
          <a:prstGeom prst="rect">
            <a:avLst/>
          </a:prstGeom>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p:txBody>
      </p:sp>
    </p:spTree>
    <p:extLst>
      <p:ext uri="{BB962C8B-B14F-4D97-AF65-F5344CB8AC3E}">
        <p14:creationId xmlns:p14="http://schemas.microsoft.com/office/powerpoint/2010/main" val="3799110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50" y="370613"/>
            <a:ext cx="8201909" cy="994172"/>
          </a:xfrm>
        </p:spPr>
        <p:txBody>
          <a:bodyPr>
            <a:noAutofit/>
          </a:bodyPr>
          <a:lstStyle/>
          <a:p>
            <a:r>
              <a:rPr lang="en-US" dirty="0"/>
              <a:t>Null and research distribution of sample means</a:t>
            </a:r>
          </a:p>
        </p:txBody>
      </p:sp>
      <p:graphicFrame>
        <p:nvGraphicFramePr>
          <p:cNvPr id="8" name="Chart 7"/>
          <p:cNvGraphicFramePr/>
          <p:nvPr>
            <p:extLst>
              <p:ext uri="{D42A27DB-BD31-4B8C-83A1-F6EECF244321}">
                <p14:modId xmlns:p14="http://schemas.microsoft.com/office/powerpoint/2010/main" val="1360702917"/>
              </p:ext>
            </p:extLst>
          </p:nvPr>
        </p:nvGraphicFramePr>
        <p:xfrm>
          <a:off x="1713910" y="2156872"/>
          <a:ext cx="3506183" cy="208980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66366" y="1797027"/>
            <a:ext cx="1666487" cy="369332"/>
          </a:xfrm>
          <a:prstGeom prst="rect">
            <a:avLst/>
          </a:prstGeom>
          <a:noFill/>
        </p:spPr>
        <p:txBody>
          <a:bodyPr wrap="square" rtlCol="0">
            <a:spAutoFit/>
          </a:bodyPr>
          <a:lstStyle/>
          <a:p>
            <a:r>
              <a:rPr lang="en-US" dirty="0"/>
              <a:t>Null curve</a:t>
            </a:r>
          </a:p>
        </p:txBody>
      </p:sp>
      <p:graphicFrame>
        <p:nvGraphicFramePr>
          <p:cNvPr id="16" name="Chart 15"/>
          <p:cNvGraphicFramePr/>
          <p:nvPr>
            <p:extLst>
              <p:ext uri="{D42A27DB-BD31-4B8C-83A1-F6EECF244321}">
                <p14:modId xmlns:p14="http://schemas.microsoft.com/office/powerpoint/2010/main" val="3857160741"/>
              </p:ext>
            </p:extLst>
          </p:nvPr>
        </p:nvGraphicFramePr>
        <p:xfrm>
          <a:off x="2174938" y="4360978"/>
          <a:ext cx="3506183" cy="208980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766366" y="4222057"/>
            <a:ext cx="1995250" cy="369332"/>
          </a:xfrm>
          <a:prstGeom prst="rect">
            <a:avLst/>
          </a:prstGeom>
          <a:noFill/>
        </p:spPr>
        <p:txBody>
          <a:bodyPr wrap="square" rtlCol="0">
            <a:spAutoFit/>
          </a:bodyPr>
          <a:lstStyle/>
          <a:p>
            <a:r>
              <a:rPr lang="en-US" dirty="0"/>
              <a:t>Research curve</a:t>
            </a:r>
          </a:p>
        </p:txBody>
      </p:sp>
      <p:sp>
        <p:nvSpPr>
          <p:cNvPr id="15" name="TextBox 14"/>
          <p:cNvSpPr txBox="1"/>
          <p:nvPr/>
        </p:nvSpPr>
        <p:spPr>
          <a:xfrm>
            <a:off x="2420332" y="5734505"/>
            <a:ext cx="3315878" cy="230832"/>
          </a:xfrm>
          <a:prstGeom prst="rect">
            <a:avLst/>
          </a:prstGeom>
          <a:solidFill>
            <a:schemeClr val="bg1"/>
          </a:solidFill>
        </p:spPr>
        <p:txBody>
          <a:bodyPr wrap="square" rtlCol="0">
            <a:spAutoFit/>
          </a:bodyPr>
          <a:lstStyle/>
          <a:p>
            <a:r>
              <a:rPr lang="en-US" sz="900" dirty="0"/>
              <a:t>-3         -2          -1           0           1           2           3            4           5</a:t>
            </a:r>
          </a:p>
        </p:txBody>
      </p:sp>
      <p:graphicFrame>
        <p:nvGraphicFramePr>
          <p:cNvPr id="17" name="Chart 16"/>
          <p:cNvGraphicFramePr/>
          <p:nvPr>
            <p:extLst>
              <p:ext uri="{D42A27DB-BD31-4B8C-83A1-F6EECF244321}">
                <p14:modId xmlns:p14="http://schemas.microsoft.com/office/powerpoint/2010/main" val="3447162770"/>
              </p:ext>
            </p:extLst>
          </p:nvPr>
        </p:nvGraphicFramePr>
        <p:xfrm>
          <a:off x="1828210" y="2271172"/>
          <a:ext cx="3506183" cy="2089805"/>
        </p:xfrm>
        <a:graphic>
          <a:graphicData uri="http://schemas.openxmlformats.org/drawingml/2006/chart">
            <c:chart xmlns:c="http://schemas.openxmlformats.org/drawingml/2006/chart" xmlns:r="http://schemas.openxmlformats.org/officeDocument/2006/relationships" r:id="rId5"/>
          </a:graphicData>
        </a:graphic>
      </p:graphicFrame>
      <p:cxnSp>
        <p:nvCxnSpPr>
          <p:cNvPr id="18" name="Straight Arrow Connector 17"/>
          <p:cNvCxnSpPr>
            <a:cxnSpLocks/>
          </p:cNvCxnSpPr>
          <p:nvPr/>
        </p:nvCxnSpPr>
        <p:spPr>
          <a:xfrm flipH="1">
            <a:off x="4159592" y="2592795"/>
            <a:ext cx="14432" cy="356988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06334" y="2967934"/>
            <a:ext cx="1371600" cy="300082"/>
          </a:xfrm>
          <a:prstGeom prst="rect">
            <a:avLst/>
          </a:prstGeom>
          <a:noFill/>
        </p:spPr>
        <p:txBody>
          <a:bodyPr wrap="square" rtlCol="0">
            <a:spAutoFit/>
          </a:bodyPr>
          <a:lstStyle/>
          <a:p>
            <a:r>
              <a:rPr lang="en-US" sz="1350" dirty="0"/>
              <a:t>Type I Error</a:t>
            </a:r>
          </a:p>
        </p:txBody>
      </p:sp>
      <p:cxnSp>
        <p:nvCxnSpPr>
          <p:cNvPr id="4" name="Straight Arrow Connector 3"/>
          <p:cNvCxnSpPr>
            <a:cxnSpLocks/>
          </p:cNvCxnSpPr>
          <p:nvPr/>
        </p:nvCxnSpPr>
        <p:spPr>
          <a:xfrm flipH="1">
            <a:off x="4231762" y="3252167"/>
            <a:ext cx="344774" cy="28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56709" y="5012906"/>
            <a:ext cx="1371600" cy="300082"/>
          </a:xfrm>
          <a:prstGeom prst="rect">
            <a:avLst/>
          </a:prstGeom>
          <a:noFill/>
        </p:spPr>
        <p:txBody>
          <a:bodyPr wrap="square" rtlCol="0">
            <a:spAutoFit/>
          </a:bodyPr>
          <a:lstStyle/>
          <a:p>
            <a:r>
              <a:rPr lang="en-US" sz="1350" dirty="0"/>
              <a:t>Type II Error</a:t>
            </a:r>
          </a:p>
        </p:txBody>
      </p:sp>
      <p:cxnSp>
        <p:nvCxnSpPr>
          <p:cNvPr id="19" name="Straight Arrow Connector 18"/>
          <p:cNvCxnSpPr>
            <a:cxnSpLocks/>
          </p:cNvCxnSpPr>
          <p:nvPr/>
        </p:nvCxnSpPr>
        <p:spPr>
          <a:xfrm>
            <a:off x="3268015" y="5289905"/>
            <a:ext cx="343276" cy="224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03272" y="4946803"/>
            <a:ext cx="1371600" cy="300082"/>
          </a:xfrm>
          <a:prstGeom prst="rect">
            <a:avLst/>
          </a:prstGeom>
          <a:noFill/>
        </p:spPr>
        <p:txBody>
          <a:bodyPr wrap="square" rtlCol="0">
            <a:spAutoFit/>
          </a:bodyPr>
          <a:lstStyle/>
          <a:p>
            <a:r>
              <a:rPr lang="en-US" sz="1350" dirty="0"/>
              <a:t>Statistical Power</a:t>
            </a:r>
          </a:p>
        </p:txBody>
      </p:sp>
      <p:cxnSp>
        <p:nvCxnSpPr>
          <p:cNvPr id="26" name="Straight Arrow Connector 25"/>
          <p:cNvCxnSpPr>
            <a:cxnSpLocks/>
          </p:cNvCxnSpPr>
          <p:nvPr/>
        </p:nvCxnSpPr>
        <p:spPr>
          <a:xfrm flipH="1">
            <a:off x="4419705" y="5226686"/>
            <a:ext cx="397714" cy="250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10244" y="1638361"/>
            <a:ext cx="2814456" cy="4524315"/>
          </a:xfrm>
          <a:prstGeom prst="rect">
            <a:avLst/>
          </a:prstGeom>
          <a:noFill/>
        </p:spPr>
        <p:txBody>
          <a:bodyPr wrap="square" rtlCol="0">
            <a:spAutoFit/>
          </a:bodyPr>
          <a:lstStyle/>
          <a:p>
            <a:r>
              <a:rPr lang="en-US" b="1" dirty="0"/>
              <a:t>Alpha value</a:t>
            </a:r>
            <a:r>
              <a:rPr lang="en-US" dirty="0"/>
              <a:t> determines size of critical region;</a:t>
            </a:r>
          </a:p>
          <a:p>
            <a:r>
              <a:rPr lang="en-US" dirty="0"/>
              <a:t>Larger alpha/critical region means more statistical power (less Type II error rate) but also larger Type I error rate.</a:t>
            </a:r>
          </a:p>
          <a:p>
            <a:endParaRPr lang="en-US" dirty="0"/>
          </a:p>
          <a:p>
            <a:r>
              <a:rPr lang="en-US" dirty="0"/>
              <a:t>This figure represents an alpha of .05.  If the alpha were .01 the vertical line would be moved right.  What impact would that have on Type I error, Type II error and statistical power?</a:t>
            </a:r>
          </a:p>
        </p:txBody>
      </p:sp>
    </p:spTree>
    <p:extLst>
      <p:ext uri="{BB962C8B-B14F-4D97-AF65-F5344CB8AC3E}">
        <p14:creationId xmlns:p14="http://schemas.microsoft.com/office/powerpoint/2010/main" val="203264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92" y="405288"/>
            <a:ext cx="8201909" cy="994172"/>
          </a:xfrm>
        </p:spPr>
        <p:txBody>
          <a:bodyPr>
            <a:noAutofit/>
          </a:bodyPr>
          <a:lstStyle/>
          <a:p>
            <a:r>
              <a:rPr lang="en-US" dirty="0"/>
              <a:t>Null and research distribution of sample means</a:t>
            </a:r>
          </a:p>
        </p:txBody>
      </p:sp>
      <p:graphicFrame>
        <p:nvGraphicFramePr>
          <p:cNvPr id="8" name="Chart 7"/>
          <p:cNvGraphicFramePr/>
          <p:nvPr>
            <p:extLst>
              <p:ext uri="{D42A27DB-BD31-4B8C-83A1-F6EECF244321}">
                <p14:modId xmlns:p14="http://schemas.microsoft.com/office/powerpoint/2010/main" val="1451923148"/>
              </p:ext>
            </p:extLst>
          </p:nvPr>
        </p:nvGraphicFramePr>
        <p:xfrm>
          <a:off x="1780585" y="2013997"/>
          <a:ext cx="3506183" cy="208980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820520" y="2276795"/>
            <a:ext cx="1171581" cy="369332"/>
          </a:xfrm>
          <a:prstGeom prst="rect">
            <a:avLst/>
          </a:prstGeom>
          <a:noFill/>
        </p:spPr>
        <p:txBody>
          <a:bodyPr wrap="square" rtlCol="0">
            <a:spAutoFit/>
          </a:bodyPr>
          <a:lstStyle/>
          <a:p>
            <a:r>
              <a:rPr lang="en-US" dirty="0"/>
              <a:t>Null curve</a:t>
            </a:r>
          </a:p>
        </p:txBody>
      </p:sp>
      <p:graphicFrame>
        <p:nvGraphicFramePr>
          <p:cNvPr id="16" name="Chart 15"/>
          <p:cNvGraphicFramePr/>
          <p:nvPr>
            <p:extLst>
              <p:ext uri="{D42A27DB-BD31-4B8C-83A1-F6EECF244321}">
                <p14:modId xmlns:p14="http://schemas.microsoft.com/office/powerpoint/2010/main" val="2778298617"/>
              </p:ext>
            </p:extLst>
          </p:nvPr>
        </p:nvGraphicFramePr>
        <p:xfrm>
          <a:off x="2241613" y="4218103"/>
          <a:ext cx="3506183" cy="208980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814625" y="4103802"/>
            <a:ext cx="1707732" cy="369332"/>
          </a:xfrm>
          <a:prstGeom prst="rect">
            <a:avLst/>
          </a:prstGeom>
          <a:noFill/>
        </p:spPr>
        <p:txBody>
          <a:bodyPr wrap="square" rtlCol="0">
            <a:spAutoFit/>
          </a:bodyPr>
          <a:lstStyle/>
          <a:p>
            <a:r>
              <a:rPr lang="en-US" dirty="0"/>
              <a:t>Research curve</a:t>
            </a:r>
          </a:p>
        </p:txBody>
      </p:sp>
      <p:sp>
        <p:nvSpPr>
          <p:cNvPr id="15" name="TextBox 14"/>
          <p:cNvSpPr txBox="1"/>
          <p:nvPr/>
        </p:nvSpPr>
        <p:spPr>
          <a:xfrm>
            <a:off x="2487007" y="5591630"/>
            <a:ext cx="3315878" cy="230832"/>
          </a:xfrm>
          <a:prstGeom prst="rect">
            <a:avLst/>
          </a:prstGeom>
          <a:solidFill>
            <a:schemeClr val="bg1"/>
          </a:solidFill>
        </p:spPr>
        <p:txBody>
          <a:bodyPr wrap="square" rtlCol="0">
            <a:spAutoFit/>
          </a:bodyPr>
          <a:lstStyle/>
          <a:p>
            <a:r>
              <a:rPr lang="en-US" sz="900" dirty="0"/>
              <a:t>-3         -2          -1           0           1           2           3            4           5</a:t>
            </a:r>
          </a:p>
        </p:txBody>
      </p:sp>
      <p:graphicFrame>
        <p:nvGraphicFramePr>
          <p:cNvPr id="17" name="Chart 16"/>
          <p:cNvGraphicFramePr/>
          <p:nvPr>
            <p:extLst>
              <p:ext uri="{D42A27DB-BD31-4B8C-83A1-F6EECF244321}">
                <p14:modId xmlns:p14="http://schemas.microsoft.com/office/powerpoint/2010/main" val="4055783814"/>
              </p:ext>
            </p:extLst>
          </p:nvPr>
        </p:nvGraphicFramePr>
        <p:xfrm>
          <a:off x="1894885" y="2128297"/>
          <a:ext cx="3506183" cy="2089805"/>
        </p:xfrm>
        <a:graphic>
          <a:graphicData uri="http://schemas.openxmlformats.org/drawingml/2006/chart">
            <c:chart xmlns:c="http://schemas.openxmlformats.org/drawingml/2006/chart" xmlns:r="http://schemas.openxmlformats.org/officeDocument/2006/relationships" r:id="rId5"/>
          </a:graphicData>
        </a:graphic>
      </p:graphicFrame>
      <p:cxnSp>
        <p:nvCxnSpPr>
          <p:cNvPr id="18" name="Straight Arrow Connector 17"/>
          <p:cNvCxnSpPr>
            <a:cxnSpLocks/>
          </p:cNvCxnSpPr>
          <p:nvPr/>
        </p:nvCxnSpPr>
        <p:spPr>
          <a:xfrm flipH="1">
            <a:off x="4226267" y="2449920"/>
            <a:ext cx="14432" cy="356988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3009" y="2825059"/>
            <a:ext cx="1371600" cy="300082"/>
          </a:xfrm>
          <a:prstGeom prst="rect">
            <a:avLst/>
          </a:prstGeom>
          <a:noFill/>
        </p:spPr>
        <p:txBody>
          <a:bodyPr wrap="square" rtlCol="0">
            <a:spAutoFit/>
          </a:bodyPr>
          <a:lstStyle/>
          <a:p>
            <a:r>
              <a:rPr lang="en-US" sz="1350" dirty="0"/>
              <a:t>Type I Error</a:t>
            </a:r>
          </a:p>
        </p:txBody>
      </p:sp>
      <p:cxnSp>
        <p:nvCxnSpPr>
          <p:cNvPr id="4" name="Straight Arrow Connector 3"/>
          <p:cNvCxnSpPr>
            <a:cxnSpLocks/>
          </p:cNvCxnSpPr>
          <p:nvPr/>
        </p:nvCxnSpPr>
        <p:spPr>
          <a:xfrm flipH="1">
            <a:off x="4298437" y="3109292"/>
            <a:ext cx="344774" cy="28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23384" y="4870031"/>
            <a:ext cx="1371600" cy="300082"/>
          </a:xfrm>
          <a:prstGeom prst="rect">
            <a:avLst/>
          </a:prstGeom>
          <a:noFill/>
        </p:spPr>
        <p:txBody>
          <a:bodyPr wrap="square" rtlCol="0">
            <a:spAutoFit/>
          </a:bodyPr>
          <a:lstStyle/>
          <a:p>
            <a:r>
              <a:rPr lang="en-US" sz="1350" dirty="0"/>
              <a:t>Type II Error</a:t>
            </a:r>
          </a:p>
        </p:txBody>
      </p:sp>
      <p:cxnSp>
        <p:nvCxnSpPr>
          <p:cNvPr id="19" name="Straight Arrow Connector 18"/>
          <p:cNvCxnSpPr>
            <a:cxnSpLocks/>
          </p:cNvCxnSpPr>
          <p:nvPr/>
        </p:nvCxnSpPr>
        <p:spPr>
          <a:xfrm>
            <a:off x="3334690" y="5147030"/>
            <a:ext cx="343276" cy="224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69947" y="4803928"/>
            <a:ext cx="1371600" cy="300082"/>
          </a:xfrm>
          <a:prstGeom prst="rect">
            <a:avLst/>
          </a:prstGeom>
          <a:noFill/>
        </p:spPr>
        <p:txBody>
          <a:bodyPr wrap="square" rtlCol="0">
            <a:spAutoFit/>
          </a:bodyPr>
          <a:lstStyle/>
          <a:p>
            <a:r>
              <a:rPr lang="en-US" sz="1350" dirty="0"/>
              <a:t>Statistical Power</a:t>
            </a:r>
          </a:p>
        </p:txBody>
      </p:sp>
      <p:cxnSp>
        <p:nvCxnSpPr>
          <p:cNvPr id="26" name="Straight Arrow Connector 25"/>
          <p:cNvCxnSpPr>
            <a:cxnSpLocks/>
          </p:cNvCxnSpPr>
          <p:nvPr/>
        </p:nvCxnSpPr>
        <p:spPr>
          <a:xfrm flipH="1">
            <a:off x="4486380" y="5083811"/>
            <a:ext cx="397714" cy="250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395244" y="1524450"/>
                <a:ext cx="2445812" cy="4864024"/>
              </a:xfrm>
              <a:prstGeom prst="rect">
                <a:avLst/>
              </a:prstGeom>
              <a:noFill/>
            </p:spPr>
            <p:txBody>
              <a:bodyPr wrap="square" rtlCol="0">
                <a:spAutoFit/>
              </a:bodyPr>
              <a:lstStyle/>
              <a:p>
                <a:r>
                  <a:rPr lang="en-US" b="1" dirty="0"/>
                  <a:t>Variability in sample/population </a:t>
                </a:r>
                <a:r>
                  <a:rPr lang="en-US" dirty="0"/>
                  <a:t>helps determine sampling error;</a:t>
                </a:r>
              </a:p>
              <a:p>
                <a:endParaRPr lang="en-US" dirty="0"/>
              </a:p>
              <a:p>
                <a:r>
                  <a:rPr lang="en-US" dirty="0"/>
                  <a:t>            SEM = </a:t>
                </a:r>
                <a14:m>
                  <m:oMath xmlns:m="http://schemas.openxmlformats.org/officeDocument/2006/math">
                    <m:f>
                      <m:fPr>
                        <m:ctrlPr>
                          <a:rPr lang="en-US" i="1">
                            <a:latin typeface="Cambria Math"/>
                          </a:rPr>
                        </m:ctrlPr>
                      </m:fPr>
                      <m:num>
                        <m:r>
                          <a:rPr lang="en-US" i="1">
                            <a:latin typeface="Cambria Math" panose="02040503050406030204" pitchFamily="18" charset="0"/>
                            <a:sym typeface="Symbol" panose="05050102010706020507" pitchFamily="18" charset="2"/>
                          </a:rPr>
                          <m:t></m:t>
                        </m:r>
                      </m:num>
                      <m:den>
                        <m:rad>
                          <m:radPr>
                            <m:degHide m:val="on"/>
                            <m:ctrlPr>
                              <a:rPr lang="en-US" i="1">
                                <a:latin typeface="Cambria Math"/>
                              </a:rPr>
                            </m:ctrlPr>
                          </m:radPr>
                          <m:deg/>
                          <m:e>
                            <m:r>
                              <a:rPr lang="en-US" i="1">
                                <a:latin typeface="Cambria Math" panose="02040503050406030204" pitchFamily="18" charset="0"/>
                              </a:rPr>
                              <m:t>𝑁</m:t>
                            </m:r>
                          </m:e>
                        </m:rad>
                      </m:den>
                    </m:f>
                  </m:oMath>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US" i="1">
                              <a:latin typeface="Cambria Math"/>
                            </a:rPr>
                          </m:ctrlPr>
                        </m:fPr>
                        <m:num>
                          <m:r>
                            <a:rPr lang="en-US" i="1">
                              <a:latin typeface="Cambria Math" panose="02040503050406030204" pitchFamily="18" charset="0"/>
                            </a:rPr>
                            <m:t>𝑀</m:t>
                          </m:r>
                          <m:r>
                            <a:rPr lang="en-US" i="1">
                              <a:latin typeface="Cambria Math" panose="02040503050406030204" pitchFamily="18" charset="0"/>
                            </a:rPr>
                            <m:t> −µ</m:t>
                          </m:r>
                        </m:num>
                        <m:den>
                          <m:f>
                            <m:fPr>
                              <m:ctrlPr>
                                <a:rPr lang="en-US" i="1">
                                  <a:latin typeface="Cambria Math"/>
                                </a:rPr>
                              </m:ctrlPr>
                            </m:fPr>
                            <m:num>
                              <m:r>
                                <a:rPr lang="en-US" i="1">
                                  <a:latin typeface="Cambria Math" panose="02040503050406030204" pitchFamily="18" charset="0"/>
                                  <a:sym typeface="Symbol" panose="05050102010706020507" pitchFamily="18" charset="2"/>
                                </a:rPr>
                                <m:t></m:t>
                              </m:r>
                            </m:num>
                            <m:den>
                              <m:rad>
                                <m:radPr>
                                  <m:degHide m:val="on"/>
                                  <m:ctrlPr>
                                    <a:rPr lang="en-US" i="1">
                                      <a:latin typeface="Cambria Math"/>
                                    </a:rPr>
                                  </m:ctrlPr>
                                </m:radPr>
                                <m:deg/>
                                <m:e>
                                  <m:r>
                                    <a:rPr lang="en-US" i="1">
                                      <a:latin typeface="Cambria Math" panose="02040503050406030204" pitchFamily="18" charset="0"/>
                                    </a:rPr>
                                    <m:t>𝑁</m:t>
                                  </m:r>
                                </m:e>
                              </m:rad>
                            </m:den>
                          </m:f>
                        </m:den>
                      </m:f>
                    </m:oMath>
                  </m:oMathPara>
                </a14:m>
                <a:endParaRPr lang="en-US" dirty="0"/>
              </a:p>
              <a:p>
                <a:endParaRPr lang="en-US" dirty="0"/>
              </a:p>
              <a:p>
                <a:r>
                  <a:rPr lang="en-US" dirty="0"/>
                  <a:t>Larger </a:t>
                </a:r>
                <a:r>
                  <a:rPr lang="en-US" dirty="0">
                    <a:sym typeface="Symbol" panose="05050102010706020507" pitchFamily="18" charset="2"/>
                  </a:rPr>
                  <a:t></a:t>
                </a:r>
                <a:r>
                  <a:rPr lang="en-US" dirty="0"/>
                  <a:t> decreases statistical power and increases Type II Error because you are less likely to get larger obtained z values</a:t>
                </a:r>
              </a:p>
            </p:txBody>
          </p:sp>
        </mc:Choice>
        <mc:Fallback xmlns="">
          <p:sp>
            <p:nvSpPr>
              <p:cNvPr id="32" name="TextBox 31"/>
              <p:cNvSpPr txBox="1">
                <a:spLocks noRot="1" noChangeAspect="1" noMove="1" noResize="1" noEditPoints="1" noAdjustHandles="1" noChangeArrowheads="1" noChangeShapeType="1" noTextEdit="1"/>
              </p:cNvSpPr>
              <p:nvPr/>
            </p:nvSpPr>
            <p:spPr>
              <a:xfrm>
                <a:off x="6395244" y="1524450"/>
                <a:ext cx="2445812" cy="4864024"/>
              </a:xfrm>
              <a:prstGeom prst="rect">
                <a:avLst/>
              </a:prstGeom>
              <a:blipFill rotWithShape="0">
                <a:blip r:embed="rId6" cstate="print"/>
                <a:stretch>
                  <a:fillRect l="-1995" t="-627" r="-4738" b="-1128"/>
                </a:stretch>
              </a:blipFill>
            </p:spPr>
            <p:txBody>
              <a:bodyPr/>
              <a:lstStyle/>
              <a:p>
                <a:r>
                  <a:rPr lang="en-US">
                    <a:noFill/>
                  </a:rPr>
                  <a:t> </a:t>
                </a:r>
              </a:p>
            </p:txBody>
          </p:sp>
        </mc:Fallback>
      </mc:AlternateContent>
    </p:spTree>
    <p:extLst>
      <p:ext uri="{BB962C8B-B14F-4D97-AF65-F5344CB8AC3E}">
        <p14:creationId xmlns:p14="http://schemas.microsoft.com/office/powerpoint/2010/main" val="242418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hints</a:t>
            </a:r>
          </a:p>
        </p:txBody>
      </p:sp>
      <p:sp>
        <p:nvSpPr>
          <p:cNvPr id="3" name="Content Placeholder 2"/>
          <p:cNvSpPr>
            <a:spLocks noGrp="1"/>
          </p:cNvSpPr>
          <p:nvPr>
            <p:ph idx="1"/>
          </p:nvPr>
        </p:nvSpPr>
        <p:spPr/>
        <p:txBody>
          <a:bodyPr/>
          <a:lstStyle/>
          <a:p>
            <a:r>
              <a:rPr lang="en-US" dirty="0"/>
              <a:t>Make sure you understand how </a:t>
            </a:r>
            <a:r>
              <a:rPr lang="en-US" dirty="0" smtClean="0"/>
              <a:t>changing </a:t>
            </a:r>
            <a:r>
              <a:rPr lang="en-US" dirty="0"/>
              <a:t>the various values changes the graphs in this computer applet.</a:t>
            </a:r>
          </a:p>
          <a:p>
            <a:r>
              <a:rPr lang="en-US" dirty="0"/>
              <a:t>Understanding how these concepts effect each other will really help you later in the course.</a:t>
            </a:r>
          </a:p>
        </p:txBody>
      </p:sp>
    </p:spTree>
    <p:extLst>
      <p:ext uri="{BB962C8B-B14F-4D97-AF65-F5344CB8AC3E}">
        <p14:creationId xmlns:p14="http://schemas.microsoft.com/office/powerpoint/2010/main" val="1088487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880</Words>
  <Application>Microsoft Office PowerPoint</Application>
  <PresentationFormat>On-screen Show (4:3)</PresentationFormat>
  <Paragraphs>99</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Introduction to Activity 6.3</vt:lpstr>
      <vt:lpstr>Activity 6.3 will require you to:</vt:lpstr>
      <vt:lpstr>Null and research distribution of sample means</vt:lpstr>
      <vt:lpstr>Null and research distribution of sample means</vt:lpstr>
      <vt:lpstr>Null and research distribution of sample means</vt:lpstr>
      <vt:lpstr>Null and research distribution of sample means</vt:lpstr>
      <vt:lpstr>Null and research distribution of sample means</vt:lpstr>
      <vt:lpstr>Helpful hints</vt:lpstr>
    </vt:vector>
  </TitlesOfParts>
  <Company>Valparaiso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Hypothesis Testing</dc:title>
  <dc:creator>Jennifer Winquist</dc:creator>
  <cp:lastModifiedBy>SageUser</cp:lastModifiedBy>
  <cp:revision>43</cp:revision>
  <dcterms:created xsi:type="dcterms:W3CDTF">2016-02-08T14:05:56Z</dcterms:created>
  <dcterms:modified xsi:type="dcterms:W3CDTF">2017-02-22T17:44:07Z</dcterms:modified>
</cp:coreProperties>
</file>