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79" r:id="rId4"/>
    <p:sldId id="275" r:id="rId5"/>
    <p:sldId id="280" r:id="rId6"/>
    <p:sldId id="277" r:id="rId7"/>
    <p:sldId id="278" r:id="rId8"/>
    <p:sldId id="28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6203" autoAdjust="0"/>
  </p:normalViewPr>
  <p:slideViewPr>
    <p:cSldViewPr snapToGrid="0">
      <p:cViewPr varScale="1">
        <p:scale>
          <a:sx n="113" d="100"/>
          <a:sy n="113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D4215-1859-44FD-8F6E-4DFF2AF96DCB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53EDB-8A66-4152-96CF-C9A65DBDA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question is A</a:t>
            </a:r>
          </a:p>
          <a:p>
            <a:r>
              <a:rPr lang="en-US" baseline="0" dirty="0" smtClean="0"/>
              <a:t>Second question is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EDB-8A66-4152-96CF-C9A65DBDA1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is: A, B, and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EDB-8A66-4152-96CF-C9A65DBDA1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baseline="0" dirty="0" smtClean="0"/>
              <a:t> is D, E, and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EDB-8A66-4152-96CF-C9A65DBDA1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EDB-8A66-4152-96CF-C9A65DBDA1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EDB-8A66-4152-96CF-C9A65DBDA1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812120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85710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114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14" y="192359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166" y="4700187"/>
            <a:ext cx="7772400" cy="76676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44483"/>
            <a:ext cx="6858000" cy="568310"/>
          </a:xfrm>
        </p:spPr>
        <p:txBody>
          <a:bodyPr>
            <a:noAutofit/>
          </a:bodyPr>
          <a:lstStyle/>
          <a:p>
            <a:r>
              <a:rPr lang="en-US" sz="3600" b="1" dirty="0"/>
              <a:t>Hypothesis testing and effect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6" y="0"/>
            <a:ext cx="7432705" cy="49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6.4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906070"/>
            <a:ext cx="7886700" cy="3263504"/>
          </a:xfrm>
        </p:spPr>
        <p:txBody>
          <a:bodyPr/>
          <a:lstStyle/>
          <a:p>
            <a:r>
              <a:rPr lang="en-US" dirty="0"/>
              <a:t>Conduct a hypothesis test using the z for a sample mean</a:t>
            </a:r>
          </a:p>
          <a:p>
            <a:r>
              <a:rPr lang="en-US" dirty="0"/>
              <a:t>Distinguish between Type I and Type II errors</a:t>
            </a:r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test and explain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next few slides, answer the questions by writing down your answer on a sheet of scratch paper. </a:t>
            </a:r>
            <a:r>
              <a:rPr lang="en-US" dirty="0" smtClean="0"/>
              <a:t>When </a:t>
            </a:r>
            <a:r>
              <a:rPr lang="en-US" dirty="0"/>
              <a:t>I ask you to, hold up 1 finger if you think the answer to a question is A, two fingers if it is B, etc.</a:t>
            </a:r>
          </a:p>
          <a:p>
            <a:r>
              <a:rPr lang="en-US" dirty="0"/>
              <a:t>If you </a:t>
            </a:r>
            <a:r>
              <a:rPr lang="en-US" dirty="0" smtClean="0"/>
              <a:t>do not </a:t>
            </a:r>
            <a:r>
              <a:rPr lang="en-US" dirty="0"/>
              <a:t>visibly show your answer, I will call on you.  You have to participate.</a:t>
            </a:r>
          </a:p>
        </p:txBody>
      </p:sp>
    </p:spTree>
    <p:extLst>
      <p:ext uri="{BB962C8B-B14F-4D97-AF65-F5344CB8AC3E}">
        <p14:creationId xmlns:p14="http://schemas.microsoft.com/office/powerpoint/2010/main" val="7940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vs. </a:t>
            </a:r>
            <a:r>
              <a:rPr lang="en-US" dirty="0" smtClean="0"/>
              <a:t>effect </a:t>
            </a:r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923597"/>
            <a:ext cx="7886700" cy="4690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Answer this question: The results of a hypothesis test:</a:t>
            </a:r>
          </a:p>
          <a:p>
            <a:pPr marL="685800" lvl="1" indent="-342900">
              <a:buAutoNum type="alphaUcParenR"/>
            </a:pPr>
            <a:r>
              <a:rPr lang="en-US" dirty="0" smtClean="0"/>
              <a:t>indicate </a:t>
            </a:r>
            <a:r>
              <a:rPr lang="en-US" dirty="0"/>
              <a:t>whether or not the study’s outcome is likely or unlikely to be </a:t>
            </a:r>
            <a:r>
              <a:rPr lang="en-US" dirty="0" smtClean="0"/>
              <a:t>do to </a:t>
            </a:r>
            <a:r>
              <a:rPr lang="en-US" dirty="0"/>
              <a:t>sampling error.</a:t>
            </a:r>
          </a:p>
          <a:p>
            <a:pPr marL="685800" lvl="1" indent="-342900">
              <a:buAutoNum type="alphaUcParenR"/>
            </a:pPr>
            <a:r>
              <a:rPr lang="en-US" dirty="0" smtClean="0"/>
              <a:t>quantify </a:t>
            </a:r>
            <a:r>
              <a:rPr lang="en-US" dirty="0"/>
              <a:t>how much the treatment changed scores in standard deviation units</a:t>
            </a:r>
          </a:p>
          <a:p>
            <a:r>
              <a:rPr lang="en-US" dirty="0"/>
              <a:t>Answer this question: The results of an effect size: </a:t>
            </a:r>
          </a:p>
          <a:p>
            <a:pPr marL="685800" lvl="1" indent="-342900">
              <a:buAutoNum type="alphaUcParenR"/>
            </a:pPr>
            <a:r>
              <a:rPr lang="en-US" dirty="0" smtClean="0"/>
              <a:t>indicate </a:t>
            </a:r>
            <a:r>
              <a:rPr lang="en-US" dirty="0"/>
              <a:t>whether or not the study’s outcome is likely or unlikely to be do to sampling error.</a:t>
            </a:r>
          </a:p>
          <a:p>
            <a:pPr marL="685800" lvl="1" indent="-342900">
              <a:buAutoNum type="alphaUcParenR"/>
            </a:pPr>
            <a:r>
              <a:rPr lang="en-US" dirty="0" smtClean="0"/>
              <a:t>quantify </a:t>
            </a:r>
            <a:r>
              <a:rPr lang="en-US" dirty="0"/>
              <a:t>how much the treatment changed scores in standard deviation units</a:t>
            </a:r>
          </a:p>
          <a:p>
            <a:r>
              <a:rPr lang="en-US" dirty="0"/>
              <a:t>Show your answers. </a:t>
            </a:r>
            <a:r>
              <a:rPr lang="en-US" dirty="0" smtClean="0"/>
              <a:t>Now </a:t>
            </a:r>
            <a:r>
              <a:rPr lang="en-US" dirty="0"/>
              <a:t>find someone who chose different answers and discuss both questions. </a:t>
            </a:r>
            <a:r>
              <a:rPr lang="en-US" dirty="0" smtClean="0"/>
              <a:t>Try </a:t>
            </a:r>
            <a:r>
              <a:rPr lang="en-US" dirty="0"/>
              <a:t>to explain your reasoning to each other. </a:t>
            </a:r>
            <a:r>
              <a:rPr lang="en-US" dirty="0" smtClean="0"/>
              <a:t>After </a:t>
            </a:r>
            <a:r>
              <a:rPr lang="en-US" dirty="0"/>
              <a:t>the discussion, I will ask you to answer these questions a second time.</a:t>
            </a:r>
          </a:p>
        </p:txBody>
      </p:sp>
    </p:spTree>
    <p:extLst>
      <p:ext uri="{BB962C8B-B14F-4D97-AF65-F5344CB8AC3E}">
        <p14:creationId xmlns:p14="http://schemas.microsoft.com/office/powerpoint/2010/main" val="42712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error vs. </a:t>
            </a:r>
            <a:r>
              <a:rPr lang="en-US" dirty="0" smtClean="0"/>
              <a:t>Type </a:t>
            </a:r>
            <a:r>
              <a:rPr lang="en-US" dirty="0"/>
              <a:t>II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describes a Type I error? (</a:t>
            </a:r>
            <a:r>
              <a:rPr lang="en-US" b="1" dirty="0"/>
              <a:t>Choose all that apply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/>
              <a:t>a) Saying a treatment works when it </a:t>
            </a:r>
            <a:r>
              <a:rPr lang="en-US" dirty="0" smtClean="0"/>
              <a:t>does not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b) Rejecting the null when you should not have</a:t>
            </a:r>
          </a:p>
          <a:p>
            <a:pPr marL="342900" lvl="1" indent="0">
              <a:buNone/>
            </a:pPr>
            <a:r>
              <a:rPr lang="en-US" dirty="0"/>
              <a:t>c) Saying there was a significant mean difference when it was actually caused by sampling error</a:t>
            </a:r>
          </a:p>
          <a:p>
            <a:pPr marL="342900" lvl="1" indent="0">
              <a:buNone/>
            </a:pPr>
            <a:r>
              <a:rPr lang="en-US" dirty="0"/>
              <a:t>d) Saying a treatment does NOT work when it does</a:t>
            </a:r>
          </a:p>
          <a:p>
            <a:pPr marL="342900" lvl="1" indent="0">
              <a:buNone/>
            </a:pPr>
            <a:r>
              <a:rPr lang="en-US" dirty="0"/>
              <a:t>e) Failing to reject the null when you should have</a:t>
            </a:r>
          </a:p>
          <a:p>
            <a:pPr marL="342900" lvl="1" indent="0">
              <a:buNone/>
            </a:pPr>
            <a:r>
              <a:rPr lang="en-US" dirty="0"/>
              <a:t>f) Saying there was NOT a significant mean difference when the treatment actually does work </a:t>
            </a:r>
          </a:p>
          <a:p>
            <a:r>
              <a:rPr lang="en-US" dirty="0"/>
              <a:t>Compare your answer(s) with someone and come to an agreement on what is correct.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error vs. </a:t>
            </a:r>
            <a:r>
              <a:rPr lang="en-US" dirty="0" smtClean="0"/>
              <a:t>Type II </a:t>
            </a:r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describes a Type II error? (</a:t>
            </a:r>
            <a:r>
              <a:rPr lang="en-US" b="1" dirty="0"/>
              <a:t>Choose all that apply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/>
              <a:t>a) Saying a treatment works when it </a:t>
            </a:r>
            <a:r>
              <a:rPr lang="en-US" dirty="0" smtClean="0"/>
              <a:t>does not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b) Rejecting the null when you should not have</a:t>
            </a:r>
          </a:p>
          <a:p>
            <a:pPr marL="342900" lvl="1" indent="0">
              <a:buNone/>
            </a:pPr>
            <a:r>
              <a:rPr lang="en-US" dirty="0"/>
              <a:t>c) Saying there was a significant mean difference when it was actually caused by sampling error</a:t>
            </a:r>
          </a:p>
          <a:p>
            <a:pPr marL="342900" lvl="1" indent="0">
              <a:buNone/>
            </a:pPr>
            <a:r>
              <a:rPr lang="en-US" dirty="0"/>
              <a:t>d) Saying a treatment does NOT work when it does</a:t>
            </a:r>
          </a:p>
          <a:p>
            <a:pPr marL="342900" lvl="1" indent="0">
              <a:buNone/>
            </a:pPr>
            <a:r>
              <a:rPr lang="en-US" dirty="0"/>
              <a:t>e) Failing to reject the null when you should have</a:t>
            </a:r>
          </a:p>
          <a:p>
            <a:pPr marL="342900" lvl="1" indent="0">
              <a:buNone/>
            </a:pPr>
            <a:r>
              <a:rPr lang="en-US" dirty="0"/>
              <a:t>f) Saying there was NOT a significant mean difference when the treatment actually does work </a:t>
            </a:r>
          </a:p>
          <a:p>
            <a:r>
              <a:rPr lang="en-US" dirty="0"/>
              <a:t>Compare your answer(s) with someone and come to an agreement on what is correct.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</a:t>
            </a:r>
            <a:r>
              <a:rPr lang="en-US" dirty="0" smtClean="0"/>
              <a:t>error vs</a:t>
            </a:r>
            <a:r>
              <a:rPr lang="en-US" dirty="0"/>
              <a:t>. Type II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923597"/>
            <a:ext cx="7886700" cy="3571349"/>
          </a:xfrm>
        </p:spPr>
        <p:txBody>
          <a:bodyPr/>
          <a:lstStyle/>
          <a:p>
            <a:r>
              <a:rPr lang="en-US" dirty="0"/>
              <a:t>If a researcher rejected the null hypothesis they</a:t>
            </a:r>
          </a:p>
          <a:p>
            <a:pPr marL="0" indent="0">
              <a:buNone/>
            </a:pPr>
            <a:r>
              <a:rPr lang="en-US" dirty="0"/>
              <a:t>	a) definitely made a Type I error</a:t>
            </a:r>
          </a:p>
          <a:p>
            <a:pPr marL="0" indent="0">
              <a:buNone/>
            </a:pPr>
            <a:r>
              <a:rPr lang="en-US" dirty="0"/>
              <a:t>	b) definitely made a Type II error</a:t>
            </a:r>
          </a:p>
          <a:p>
            <a:pPr marL="0" indent="0">
              <a:buNone/>
            </a:pPr>
            <a:r>
              <a:rPr lang="en-US" dirty="0"/>
              <a:t>	c) might have made a Type I error</a:t>
            </a:r>
          </a:p>
          <a:p>
            <a:pPr marL="0" indent="0">
              <a:buNone/>
            </a:pPr>
            <a:r>
              <a:rPr lang="en-US" dirty="0"/>
              <a:t>	d) might have made a Type II error</a:t>
            </a:r>
          </a:p>
          <a:p>
            <a:r>
              <a:rPr lang="en-US" dirty="0"/>
              <a:t>Find someone who chose differently and discuss your answer. </a:t>
            </a:r>
            <a:r>
              <a:rPr lang="en-US" dirty="0" smtClean="0"/>
              <a:t>I </a:t>
            </a:r>
            <a:r>
              <a:rPr lang="en-US" dirty="0"/>
              <a:t>will ask you to vote again.</a:t>
            </a:r>
          </a:p>
        </p:txBody>
      </p:sp>
    </p:spTree>
    <p:extLst>
      <p:ext uri="{BB962C8B-B14F-4D97-AF65-F5344CB8AC3E}">
        <p14:creationId xmlns:p14="http://schemas.microsoft.com/office/powerpoint/2010/main" val="34302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</a:t>
            </a:r>
            <a:r>
              <a:rPr lang="en-US" dirty="0" smtClean="0"/>
              <a:t>error vs</a:t>
            </a:r>
            <a:r>
              <a:rPr lang="en-US" dirty="0"/>
              <a:t>. Type II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researcher did not reject the null hypothesis they</a:t>
            </a:r>
          </a:p>
          <a:p>
            <a:pPr marL="0" indent="0">
              <a:buNone/>
            </a:pPr>
            <a:r>
              <a:rPr lang="en-US" dirty="0"/>
              <a:t>	a) definitely made a Type I error</a:t>
            </a:r>
          </a:p>
          <a:p>
            <a:pPr marL="0" indent="0">
              <a:buNone/>
            </a:pPr>
            <a:r>
              <a:rPr lang="en-US" dirty="0"/>
              <a:t>	b) definitely made a Type II error</a:t>
            </a:r>
          </a:p>
          <a:p>
            <a:pPr marL="0" indent="0">
              <a:buNone/>
            </a:pPr>
            <a:r>
              <a:rPr lang="en-US" dirty="0"/>
              <a:t>	c) might have made a Type I error</a:t>
            </a:r>
          </a:p>
          <a:p>
            <a:pPr marL="0" indent="0">
              <a:buNone/>
            </a:pPr>
            <a:r>
              <a:rPr lang="en-US" dirty="0"/>
              <a:t>	d) might have made a Type II error</a:t>
            </a:r>
          </a:p>
          <a:p>
            <a:r>
              <a:rPr lang="en-US" dirty="0"/>
              <a:t>Find someone who chose differently and discuss your answer. </a:t>
            </a:r>
            <a:r>
              <a:rPr lang="en-US" dirty="0" smtClean="0"/>
              <a:t>I </a:t>
            </a:r>
            <a:r>
              <a:rPr lang="en-US" dirty="0"/>
              <a:t>will ask you to vote again.</a:t>
            </a:r>
          </a:p>
        </p:txBody>
      </p:sp>
    </p:spTree>
    <p:extLst>
      <p:ext uri="{BB962C8B-B14F-4D97-AF65-F5344CB8AC3E}">
        <p14:creationId xmlns:p14="http://schemas.microsoft.com/office/powerpoint/2010/main" val="41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activity will give you a chance to determine if you understand all of these concepts in the context of a research scenario.</a:t>
            </a:r>
          </a:p>
          <a:p>
            <a:r>
              <a:rPr lang="en-US" dirty="0"/>
              <a:t>As always, I encourage you to work together. </a:t>
            </a:r>
            <a:r>
              <a:rPr lang="en-US" dirty="0" smtClean="0"/>
              <a:t>Explaining </a:t>
            </a:r>
            <a:r>
              <a:rPr lang="en-US" dirty="0"/>
              <a:t>your reasoning to others can help you and them.</a:t>
            </a:r>
          </a:p>
        </p:txBody>
      </p:sp>
    </p:spTree>
    <p:extLst>
      <p:ext uri="{BB962C8B-B14F-4D97-AF65-F5344CB8AC3E}">
        <p14:creationId xmlns:p14="http://schemas.microsoft.com/office/powerpoint/2010/main" val="10884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580</Words>
  <Application>Microsoft Office PowerPoint</Application>
  <PresentationFormat>On-screen Show (4:3)</PresentationFormat>
  <Paragraphs>62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Activity 6.4</vt:lpstr>
      <vt:lpstr>Activity 6.4 will require you to:</vt:lpstr>
      <vt:lpstr>Self test and explain</vt:lpstr>
      <vt:lpstr>Hypothesis testing vs. effect size</vt:lpstr>
      <vt:lpstr>Type I error vs. Type II error</vt:lpstr>
      <vt:lpstr>Type I error vs. Type II error</vt:lpstr>
      <vt:lpstr>Type I error vs. Type II error</vt:lpstr>
      <vt:lpstr>Type I error vs. Type II error</vt:lpstr>
      <vt:lpstr>Helpful hints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Hypothesis Testing</dc:title>
  <dc:creator>Jennifer Winquist</dc:creator>
  <cp:lastModifiedBy>SageUser</cp:lastModifiedBy>
  <cp:revision>51</cp:revision>
  <dcterms:created xsi:type="dcterms:W3CDTF">2016-02-08T14:05:56Z</dcterms:created>
  <dcterms:modified xsi:type="dcterms:W3CDTF">2017-02-22T17:44:27Z</dcterms:modified>
</cp:coreProperties>
</file>