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4.xml" ContentType="application/vnd.openxmlformats-officedocument.drawingml.chart+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71" r:id="rId3"/>
    <p:sldId id="257" r:id="rId4"/>
    <p:sldId id="260" r:id="rId5"/>
    <p:sldId id="258" r:id="rId6"/>
    <p:sldId id="261" r:id="rId7"/>
    <p:sldId id="259" r:id="rId8"/>
    <p:sldId id="262" r:id="rId9"/>
    <p:sldId id="263" r:id="rId10"/>
    <p:sldId id="264" r:id="rId11"/>
    <p:sldId id="265" r:id="rId12"/>
    <p:sldId id="269" r:id="rId13"/>
    <p:sldId id="266" r:id="rId14"/>
    <p:sldId id="270" r:id="rId15"/>
    <p:sldId id="267" r:id="rId16"/>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5052" autoAdjust="0"/>
  </p:normalViewPr>
  <p:slideViewPr>
    <p:cSldViewPr snapToGrid="0">
      <p:cViewPr varScale="1">
        <p:scale>
          <a:sx n="111" d="100"/>
          <a:sy n="111" d="100"/>
        </p:scale>
        <p:origin x="-1614" y="-90"/>
      </p:cViewPr>
      <p:guideLst>
        <p:guide orient="horz" pos="2160"/>
        <p:guide pos="2880"/>
      </p:guideLst>
    </p:cSldViewPr>
  </p:slideViewPr>
  <p:notesTextViewPr>
    <p:cViewPr>
      <p:scale>
        <a:sx n="1" d="1"/>
        <a:sy n="1" d="1"/>
      </p:scale>
      <p:origin x="0" y="0"/>
    </p:cViewPr>
  </p:notesTextViewPr>
  <p:notesViewPr>
    <p:cSldViewPr snapToGrid="0">
      <p:cViewPr varScale="1">
        <p:scale>
          <a:sx n="60" d="100"/>
          <a:sy n="60" d="100"/>
        </p:scale>
        <p:origin x="276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ATHENA\DATA\SHARED\psy\New%20Stats%20Class\ABCWorktext%20and%20Keys\NormalCurve%20Simple.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ATHENA\DATA\SHARED\psy\New%20Stats%20Class\ABCWorktext%20and%20Keys\NormalCurve%20Simple.xls"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ATHENA\DATA\SHARED\psy\New%20Stats%20Class\ABCWorktext%20and%20Keys\NormalCurve%20Simple.xls"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ATHENA\DATA\SHARED\psy\New%20Stats%20Class\ABCWorktext%20and%20Keys\NormalCurve%20Simple.xls"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ATHENA\DATA\SHARED\psy\New%20Stats%20Class\ABCWorktext%20and%20Keys\NormalCurve%20Simple.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995823334022029E-2"/>
          <c:y val="1.0227612301374046E-3"/>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3A81-4FE7-98F6-D8DC3884596D}"/>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3A81-4FE7-98F6-D8DC3884596D}"/>
            </c:ext>
          </c:extLst>
        </c:ser>
        <c:dLbls>
          <c:showLegendKey val="0"/>
          <c:showVal val="0"/>
          <c:showCatName val="0"/>
          <c:showSerName val="0"/>
          <c:showPercent val="0"/>
          <c:showBubbleSize val="0"/>
        </c:dLbls>
        <c:axId val="77187712"/>
        <c:axId val="77189504"/>
      </c:scatterChart>
      <c:valAx>
        <c:axId val="77187712"/>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189504"/>
        <c:crosses val="autoZero"/>
        <c:crossBetween val="midCat"/>
        <c:majorUnit val="1"/>
      </c:valAx>
      <c:valAx>
        <c:axId val="77189504"/>
        <c:scaling>
          <c:orientation val="minMax"/>
        </c:scaling>
        <c:delete val="1"/>
        <c:axPos val="l"/>
        <c:numFmt formatCode="General" sourceLinked="1"/>
        <c:majorTickMark val="out"/>
        <c:minorTickMark val="none"/>
        <c:tickLblPos val="none"/>
        <c:crossAx val="77187712"/>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B866-4A74-AA75-685B944A026D}"/>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B866-4A74-AA75-685B944A026D}"/>
            </c:ext>
          </c:extLst>
        </c:ser>
        <c:dLbls>
          <c:showLegendKey val="0"/>
          <c:showVal val="0"/>
          <c:showCatName val="0"/>
          <c:showSerName val="0"/>
          <c:showPercent val="0"/>
          <c:showBubbleSize val="0"/>
        </c:dLbls>
        <c:axId val="77218176"/>
        <c:axId val="77219712"/>
      </c:scatterChart>
      <c:valAx>
        <c:axId val="77218176"/>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219712"/>
        <c:crosses val="autoZero"/>
        <c:crossBetween val="midCat"/>
        <c:majorUnit val="1"/>
      </c:valAx>
      <c:valAx>
        <c:axId val="77219712"/>
        <c:scaling>
          <c:orientation val="minMax"/>
        </c:scaling>
        <c:delete val="1"/>
        <c:axPos val="l"/>
        <c:numFmt formatCode="General" sourceLinked="1"/>
        <c:majorTickMark val="out"/>
        <c:minorTickMark val="none"/>
        <c:tickLblPos val="none"/>
        <c:crossAx val="77218176"/>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6E22-4C67-BBE3-49A6BE5CC72F}"/>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6E22-4C67-BBE3-49A6BE5CC72F}"/>
            </c:ext>
          </c:extLst>
        </c:ser>
        <c:dLbls>
          <c:showLegendKey val="0"/>
          <c:showVal val="0"/>
          <c:showCatName val="0"/>
          <c:showSerName val="0"/>
          <c:showPercent val="0"/>
          <c:showBubbleSize val="0"/>
        </c:dLbls>
        <c:axId val="77261440"/>
        <c:axId val="77279616"/>
      </c:scatterChart>
      <c:valAx>
        <c:axId val="77261440"/>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279616"/>
        <c:crosses val="autoZero"/>
        <c:crossBetween val="midCat"/>
        <c:majorUnit val="1"/>
      </c:valAx>
      <c:valAx>
        <c:axId val="77279616"/>
        <c:scaling>
          <c:orientation val="minMax"/>
        </c:scaling>
        <c:delete val="1"/>
        <c:axPos val="l"/>
        <c:numFmt formatCode="General" sourceLinked="1"/>
        <c:majorTickMark val="out"/>
        <c:minorTickMark val="none"/>
        <c:tickLblPos val="none"/>
        <c:crossAx val="77261440"/>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2C4F-4FCD-87AF-1ADD0A92FC7C}"/>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2C4F-4FCD-87AF-1ADD0A92FC7C}"/>
            </c:ext>
          </c:extLst>
        </c:ser>
        <c:dLbls>
          <c:showLegendKey val="0"/>
          <c:showVal val="0"/>
          <c:showCatName val="0"/>
          <c:showSerName val="0"/>
          <c:showPercent val="0"/>
          <c:showBubbleSize val="0"/>
        </c:dLbls>
        <c:axId val="77325056"/>
        <c:axId val="77326592"/>
      </c:scatterChart>
      <c:valAx>
        <c:axId val="77325056"/>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326592"/>
        <c:crosses val="autoZero"/>
        <c:crossBetween val="midCat"/>
        <c:majorUnit val="1"/>
      </c:valAx>
      <c:valAx>
        <c:axId val="77326592"/>
        <c:scaling>
          <c:orientation val="minMax"/>
        </c:scaling>
        <c:delete val="1"/>
        <c:axPos val="l"/>
        <c:numFmt formatCode="General" sourceLinked="1"/>
        <c:majorTickMark val="out"/>
        <c:minorTickMark val="none"/>
        <c:tickLblPos val="none"/>
        <c:crossAx val="77325056"/>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E6FF-4548-8370-5803793546F1}"/>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E6FF-4548-8370-5803793546F1}"/>
            </c:ext>
          </c:extLst>
        </c:ser>
        <c:dLbls>
          <c:showLegendKey val="0"/>
          <c:showVal val="0"/>
          <c:showCatName val="0"/>
          <c:showSerName val="0"/>
          <c:showPercent val="0"/>
          <c:showBubbleSize val="0"/>
        </c:dLbls>
        <c:axId val="77368704"/>
        <c:axId val="77370496"/>
      </c:scatterChart>
      <c:valAx>
        <c:axId val="77368704"/>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370496"/>
        <c:crosses val="autoZero"/>
        <c:crossBetween val="midCat"/>
        <c:majorUnit val="1"/>
      </c:valAx>
      <c:valAx>
        <c:axId val="77370496"/>
        <c:scaling>
          <c:orientation val="minMax"/>
        </c:scaling>
        <c:delete val="1"/>
        <c:axPos val="l"/>
        <c:numFmt formatCode="General" sourceLinked="1"/>
        <c:majorTickMark val="out"/>
        <c:minorTickMark val="none"/>
        <c:tickLblPos val="none"/>
        <c:crossAx val="77368704"/>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0.65394</cdr:x>
      <cdr:y>0.2093</cdr:y>
    </cdr:from>
    <cdr:to>
      <cdr:x>0.66348</cdr:x>
      <cdr:y>0.7608</cdr:y>
    </cdr:to>
    <cdr:cxnSp macro="">
      <cdr:nvCxnSpPr>
        <cdr:cNvPr id="3" name="Straight Connector 2"/>
        <cdr:cNvCxnSpPr/>
      </cdr:nvCxnSpPr>
      <cdr:spPr>
        <a:xfrm xmlns:a="http://schemas.openxmlformats.org/drawingml/2006/main">
          <a:off x="2609850" y="600075"/>
          <a:ext cx="38100" cy="15811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0.34485</cdr:x>
      <cdr:y>0.21606</cdr:y>
    </cdr:from>
    <cdr:to>
      <cdr:x>0.35439</cdr:x>
      <cdr:y>0.76756</cdr:y>
    </cdr:to>
    <cdr:cxnSp macro="">
      <cdr:nvCxnSpPr>
        <cdr:cNvPr id="3" name="Straight Connector 2"/>
        <cdr:cNvCxnSpPr/>
      </cdr:nvCxnSpPr>
      <cdr:spPr>
        <a:xfrm xmlns:a="http://schemas.openxmlformats.org/drawingml/2006/main">
          <a:off x="903289" y="304575"/>
          <a:ext cx="24989" cy="7774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0.69758</cdr:x>
      <cdr:y>0.21607</cdr:y>
    </cdr:from>
    <cdr:to>
      <cdr:x>0.70712</cdr:x>
      <cdr:y>0.76757</cdr:y>
    </cdr:to>
    <cdr:cxnSp macro="">
      <cdr:nvCxnSpPr>
        <cdr:cNvPr id="3" name="Straight Connector 2"/>
        <cdr:cNvCxnSpPr/>
      </cdr:nvCxnSpPr>
      <cdr:spPr>
        <a:xfrm xmlns:a="http://schemas.openxmlformats.org/drawingml/2006/main">
          <a:off x="1827214" y="304590"/>
          <a:ext cx="24989" cy="7774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0.29651</cdr:x>
      <cdr:y>0.18515</cdr:y>
    </cdr:from>
    <cdr:to>
      <cdr:x>0.30605</cdr:x>
      <cdr:y>0.73665</cdr:y>
    </cdr:to>
    <cdr:cxnSp macro="">
      <cdr:nvCxnSpPr>
        <cdr:cNvPr id="5" name="Straight Connector 4"/>
        <cdr:cNvCxnSpPr/>
      </cdr:nvCxnSpPr>
      <cdr:spPr>
        <a:xfrm xmlns:a="http://schemas.openxmlformats.org/drawingml/2006/main">
          <a:off x="3117999" y="805654"/>
          <a:ext cx="100318" cy="239976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0.00794</cdr:x>
      <cdr:y>0.70489</cdr:y>
    </cdr:from>
    <cdr:to>
      <cdr:x>0.12302</cdr:x>
      <cdr:y>0.776</cdr:y>
    </cdr:to>
    <cdr:sp macro="" textlink="">
      <cdr:nvSpPr>
        <cdr:cNvPr id="22" name="TextBox 1"/>
        <cdr:cNvSpPr txBox="1"/>
      </cdr:nvSpPr>
      <cdr:spPr>
        <a:xfrm xmlns:a="http://schemas.openxmlformats.org/drawingml/2006/main">
          <a:off x="38100" y="2517775"/>
          <a:ext cx="552450" cy="254001"/>
        </a:xfrm>
        <a:prstGeom xmlns:a="http://schemas.openxmlformats.org/drawingml/2006/main" prst="rect">
          <a:avLst/>
        </a:prstGeom>
      </cdr:spPr>
      <cdr:txBody>
        <a:bodyPr xmlns:a="http://schemas.openxmlformats.org/drawingml/2006/main" wrap="squar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a:latin typeface="Arial" pitchFamily="34" charset="0"/>
              <a:cs typeface="Arial" pitchFamily="34" charset="0"/>
            </a:rPr>
            <a:t>raw</a:t>
          </a:r>
          <a:r>
            <a:rPr lang="en-US" sz="800" baseline="0">
              <a:latin typeface="Arial" pitchFamily="34" charset="0"/>
              <a:cs typeface="Arial" pitchFamily="34" charset="0"/>
            </a:rPr>
            <a:t> </a:t>
          </a:r>
          <a:br>
            <a:rPr lang="en-US" sz="800" baseline="0">
              <a:latin typeface="Arial" pitchFamily="34" charset="0"/>
              <a:cs typeface="Arial" pitchFamily="34" charset="0"/>
            </a:rPr>
          </a:br>
          <a:r>
            <a:rPr lang="en-US" sz="800">
              <a:latin typeface="Arial" pitchFamily="34" charset="0"/>
              <a:cs typeface="Arial" pitchFamily="34" charset="0"/>
            </a:rPr>
            <a:t>score</a:t>
          </a:r>
        </a:p>
      </cdr:txBody>
    </cdr:sp>
  </cdr:relSizeAnchor>
  <cdr:relSizeAnchor xmlns:cdr="http://schemas.openxmlformats.org/drawingml/2006/chartDrawing">
    <cdr:from>
      <cdr:x>0.69758</cdr:x>
      <cdr:y>0.21607</cdr:y>
    </cdr:from>
    <cdr:to>
      <cdr:x>0.70712</cdr:x>
      <cdr:y>0.76757</cdr:y>
    </cdr:to>
    <cdr:cxnSp macro="">
      <cdr:nvCxnSpPr>
        <cdr:cNvPr id="3" name="Straight Connector 2"/>
        <cdr:cNvCxnSpPr/>
      </cdr:nvCxnSpPr>
      <cdr:spPr>
        <a:xfrm xmlns:a="http://schemas.openxmlformats.org/drawingml/2006/main">
          <a:off x="1827214" y="304590"/>
          <a:ext cx="24989" cy="7774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0.29651</cdr:x>
      <cdr:y>0.18515</cdr:y>
    </cdr:from>
    <cdr:to>
      <cdr:x>0.30605</cdr:x>
      <cdr:y>0.73665</cdr:y>
    </cdr:to>
    <cdr:cxnSp macro="">
      <cdr:nvCxnSpPr>
        <cdr:cNvPr id="5" name="Straight Connector 4"/>
        <cdr:cNvCxnSpPr/>
      </cdr:nvCxnSpPr>
      <cdr:spPr>
        <a:xfrm xmlns:a="http://schemas.openxmlformats.org/drawingml/2006/main">
          <a:off x="3117999" y="805654"/>
          <a:ext cx="100318" cy="239976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0.46228</cdr:x>
      <cdr:y>0.74423</cdr:y>
    </cdr:from>
    <cdr:to>
      <cdr:x>0.54924</cdr:x>
      <cdr:y>0.95437</cdr:y>
    </cdr:to>
    <cdr:sp macro="" textlink="">
      <cdr:nvSpPr>
        <cdr:cNvPr id="2" name="TextBox 1"/>
        <cdr:cNvSpPr txBox="1"/>
      </cdr:nvSpPr>
      <cdr:spPr>
        <a:xfrm xmlns:a="http://schemas.openxmlformats.org/drawingml/2006/main">
          <a:off x="4861139" y="3238387"/>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dirty="0"/>
            <a:t>Critical</a:t>
          </a:r>
        </a:p>
        <a:p xmlns:a="http://schemas.openxmlformats.org/drawingml/2006/main">
          <a:r>
            <a:rPr lang="en-US" sz="1800" dirty="0"/>
            <a:t>Values</a:t>
          </a:r>
        </a:p>
      </cdr:txBody>
    </cdr:sp>
  </cdr:relSizeAnchor>
  <cdr:relSizeAnchor xmlns:cdr="http://schemas.openxmlformats.org/drawingml/2006/chartDrawing">
    <cdr:from>
      <cdr:x>0.36969</cdr:x>
      <cdr:y>0.83735</cdr:y>
    </cdr:from>
    <cdr:to>
      <cdr:x>0.45548</cdr:x>
      <cdr:y>0.83735</cdr:y>
    </cdr:to>
    <cdr:cxnSp macro="">
      <cdr:nvCxnSpPr>
        <cdr:cNvPr id="6" name="Straight Arrow Connector 5"/>
        <cdr:cNvCxnSpPr/>
      </cdr:nvCxnSpPr>
      <cdr:spPr>
        <a:xfrm xmlns:a="http://schemas.openxmlformats.org/drawingml/2006/main" flipH="1">
          <a:off x="3887486" y="3643604"/>
          <a:ext cx="902208" cy="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0.54476</cdr:x>
      <cdr:y>0.84015</cdr:y>
    </cdr:from>
    <cdr:to>
      <cdr:x>0.64099</cdr:x>
      <cdr:y>0.84015</cdr:y>
    </cdr:to>
    <cdr:cxnSp macro="">
      <cdr:nvCxnSpPr>
        <cdr:cNvPr id="8" name="Straight Arrow Connector 7"/>
        <cdr:cNvCxnSpPr/>
      </cdr:nvCxnSpPr>
      <cdr:spPr>
        <a:xfrm xmlns:a="http://schemas.openxmlformats.org/drawingml/2006/main">
          <a:off x="5728478" y="3655796"/>
          <a:ext cx="1011936" cy="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0.69758</cdr:x>
      <cdr:y>0.21607</cdr:y>
    </cdr:from>
    <cdr:to>
      <cdr:x>0.70712</cdr:x>
      <cdr:y>0.76757</cdr:y>
    </cdr:to>
    <cdr:cxnSp macro="">
      <cdr:nvCxnSpPr>
        <cdr:cNvPr id="3" name="Straight Connector 2"/>
        <cdr:cNvCxnSpPr/>
      </cdr:nvCxnSpPr>
      <cdr:spPr>
        <a:xfrm xmlns:a="http://schemas.openxmlformats.org/drawingml/2006/main">
          <a:off x="1827214" y="304590"/>
          <a:ext cx="24989" cy="7774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0.29651</cdr:x>
      <cdr:y>0.18515</cdr:y>
    </cdr:from>
    <cdr:to>
      <cdr:x>0.30605</cdr:x>
      <cdr:y>0.73665</cdr:y>
    </cdr:to>
    <cdr:cxnSp macro="">
      <cdr:nvCxnSpPr>
        <cdr:cNvPr id="5" name="Straight Connector 4"/>
        <cdr:cNvCxnSpPr/>
      </cdr:nvCxnSpPr>
      <cdr:spPr>
        <a:xfrm xmlns:a="http://schemas.openxmlformats.org/drawingml/2006/main">
          <a:off x="3117999" y="805654"/>
          <a:ext cx="100318" cy="239976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0.46169</cdr:x>
      <cdr:y>0.78986</cdr:y>
    </cdr:from>
    <cdr:to>
      <cdr:x>0.65644</cdr:x>
      <cdr:y>1</cdr:y>
    </cdr:to>
    <cdr:sp macro="" textlink="">
      <cdr:nvSpPr>
        <cdr:cNvPr id="2" name="TextBox 1"/>
        <cdr:cNvSpPr txBox="1"/>
      </cdr:nvSpPr>
      <cdr:spPr>
        <a:xfrm xmlns:a="http://schemas.openxmlformats.org/drawingml/2006/main">
          <a:off x="2190031" y="1343159"/>
          <a:ext cx="923768" cy="35734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dirty="0"/>
            <a:t>Critical</a:t>
          </a:r>
        </a:p>
        <a:p xmlns:a="http://schemas.openxmlformats.org/drawingml/2006/main">
          <a:r>
            <a:rPr lang="en-US" sz="1800" dirty="0"/>
            <a:t>Values</a:t>
          </a:r>
        </a:p>
      </cdr:txBody>
    </cdr:sp>
  </cdr:relSizeAnchor>
  <cdr:relSizeAnchor xmlns:cdr="http://schemas.openxmlformats.org/drawingml/2006/chartDrawing">
    <cdr:from>
      <cdr:x>0.36969</cdr:x>
      <cdr:y>0.83735</cdr:y>
    </cdr:from>
    <cdr:to>
      <cdr:x>0.45548</cdr:x>
      <cdr:y>0.83735</cdr:y>
    </cdr:to>
    <cdr:cxnSp macro="">
      <cdr:nvCxnSpPr>
        <cdr:cNvPr id="6" name="Straight Arrow Connector 5"/>
        <cdr:cNvCxnSpPr/>
      </cdr:nvCxnSpPr>
      <cdr:spPr>
        <a:xfrm xmlns:a="http://schemas.openxmlformats.org/drawingml/2006/main" flipH="1">
          <a:off x="3887486" y="3643604"/>
          <a:ext cx="902208" cy="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0.54476</cdr:x>
      <cdr:y>0.84015</cdr:y>
    </cdr:from>
    <cdr:to>
      <cdr:x>0.64099</cdr:x>
      <cdr:y>0.84015</cdr:y>
    </cdr:to>
    <cdr:cxnSp macro="">
      <cdr:nvCxnSpPr>
        <cdr:cNvPr id="8" name="Straight Arrow Connector 7"/>
        <cdr:cNvCxnSpPr/>
      </cdr:nvCxnSpPr>
      <cdr:spPr>
        <a:xfrm xmlns:a="http://schemas.openxmlformats.org/drawingml/2006/main">
          <a:off x="5728478" y="3655796"/>
          <a:ext cx="1011936" cy="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AED9F35B-2B1D-4CA7-A51F-DFBDA1465762}" type="datetimeFigureOut">
              <a:rPr lang="en-US" smtClean="0"/>
              <a:pPr/>
              <a:t>2/22/2017</a:t>
            </a:fld>
            <a:endParaRPr lang="en-US"/>
          </a:p>
        </p:txBody>
      </p:sp>
      <p:sp>
        <p:nvSpPr>
          <p:cNvPr id="4" name="Footer Placeholder 3"/>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C9FA0C7C-53D9-4E52-9D9F-D2C3F667B203}" type="slidenum">
              <a:rPr lang="en-US" smtClean="0"/>
              <a:pPr/>
              <a:t>‹#›</a:t>
            </a:fld>
            <a:endParaRPr lang="en-US"/>
          </a:p>
        </p:txBody>
      </p:sp>
    </p:spTree>
    <p:extLst>
      <p:ext uri="{BB962C8B-B14F-4D97-AF65-F5344CB8AC3E}">
        <p14:creationId xmlns:p14="http://schemas.microsoft.com/office/powerpoint/2010/main" val="1055164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92302B5F-7E93-4E7F-9699-2D236E406E85}" type="datetimeFigureOut">
              <a:rPr lang="en-US" smtClean="0"/>
              <a:pPr/>
              <a:t>2/22/2017</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BDF35D54-2BD7-4918-8DE4-FF1144DC4727}" type="slidenum">
              <a:rPr lang="en-US" smtClean="0"/>
              <a:pPr/>
              <a:t>‹#›</a:t>
            </a:fld>
            <a:endParaRPr lang="en-US"/>
          </a:p>
        </p:txBody>
      </p:sp>
    </p:spTree>
    <p:extLst>
      <p:ext uri="{BB962C8B-B14F-4D97-AF65-F5344CB8AC3E}">
        <p14:creationId xmlns:p14="http://schemas.microsoft.com/office/powerpoint/2010/main" val="147207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8263" y="1162050"/>
            <a:ext cx="4181475" cy="3136900"/>
          </a:xfrm>
        </p:spPr>
      </p:sp>
      <p:sp>
        <p:nvSpPr>
          <p:cNvPr id="3" name="Notes Placeholder 2"/>
          <p:cNvSpPr>
            <a:spLocks noGrp="1"/>
          </p:cNvSpPr>
          <p:nvPr>
            <p:ph type="body" idx="1"/>
          </p:nvPr>
        </p:nvSpPr>
        <p:spPr/>
        <p:txBody>
          <a:bodyPr/>
          <a:lstStyle/>
          <a:p>
            <a:r>
              <a:rPr lang="en-US" dirty="0" smtClean="0"/>
              <a:t>You</a:t>
            </a:r>
            <a:r>
              <a:rPr lang="en-US" baseline="0" dirty="0" smtClean="0"/>
              <a:t> don’t know the population standard deviation so you must use the single sample t</a:t>
            </a:r>
          </a:p>
          <a:p>
            <a:endParaRPr lang="en-US" baseline="0" dirty="0" smtClean="0"/>
          </a:p>
          <a:p>
            <a:r>
              <a:rPr lang="en-US" baseline="0" dirty="0" smtClean="0"/>
              <a:t>The researchers don’t seem to be predicting a specific direction for the effect so a 2-tailed test is appropriate</a:t>
            </a:r>
            <a:endParaRPr lang="en-US" dirty="0"/>
          </a:p>
        </p:txBody>
      </p:sp>
      <p:sp>
        <p:nvSpPr>
          <p:cNvPr id="4" name="Slide Number Placeholder 3"/>
          <p:cNvSpPr>
            <a:spLocks noGrp="1"/>
          </p:cNvSpPr>
          <p:nvPr>
            <p:ph type="sldNum" sz="quarter" idx="10"/>
          </p:nvPr>
        </p:nvSpPr>
        <p:spPr/>
        <p:txBody>
          <a:bodyPr/>
          <a:lstStyle/>
          <a:p>
            <a:fld id="{BDF35D54-2BD7-4918-8DE4-FF1144DC4727}" type="slidenum">
              <a:rPr lang="en-US" smtClean="0"/>
              <a:pPr/>
              <a:t>8</a:t>
            </a:fld>
            <a:endParaRPr lang="en-US"/>
          </a:p>
        </p:txBody>
      </p:sp>
    </p:spTree>
    <p:extLst>
      <p:ext uri="{BB962C8B-B14F-4D97-AF65-F5344CB8AC3E}">
        <p14:creationId xmlns:p14="http://schemas.microsoft.com/office/powerpoint/2010/main" val="63182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82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F35D54-2BD7-4918-8DE4-FF1144DC4727}" type="slidenum">
              <a:rPr lang="en-US" smtClean="0"/>
              <a:pPr/>
              <a:t>12</a:t>
            </a:fld>
            <a:endParaRPr lang="en-US"/>
          </a:p>
        </p:txBody>
      </p:sp>
    </p:spTree>
    <p:extLst>
      <p:ext uri="{BB962C8B-B14F-4D97-AF65-F5344CB8AC3E}">
        <p14:creationId xmlns:p14="http://schemas.microsoft.com/office/powerpoint/2010/main" val="419142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828449"/>
            <a:ext cx="7772400" cy="2387600"/>
          </a:xfrm>
        </p:spPr>
        <p:txBody>
          <a:bodyPr anchor="b">
            <a:normAutofit/>
          </a:bodyPr>
          <a:lstStyle>
            <a:lvl1pPr algn="ct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742950" y="3716338"/>
            <a:ext cx="6858000" cy="1655762"/>
          </a:xfrm>
        </p:spPr>
        <p:txBody>
          <a:bodyPr>
            <a:norm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872BAC8-0998-4CD3-8B5E-E0A6CE244F1D}"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3B08D-81BA-4188-BD3A-99AE161A53B7}" type="slidenum">
              <a:rPr lang="en-US" smtClean="0"/>
              <a:pPr/>
              <a:t>‹#›</a:t>
            </a:fld>
            <a:endParaRPr lang="en-US"/>
          </a:p>
        </p:txBody>
      </p:sp>
    </p:spTree>
    <p:extLst>
      <p:ext uri="{BB962C8B-B14F-4D97-AF65-F5344CB8AC3E}">
        <p14:creationId xmlns:p14="http://schemas.microsoft.com/office/powerpoint/2010/main" val="33052344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72BAC8-0998-4CD3-8B5E-E0A6CE244F1D}"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3B08D-81BA-4188-BD3A-99AE161A53B7}" type="slidenum">
              <a:rPr lang="en-US" smtClean="0"/>
              <a:pPr/>
              <a:t>‹#›</a:t>
            </a:fld>
            <a:endParaRPr lang="en-US"/>
          </a:p>
        </p:txBody>
      </p:sp>
    </p:spTree>
    <p:extLst>
      <p:ext uri="{BB962C8B-B14F-4D97-AF65-F5344CB8AC3E}">
        <p14:creationId xmlns:p14="http://schemas.microsoft.com/office/powerpoint/2010/main" val="126189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72BAC8-0998-4CD3-8B5E-E0A6CE244F1D}"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3B08D-81BA-4188-BD3A-99AE161A53B7}" type="slidenum">
              <a:rPr lang="en-US" smtClean="0"/>
              <a:pPr/>
              <a:t>‹#›</a:t>
            </a:fld>
            <a:endParaRPr lang="en-US"/>
          </a:p>
        </p:txBody>
      </p:sp>
    </p:spTree>
    <p:extLst>
      <p:ext uri="{BB962C8B-B14F-4D97-AF65-F5344CB8AC3E}">
        <p14:creationId xmlns:p14="http://schemas.microsoft.com/office/powerpoint/2010/main" val="355028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72BAC8-0998-4CD3-8B5E-E0A6CE244F1D}"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3B08D-81BA-4188-BD3A-99AE161A53B7}" type="slidenum">
              <a:rPr lang="en-US" smtClean="0"/>
              <a:pPr/>
              <a:t>‹#›</a:t>
            </a:fld>
            <a:endParaRPr lang="en-US"/>
          </a:p>
        </p:txBody>
      </p:sp>
    </p:spTree>
    <p:extLst>
      <p:ext uri="{BB962C8B-B14F-4D97-AF65-F5344CB8AC3E}">
        <p14:creationId xmlns:p14="http://schemas.microsoft.com/office/powerpoint/2010/main" val="14155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2BAC8-0998-4CD3-8B5E-E0A6CE244F1D}"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3B08D-81BA-4188-BD3A-99AE161A53B7}" type="slidenum">
              <a:rPr lang="en-US" smtClean="0"/>
              <a:pPr/>
              <a:t>‹#›</a:t>
            </a:fld>
            <a:endParaRPr lang="en-US"/>
          </a:p>
        </p:txBody>
      </p:sp>
    </p:spTree>
    <p:extLst>
      <p:ext uri="{BB962C8B-B14F-4D97-AF65-F5344CB8AC3E}">
        <p14:creationId xmlns:p14="http://schemas.microsoft.com/office/powerpoint/2010/main" val="119425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72BAC8-0998-4CD3-8B5E-E0A6CE244F1D}"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3B08D-81BA-4188-BD3A-99AE161A53B7}" type="slidenum">
              <a:rPr lang="en-US" smtClean="0"/>
              <a:pPr/>
              <a:t>‹#›</a:t>
            </a:fld>
            <a:endParaRPr lang="en-US"/>
          </a:p>
        </p:txBody>
      </p:sp>
    </p:spTree>
    <p:extLst>
      <p:ext uri="{BB962C8B-B14F-4D97-AF65-F5344CB8AC3E}">
        <p14:creationId xmlns:p14="http://schemas.microsoft.com/office/powerpoint/2010/main" val="305630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72BAC8-0998-4CD3-8B5E-E0A6CE244F1D}" type="datetimeFigureOut">
              <a:rPr lang="en-US" smtClean="0"/>
              <a:pPr/>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43B08D-81BA-4188-BD3A-99AE161A53B7}" type="slidenum">
              <a:rPr lang="en-US" smtClean="0"/>
              <a:pPr/>
              <a:t>‹#›</a:t>
            </a:fld>
            <a:endParaRPr lang="en-US"/>
          </a:p>
        </p:txBody>
      </p:sp>
    </p:spTree>
    <p:extLst>
      <p:ext uri="{BB962C8B-B14F-4D97-AF65-F5344CB8AC3E}">
        <p14:creationId xmlns:p14="http://schemas.microsoft.com/office/powerpoint/2010/main" val="189717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72BAC8-0998-4CD3-8B5E-E0A6CE244F1D}" type="datetimeFigureOut">
              <a:rPr lang="en-US" smtClean="0"/>
              <a:pPr/>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43B08D-81BA-4188-BD3A-99AE161A53B7}" type="slidenum">
              <a:rPr lang="en-US" smtClean="0"/>
              <a:pPr/>
              <a:t>‹#›</a:t>
            </a:fld>
            <a:endParaRPr lang="en-US"/>
          </a:p>
        </p:txBody>
      </p:sp>
    </p:spTree>
    <p:extLst>
      <p:ext uri="{BB962C8B-B14F-4D97-AF65-F5344CB8AC3E}">
        <p14:creationId xmlns:p14="http://schemas.microsoft.com/office/powerpoint/2010/main" val="231858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2BAC8-0998-4CD3-8B5E-E0A6CE244F1D}" type="datetimeFigureOut">
              <a:rPr lang="en-US" smtClean="0"/>
              <a:pPr/>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43B08D-81BA-4188-BD3A-99AE161A53B7}" type="slidenum">
              <a:rPr lang="en-US" smtClean="0"/>
              <a:pPr/>
              <a:t>‹#›</a:t>
            </a:fld>
            <a:endParaRPr lang="en-US"/>
          </a:p>
        </p:txBody>
      </p:sp>
    </p:spTree>
    <p:extLst>
      <p:ext uri="{BB962C8B-B14F-4D97-AF65-F5344CB8AC3E}">
        <p14:creationId xmlns:p14="http://schemas.microsoft.com/office/powerpoint/2010/main" val="384526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2BAC8-0998-4CD3-8B5E-E0A6CE244F1D}"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3B08D-81BA-4188-BD3A-99AE161A53B7}" type="slidenum">
              <a:rPr lang="en-US" smtClean="0"/>
              <a:pPr/>
              <a:t>‹#›</a:t>
            </a:fld>
            <a:endParaRPr lang="en-US"/>
          </a:p>
        </p:txBody>
      </p:sp>
    </p:spTree>
    <p:extLst>
      <p:ext uri="{BB962C8B-B14F-4D97-AF65-F5344CB8AC3E}">
        <p14:creationId xmlns:p14="http://schemas.microsoft.com/office/powerpoint/2010/main" val="82025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2BAC8-0998-4CD3-8B5E-E0A6CE244F1D}"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3B08D-81BA-4188-BD3A-99AE161A53B7}" type="slidenum">
              <a:rPr lang="en-US" smtClean="0"/>
              <a:pPr/>
              <a:t>‹#›</a:t>
            </a:fld>
            <a:endParaRPr lang="en-US"/>
          </a:p>
        </p:txBody>
      </p:sp>
    </p:spTree>
    <p:extLst>
      <p:ext uri="{BB962C8B-B14F-4D97-AF65-F5344CB8AC3E}">
        <p14:creationId xmlns:p14="http://schemas.microsoft.com/office/powerpoint/2010/main" val="5262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1114" y="288699"/>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51114" y="1809637"/>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2BAC8-0998-4CD3-8B5E-E0A6CE244F1D}" type="datetimeFigureOut">
              <a:rPr lang="en-US" smtClean="0"/>
              <a:pPr/>
              <a:t>2/22/2017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3B08D-81BA-4188-BD3A-99AE161A53B7}" type="slidenum">
              <a:rPr lang="en-US" smtClean="0"/>
              <a:pPr/>
              <a:t>‹#›</a:t>
            </a:fld>
            <a:endParaRPr lang="en-US"/>
          </a:p>
        </p:txBody>
      </p:sp>
    </p:spTree>
    <p:extLst>
      <p:ext uri="{BB962C8B-B14F-4D97-AF65-F5344CB8AC3E}">
        <p14:creationId xmlns:p14="http://schemas.microsoft.com/office/powerpoint/2010/main" val="2647486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581" y="5259958"/>
            <a:ext cx="7772400" cy="628740"/>
          </a:xfrm>
        </p:spPr>
        <p:txBody>
          <a:bodyPr>
            <a:normAutofit/>
          </a:bodyPr>
          <a:lstStyle/>
          <a:p>
            <a:r>
              <a:rPr lang="en-US" sz="3600" b="1" dirty="0">
                <a:latin typeface="Arial" panose="020B0604020202020204" pitchFamily="34" charset="0"/>
                <a:cs typeface="Arial" panose="020B0604020202020204" pitchFamily="34" charset="0"/>
              </a:rPr>
              <a:t>Introduction to Activity </a:t>
            </a:r>
            <a:r>
              <a:rPr lang="en-US" sz="3600" b="1" dirty="0" smtClean="0">
                <a:latin typeface="Arial" panose="020B0604020202020204" pitchFamily="34" charset="0"/>
                <a:cs typeface="Arial" panose="020B0604020202020204" pitchFamily="34" charset="0"/>
              </a:rPr>
              <a:t>7.1</a:t>
            </a:r>
            <a:endParaRPr lang="en-US" sz="36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34373" y="6041159"/>
            <a:ext cx="6858000" cy="530015"/>
          </a:xfrm>
        </p:spPr>
        <p:txBody>
          <a:bodyPr>
            <a:noAutofit/>
          </a:bodyPr>
          <a:lstStyle/>
          <a:p>
            <a:r>
              <a:rPr lang="en-US" sz="3600" b="1" dirty="0">
                <a:latin typeface="Arial" panose="020B0604020202020204" pitchFamily="34" charset="0"/>
                <a:cs typeface="Arial" panose="020B0604020202020204" pitchFamily="34" charset="0"/>
              </a:rPr>
              <a:t>Single sample t test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0497" y="0"/>
            <a:ext cx="7013277" cy="5259958"/>
          </a:xfrm>
          <a:prstGeom prst="rect">
            <a:avLst/>
          </a:prstGeom>
        </p:spPr>
      </p:pic>
    </p:spTree>
    <p:extLst>
      <p:ext uri="{BB962C8B-B14F-4D97-AF65-F5344CB8AC3E}">
        <p14:creationId xmlns:p14="http://schemas.microsoft.com/office/powerpoint/2010/main" val="2120636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The </a:t>
            </a:r>
            <a:r>
              <a:rPr lang="en-US" dirty="0" smtClean="0"/>
              <a:t>hypotheses</a:t>
            </a:r>
            <a:endParaRPr lang="en-US" dirty="0"/>
          </a:p>
        </p:txBody>
      </p:sp>
      <p:sp>
        <p:nvSpPr>
          <p:cNvPr id="3" name="Content Placeholder 2"/>
          <p:cNvSpPr>
            <a:spLocks noGrp="1"/>
          </p:cNvSpPr>
          <p:nvPr>
            <p:ph idx="1"/>
          </p:nvPr>
        </p:nvSpPr>
        <p:spPr/>
        <p:txBody>
          <a:bodyPr/>
          <a:lstStyle/>
          <a:p>
            <a:r>
              <a:rPr lang="en-US" dirty="0"/>
              <a:t>Null (H</a:t>
            </a:r>
            <a:r>
              <a:rPr lang="en-US" baseline="-25000" dirty="0"/>
              <a:t>0</a:t>
            </a:r>
            <a:r>
              <a:rPr lang="en-US" dirty="0" smtClean="0"/>
              <a:t>): </a:t>
            </a:r>
            <a:r>
              <a:rPr lang="en-US" dirty="0"/>
              <a:t>µ</a:t>
            </a:r>
            <a:r>
              <a:rPr lang="en-US" baseline="-25000" dirty="0"/>
              <a:t>CC</a:t>
            </a:r>
            <a:r>
              <a:rPr lang="en-US" dirty="0"/>
              <a:t> = 12</a:t>
            </a:r>
          </a:p>
          <a:p>
            <a:pPr lvl="1"/>
            <a:r>
              <a:rPr lang="en-US" dirty="0"/>
              <a:t>The curricular change </a:t>
            </a:r>
            <a:r>
              <a:rPr lang="en-US" u="sng" dirty="0"/>
              <a:t>will not</a:t>
            </a:r>
            <a:r>
              <a:rPr lang="en-US" dirty="0"/>
              <a:t> influence college satisfaction scores</a:t>
            </a:r>
          </a:p>
          <a:p>
            <a:r>
              <a:rPr lang="en-US" dirty="0"/>
              <a:t>Research (</a:t>
            </a:r>
            <a:r>
              <a:rPr lang="en-US"/>
              <a:t>H</a:t>
            </a:r>
            <a:r>
              <a:rPr lang="en-US" baseline="-25000"/>
              <a:t>1</a:t>
            </a:r>
            <a:r>
              <a:rPr lang="en-US" smtClean="0"/>
              <a:t>): </a:t>
            </a:r>
            <a:r>
              <a:rPr lang="en-US" dirty="0"/>
              <a:t>µ</a:t>
            </a:r>
            <a:r>
              <a:rPr lang="en-US" baseline="-25000" dirty="0"/>
              <a:t>CC</a:t>
            </a:r>
            <a:r>
              <a:rPr lang="en-US" dirty="0"/>
              <a:t> ≠ 12</a:t>
            </a:r>
          </a:p>
          <a:p>
            <a:pPr lvl="1"/>
            <a:r>
              <a:rPr lang="en-US" dirty="0"/>
              <a:t>The curricular change </a:t>
            </a:r>
            <a:r>
              <a:rPr lang="en-US" u="sng" dirty="0"/>
              <a:t>will</a:t>
            </a:r>
            <a:r>
              <a:rPr lang="en-US" dirty="0"/>
              <a:t> influence college satisfaction scores</a:t>
            </a:r>
          </a:p>
          <a:p>
            <a:pPr lvl="1"/>
            <a:endParaRPr lang="en-US" dirty="0"/>
          </a:p>
        </p:txBody>
      </p:sp>
    </p:spTree>
    <p:extLst>
      <p:ext uri="{BB962C8B-B14F-4D97-AF65-F5344CB8AC3E}">
        <p14:creationId xmlns:p14="http://schemas.microsoft.com/office/powerpoint/2010/main" val="1762525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611" y="701557"/>
            <a:ext cx="7886700" cy="911584"/>
          </a:xfrm>
        </p:spPr>
        <p:txBody>
          <a:bodyPr/>
          <a:lstStyle/>
          <a:p>
            <a:r>
              <a:rPr lang="en-US" dirty="0"/>
              <a:t>Step 3: Critical </a:t>
            </a:r>
            <a:r>
              <a:rPr lang="en-US" dirty="0" smtClean="0"/>
              <a:t>region</a:t>
            </a:r>
            <a:endParaRPr lang="en-US" dirty="0"/>
          </a:p>
        </p:txBody>
      </p:sp>
      <p:sp>
        <p:nvSpPr>
          <p:cNvPr id="3" name="Content Placeholder 2"/>
          <p:cNvSpPr>
            <a:spLocks noGrp="1"/>
          </p:cNvSpPr>
          <p:nvPr>
            <p:ph sz="half" idx="2"/>
          </p:nvPr>
        </p:nvSpPr>
        <p:spPr>
          <a:xfrm>
            <a:off x="897259" y="2689465"/>
            <a:ext cx="3562597" cy="2773066"/>
          </a:xfrm>
        </p:spPr>
        <p:txBody>
          <a:bodyPr>
            <a:normAutofit/>
          </a:bodyPr>
          <a:lstStyle/>
          <a:p>
            <a:r>
              <a:rPr lang="en-US" i="1" dirty="0" err="1"/>
              <a:t>df</a:t>
            </a:r>
            <a:r>
              <a:rPr lang="en-US" dirty="0"/>
              <a:t> = </a:t>
            </a:r>
            <a:r>
              <a:rPr lang="en-US" dirty="0" smtClean="0"/>
              <a:t>n</a:t>
            </a:r>
            <a:r>
              <a:rPr lang="en-US" dirty="0"/>
              <a:t>−</a:t>
            </a:r>
            <a:r>
              <a:rPr lang="en-US" dirty="0" smtClean="0"/>
              <a:t>1 </a:t>
            </a:r>
            <a:r>
              <a:rPr lang="en-US" dirty="0"/>
              <a:t>= 24</a:t>
            </a:r>
          </a:p>
          <a:p>
            <a:r>
              <a:rPr lang="en-US" dirty="0"/>
              <a:t>Use the two-tailed t table with </a:t>
            </a:r>
            <a:r>
              <a:rPr lang="el-GR" dirty="0"/>
              <a:t>α</a:t>
            </a:r>
            <a:r>
              <a:rPr lang="en-US" dirty="0"/>
              <a:t> = .05.</a:t>
            </a:r>
          </a:p>
          <a:p>
            <a:r>
              <a:rPr lang="en-US" dirty="0"/>
              <a:t>Reject H</a:t>
            </a:r>
            <a:r>
              <a:rPr lang="en-US" baseline="-25000" dirty="0"/>
              <a:t>0</a:t>
            </a:r>
            <a:r>
              <a:rPr lang="en-US" dirty="0"/>
              <a:t> if t &gt; or 2.0639 or t &lt; −</a:t>
            </a:r>
            <a:r>
              <a:rPr lang="en-US" dirty="0" smtClean="0"/>
              <a:t>2.0639</a:t>
            </a:r>
            <a:endParaRPr lang="en-US" dirty="0"/>
          </a:p>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6236" y="3118745"/>
            <a:ext cx="3455878" cy="233949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6237" y="2689465"/>
            <a:ext cx="3455878" cy="364096"/>
          </a:xfrm>
          <a:prstGeom prst="rect">
            <a:avLst/>
          </a:prstGeom>
        </p:spPr>
      </p:pic>
    </p:spTree>
    <p:extLst>
      <p:ext uri="{BB962C8B-B14F-4D97-AF65-F5344CB8AC3E}">
        <p14:creationId xmlns:p14="http://schemas.microsoft.com/office/powerpoint/2010/main" val="3841094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5151" y="870012"/>
            <a:ext cx="7886700" cy="2177006"/>
          </a:xfrm>
          <a:prstGeom prst="rect">
            <a:avLst/>
          </a:prstGeom>
        </p:spPr>
        <p:txBody>
          <a:bodyPr wrap="square">
            <a:spAutoFit/>
          </a:bodyPr>
          <a:lstStyle/>
          <a:p>
            <a:pPr>
              <a:lnSpc>
                <a:spcPct val="115000"/>
              </a:lnSpc>
              <a:spcAft>
                <a:spcPts val="750"/>
              </a:spcAft>
            </a:pPr>
            <a:r>
              <a:rPr lang="en-US" sz="2400" b="1" dirty="0" smtClean="0">
                <a:latin typeface="+mj-lt"/>
                <a:ea typeface="Calibri" panose="020F0502020204030204" pitchFamily="34" charset="0"/>
                <a:cs typeface="Times New Roman" panose="02020603050405020304" pitchFamily="18" charset="0"/>
              </a:rPr>
              <a:t>Two-tailed </a:t>
            </a:r>
            <a:r>
              <a:rPr lang="en-US" sz="2400" b="1" dirty="0">
                <a:latin typeface="+mj-lt"/>
                <a:ea typeface="Calibri" panose="020F0502020204030204" pitchFamily="34" charset="0"/>
                <a:cs typeface="Times New Roman" panose="02020603050405020304" pitchFamily="18" charset="0"/>
              </a:rPr>
              <a:t>hypothesis test with two critical regions:</a:t>
            </a:r>
            <a:r>
              <a:rPr lang="en-US" sz="2400" dirty="0">
                <a:latin typeface="+mj-lt"/>
                <a:ea typeface="Calibri" panose="020F0502020204030204" pitchFamily="34" charset="0"/>
                <a:cs typeface="Times New Roman" panose="02020603050405020304" pitchFamily="18" charset="0"/>
              </a:rPr>
              <a:t> </a:t>
            </a:r>
          </a:p>
          <a:p>
            <a:pPr>
              <a:lnSpc>
                <a:spcPct val="115000"/>
              </a:lnSpc>
              <a:spcAft>
                <a:spcPts val="750"/>
              </a:spcAft>
            </a:pPr>
            <a:r>
              <a:rPr lang="en-US" sz="2200" dirty="0">
                <a:latin typeface="+mj-lt"/>
                <a:ea typeface="Calibri" panose="020F0502020204030204" pitchFamily="34" charset="0"/>
                <a:cs typeface="Times New Roman" panose="02020603050405020304" pitchFamily="18" charset="0"/>
              </a:rPr>
              <a:t>Researchers want to determine how a curricular change will effect students’  level of satisfaction with their college experience.  [They </a:t>
            </a:r>
            <a:r>
              <a:rPr lang="en-US" sz="2200" dirty="0" smtClean="0">
                <a:latin typeface="+mj-lt"/>
                <a:ea typeface="Calibri" panose="020F0502020204030204" pitchFamily="34" charset="0"/>
                <a:cs typeface="Times New Roman" panose="02020603050405020304" pitchFamily="18" charset="0"/>
              </a:rPr>
              <a:t>do not </a:t>
            </a:r>
            <a:r>
              <a:rPr lang="en-US" sz="2200" dirty="0">
                <a:latin typeface="+mj-lt"/>
                <a:ea typeface="Calibri" panose="020F0502020204030204" pitchFamily="34" charset="0"/>
                <a:cs typeface="Times New Roman" panose="02020603050405020304" pitchFamily="18" charset="0"/>
              </a:rPr>
              <a:t>have any expectation about this; it might increase or decrease satisfaction]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90014338"/>
              </p:ext>
            </p:extLst>
          </p:nvPr>
        </p:nvGraphicFramePr>
        <p:xfrm>
          <a:off x="955921" y="2950516"/>
          <a:ext cx="7886700" cy="326350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117655" y="3846477"/>
            <a:ext cx="1285297" cy="723275"/>
          </a:xfrm>
          <a:prstGeom prst="rect">
            <a:avLst/>
          </a:prstGeom>
          <a:noFill/>
        </p:spPr>
        <p:txBody>
          <a:bodyPr wrap="square" rtlCol="0">
            <a:spAutoFit/>
          </a:bodyPr>
          <a:lstStyle/>
          <a:p>
            <a:r>
              <a:rPr lang="en-US" sz="1350" dirty="0"/>
              <a:t>Critical </a:t>
            </a:r>
            <a:r>
              <a:rPr lang="en-US" sz="1350" dirty="0" smtClean="0"/>
              <a:t>region</a:t>
            </a:r>
            <a:r>
              <a:rPr lang="en-US" sz="1400" dirty="0"/>
              <a:t>—</a:t>
            </a:r>
            <a:r>
              <a:rPr lang="en-US" sz="1350" dirty="0" smtClean="0"/>
              <a:t>2.5</a:t>
            </a:r>
            <a:r>
              <a:rPr lang="en-US" sz="1350" dirty="0"/>
              <a:t>% of curve</a:t>
            </a:r>
          </a:p>
        </p:txBody>
      </p:sp>
      <p:cxnSp>
        <p:nvCxnSpPr>
          <p:cNvPr id="3" name="Straight Arrow Connector 2"/>
          <p:cNvCxnSpPr/>
          <p:nvPr/>
        </p:nvCxnSpPr>
        <p:spPr>
          <a:xfrm flipH="1">
            <a:off x="6587303" y="4348249"/>
            <a:ext cx="612648" cy="594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60190" y="3969921"/>
            <a:ext cx="1282061" cy="723275"/>
          </a:xfrm>
          <a:prstGeom prst="rect">
            <a:avLst/>
          </a:prstGeom>
          <a:noFill/>
        </p:spPr>
        <p:txBody>
          <a:bodyPr wrap="square" rtlCol="0">
            <a:spAutoFit/>
          </a:bodyPr>
          <a:lstStyle/>
          <a:p>
            <a:r>
              <a:rPr lang="en-US" sz="1350" dirty="0"/>
              <a:t>Critical </a:t>
            </a:r>
            <a:r>
              <a:rPr lang="en-US" sz="1350" dirty="0" smtClean="0"/>
              <a:t>region</a:t>
            </a:r>
            <a:r>
              <a:rPr lang="en-US" sz="1400" dirty="0"/>
              <a:t>—</a:t>
            </a:r>
            <a:r>
              <a:rPr lang="en-US" sz="1350" dirty="0" smtClean="0"/>
              <a:t>2.5</a:t>
            </a:r>
            <a:r>
              <a:rPr lang="en-US" sz="1350" dirty="0"/>
              <a:t>% of curve</a:t>
            </a:r>
          </a:p>
        </p:txBody>
      </p:sp>
      <p:cxnSp>
        <p:nvCxnSpPr>
          <p:cNvPr id="9" name="Straight Arrow Connector 8"/>
          <p:cNvCxnSpPr/>
          <p:nvPr/>
        </p:nvCxnSpPr>
        <p:spPr>
          <a:xfrm>
            <a:off x="2646239" y="4331225"/>
            <a:ext cx="612648" cy="611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186462" y="5553993"/>
            <a:ext cx="755335" cy="300082"/>
          </a:xfrm>
          <a:prstGeom prst="rect">
            <a:avLst/>
          </a:prstGeom>
          <a:noFill/>
        </p:spPr>
        <p:txBody>
          <a:bodyPr wrap="none" rtlCol="0">
            <a:spAutoFit/>
          </a:bodyPr>
          <a:lstStyle/>
          <a:p>
            <a:r>
              <a:rPr lang="en-US" sz="1350" dirty="0"/>
              <a:t>+2.0639</a:t>
            </a:r>
          </a:p>
        </p:txBody>
      </p:sp>
      <p:sp>
        <p:nvSpPr>
          <p:cNvPr id="8" name="Rectangle 7"/>
          <p:cNvSpPr/>
          <p:nvPr/>
        </p:nvSpPr>
        <p:spPr>
          <a:xfrm>
            <a:off x="2952563" y="5553993"/>
            <a:ext cx="721672" cy="300082"/>
          </a:xfrm>
          <a:prstGeom prst="rect">
            <a:avLst/>
          </a:prstGeom>
        </p:spPr>
        <p:txBody>
          <a:bodyPr wrap="none">
            <a:spAutoFit/>
          </a:bodyPr>
          <a:lstStyle/>
          <a:p>
            <a:r>
              <a:rPr lang="en-US" sz="1350" dirty="0"/>
              <a:t>-2.0639</a:t>
            </a:r>
          </a:p>
        </p:txBody>
      </p:sp>
    </p:spTree>
    <p:extLst>
      <p:ext uri="{BB962C8B-B14F-4D97-AF65-F5344CB8AC3E}">
        <p14:creationId xmlns:p14="http://schemas.microsoft.com/office/powerpoint/2010/main" val="4275511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552" y="303976"/>
            <a:ext cx="7886700" cy="870025"/>
          </a:xfrm>
        </p:spPr>
        <p:txBody>
          <a:bodyPr/>
          <a:lstStyle/>
          <a:p>
            <a:r>
              <a:rPr lang="en-US" dirty="0"/>
              <a:t>Step 4: Compute the test statistic</a:t>
            </a:r>
          </a:p>
        </p:txBody>
      </p:sp>
      <p:sp>
        <p:nvSpPr>
          <p:cNvPr id="3" name="Content Placeholder 2"/>
          <p:cNvSpPr>
            <a:spLocks noGrp="1"/>
          </p:cNvSpPr>
          <p:nvPr>
            <p:ph idx="1"/>
          </p:nvPr>
        </p:nvSpPr>
        <p:spPr>
          <a:xfrm>
            <a:off x="792552" y="1723203"/>
            <a:ext cx="7886700" cy="5057160"/>
          </a:xfrm>
        </p:spPr>
        <p:txBody>
          <a:bodyPr/>
          <a:lstStyle/>
          <a:p>
            <a:r>
              <a:rPr lang="en-US" dirty="0"/>
              <a:t>t = (</a:t>
            </a:r>
            <a:r>
              <a:rPr lang="en-US" dirty="0" smtClean="0"/>
              <a:t>13.5–12</a:t>
            </a:r>
            <a:r>
              <a:rPr lang="en-US" dirty="0"/>
              <a:t>)/(4/</a:t>
            </a:r>
            <a:r>
              <a:rPr lang="en-US" dirty="0">
                <a:sym typeface="Symbol" panose="05050102010706020507" pitchFamily="18" charset="2"/>
              </a:rPr>
              <a:t></a:t>
            </a:r>
            <a:r>
              <a:rPr lang="en-US" dirty="0"/>
              <a:t>25) = 1.875</a:t>
            </a:r>
          </a:p>
          <a:p>
            <a:pPr lvl="1"/>
            <a:r>
              <a:rPr lang="en-US" dirty="0"/>
              <a:t>This is the </a:t>
            </a:r>
            <a:r>
              <a:rPr lang="en-US" i="1" dirty="0"/>
              <a:t>obtained value, </a:t>
            </a:r>
            <a:r>
              <a:rPr lang="en-US" dirty="0"/>
              <a:t>it is NOT in either critical region.</a:t>
            </a:r>
          </a:p>
          <a:p>
            <a:pPr lvl="1"/>
            <a:r>
              <a:rPr lang="en-US" dirty="0"/>
              <a:t>Therefore you do NOT have sufficient evidence to reject the null hypothesis</a:t>
            </a:r>
          </a:p>
          <a:p>
            <a:pPr lvl="1"/>
            <a:r>
              <a:rPr lang="en-US" dirty="0"/>
              <a:t>The 1.5 increase in the sample is likely to be due to sampling error</a:t>
            </a:r>
          </a:p>
          <a:p>
            <a:pPr lvl="1"/>
            <a:r>
              <a:rPr lang="en-US" dirty="0"/>
              <a:t>Should recognize that this conclusion could be a Type II error.</a:t>
            </a:r>
          </a:p>
        </p:txBody>
      </p:sp>
      <p:graphicFrame>
        <p:nvGraphicFramePr>
          <p:cNvPr id="4" name="Content Placeholder 4"/>
          <p:cNvGraphicFramePr>
            <a:graphicFrameLocks/>
          </p:cNvGraphicFramePr>
          <p:nvPr>
            <p:extLst>
              <p:ext uri="{D42A27DB-BD31-4B8C-83A1-F6EECF244321}">
                <p14:modId xmlns:p14="http://schemas.microsoft.com/office/powerpoint/2010/main" val="1908333635"/>
              </p:ext>
            </p:extLst>
          </p:nvPr>
        </p:nvGraphicFramePr>
        <p:xfrm>
          <a:off x="2287501" y="4829576"/>
          <a:ext cx="4743472" cy="1700503"/>
        </p:xfrm>
        <a:graphic>
          <a:graphicData uri="http://schemas.openxmlformats.org/drawingml/2006/chart">
            <c:chart xmlns:c="http://schemas.openxmlformats.org/drawingml/2006/chart" xmlns:r="http://schemas.openxmlformats.org/officeDocument/2006/relationships" r:id="rId2"/>
          </a:graphicData>
        </a:graphic>
      </p:graphicFrame>
      <p:sp>
        <p:nvSpPr>
          <p:cNvPr id="5" name="5-Point Star 10"/>
          <p:cNvSpPr/>
          <p:nvPr/>
        </p:nvSpPr>
        <p:spPr>
          <a:xfrm>
            <a:off x="5404081" y="5752521"/>
            <a:ext cx="227105" cy="228356"/>
          </a:xfrm>
          <a:prstGeom prst="star5">
            <a:avLst>
              <a:gd name="adj" fmla="val 16299"/>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p:cNvSpPr txBox="1"/>
          <p:nvPr/>
        </p:nvSpPr>
        <p:spPr>
          <a:xfrm>
            <a:off x="5762357" y="6281056"/>
            <a:ext cx="1351011" cy="300082"/>
          </a:xfrm>
          <a:prstGeom prst="rect">
            <a:avLst/>
          </a:prstGeom>
          <a:noFill/>
        </p:spPr>
        <p:txBody>
          <a:bodyPr wrap="none" rtlCol="0">
            <a:spAutoFit/>
          </a:bodyPr>
          <a:lstStyle/>
          <a:p>
            <a:r>
              <a:rPr lang="en-US" sz="1350" dirty="0"/>
              <a:t>Obtained t value</a:t>
            </a:r>
          </a:p>
        </p:txBody>
      </p:sp>
      <p:cxnSp>
        <p:nvCxnSpPr>
          <p:cNvPr id="7" name="Straight Arrow Connector 6"/>
          <p:cNvCxnSpPr>
            <a:cxnSpLocks/>
          </p:cNvCxnSpPr>
          <p:nvPr/>
        </p:nvCxnSpPr>
        <p:spPr>
          <a:xfrm flipH="1" flipV="1">
            <a:off x="5567462" y="6074541"/>
            <a:ext cx="254524" cy="229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152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5: Compute the effect size</a:t>
            </a:r>
            <a:br>
              <a:rPr lang="en-US" dirty="0"/>
            </a:br>
            <a:endParaRPr lang="en-US" dirty="0"/>
          </a:p>
        </p:txBody>
      </p:sp>
      <p:sp>
        <p:nvSpPr>
          <p:cNvPr id="3" name="Content Placeholder 2"/>
          <p:cNvSpPr>
            <a:spLocks noGrp="1"/>
          </p:cNvSpPr>
          <p:nvPr>
            <p:ph idx="1"/>
          </p:nvPr>
        </p:nvSpPr>
        <p:spPr/>
        <p:txBody>
          <a:bodyPr/>
          <a:lstStyle/>
          <a:p>
            <a:r>
              <a:rPr lang="en-US" dirty="0"/>
              <a:t>d = (</a:t>
            </a:r>
            <a:r>
              <a:rPr lang="en-US" dirty="0" smtClean="0"/>
              <a:t>13.5−12</a:t>
            </a:r>
            <a:r>
              <a:rPr lang="en-US" dirty="0"/>
              <a:t>) / 4 = .375</a:t>
            </a:r>
          </a:p>
          <a:p>
            <a:pPr lvl="1"/>
            <a:r>
              <a:rPr lang="en-US" dirty="0"/>
              <a:t>The treatment (the curriculum change) increased college satisfaction by .375 of a standard deviation; this is a small-medium effect.</a:t>
            </a:r>
          </a:p>
          <a:p>
            <a:pPr lvl="1"/>
            <a:r>
              <a:rPr lang="en-US" dirty="0"/>
              <a:t>This study did not have sufficient statistical power to “find” a small-medium effect </a:t>
            </a:r>
          </a:p>
          <a:p>
            <a:endParaRPr lang="en-US" dirty="0"/>
          </a:p>
        </p:txBody>
      </p:sp>
    </p:spTree>
    <p:extLst>
      <p:ext uri="{BB962C8B-B14F-4D97-AF65-F5344CB8AC3E}">
        <p14:creationId xmlns:p14="http://schemas.microsoft.com/office/powerpoint/2010/main" val="2706618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Summarize the results</a:t>
            </a:r>
          </a:p>
        </p:txBody>
      </p:sp>
      <p:sp>
        <p:nvSpPr>
          <p:cNvPr id="3" name="Content Placeholder 2"/>
          <p:cNvSpPr>
            <a:spLocks noGrp="1"/>
          </p:cNvSpPr>
          <p:nvPr>
            <p:ph idx="1"/>
          </p:nvPr>
        </p:nvSpPr>
        <p:spPr/>
        <p:txBody>
          <a:bodyPr/>
          <a:lstStyle/>
          <a:p>
            <a:r>
              <a:rPr lang="en-US" dirty="0"/>
              <a:t>Those students experiencing the curricular change had college satisfaction scores (</a:t>
            </a:r>
            <a:r>
              <a:rPr lang="en-US" i="1" dirty="0"/>
              <a:t>M</a:t>
            </a:r>
            <a:r>
              <a:rPr lang="en-US" dirty="0"/>
              <a:t> = 13.5, </a:t>
            </a:r>
            <a:r>
              <a:rPr lang="en-US" i="1" dirty="0"/>
              <a:t>SD</a:t>
            </a:r>
            <a:r>
              <a:rPr lang="en-US" dirty="0"/>
              <a:t> = 4) that were not significantly different from the population mean (</a:t>
            </a:r>
            <a:r>
              <a:rPr lang="en-US" i="1" dirty="0"/>
              <a:t>µ</a:t>
            </a:r>
            <a:r>
              <a:rPr lang="en-US" dirty="0"/>
              <a:t> = 12), </a:t>
            </a:r>
            <a:r>
              <a:rPr lang="en-US" i="1" dirty="0"/>
              <a:t>t</a:t>
            </a:r>
            <a:r>
              <a:rPr lang="en-US" dirty="0"/>
              <a:t> (24) = 1.88, </a:t>
            </a:r>
            <a:r>
              <a:rPr lang="en-US" i="1" dirty="0"/>
              <a:t>p</a:t>
            </a:r>
            <a:r>
              <a:rPr lang="en-US" dirty="0"/>
              <a:t> &gt; .05, </a:t>
            </a:r>
            <a:r>
              <a:rPr lang="en-US" i="1" dirty="0"/>
              <a:t>d</a:t>
            </a:r>
            <a:r>
              <a:rPr lang="en-US" dirty="0"/>
              <a:t> = .38.  However, the effect size was close to medium in size suggesting that the failure to reject may be the result of the sample size being too small.  Further research should be done before firm conclusions can be made.</a:t>
            </a:r>
          </a:p>
        </p:txBody>
      </p:sp>
    </p:spTree>
    <p:extLst>
      <p:ext uri="{BB962C8B-B14F-4D97-AF65-F5344CB8AC3E}">
        <p14:creationId xmlns:p14="http://schemas.microsoft.com/office/powerpoint/2010/main" val="3307195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t>
            </a:r>
            <a:r>
              <a:rPr lang="en-US" dirty="0" smtClean="0"/>
              <a:t>7.1 </a:t>
            </a:r>
            <a:r>
              <a:rPr lang="en-US" dirty="0"/>
              <a:t>will require you to:</a:t>
            </a:r>
          </a:p>
        </p:txBody>
      </p:sp>
      <p:sp>
        <p:nvSpPr>
          <p:cNvPr id="3" name="Content Placeholder 2"/>
          <p:cNvSpPr>
            <a:spLocks noGrp="1"/>
          </p:cNvSpPr>
          <p:nvPr>
            <p:ph idx="1"/>
          </p:nvPr>
        </p:nvSpPr>
        <p:spPr>
          <a:xfrm>
            <a:off x="751114" y="2014988"/>
            <a:ext cx="7886700" cy="3263504"/>
          </a:xfrm>
        </p:spPr>
        <p:txBody>
          <a:bodyPr/>
          <a:lstStyle/>
          <a:p>
            <a:r>
              <a:rPr lang="en-US" dirty="0"/>
              <a:t>Explain when to use a single sample t test rather than a z for a sample mean</a:t>
            </a:r>
          </a:p>
          <a:p>
            <a:r>
              <a:rPr lang="en-US" dirty="0"/>
              <a:t>Conduct all 6 steps of a 1- and 2-tailed hypothesis test using a single sample t test</a:t>
            </a:r>
          </a:p>
          <a:p>
            <a:r>
              <a:rPr lang="en-US" dirty="0"/>
              <a:t>Do computations by hand and using SPSS</a:t>
            </a:r>
          </a:p>
          <a:p>
            <a:endParaRPr lang="en-US" dirty="0"/>
          </a:p>
        </p:txBody>
      </p:sp>
    </p:spTree>
    <p:extLst>
      <p:ext uri="{BB962C8B-B14F-4D97-AF65-F5344CB8AC3E}">
        <p14:creationId xmlns:p14="http://schemas.microsoft.com/office/powerpoint/2010/main" val="4086715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13" y="288700"/>
            <a:ext cx="8237611" cy="944878"/>
          </a:xfrm>
        </p:spPr>
        <p:txBody>
          <a:bodyPr/>
          <a:lstStyle/>
          <a:p>
            <a:r>
              <a:rPr lang="en-US" dirty="0"/>
              <a:t>Single sample t vs z for a sample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1113" y="1490459"/>
                <a:ext cx="7886700" cy="4893088"/>
              </a:xfrm>
            </p:spPr>
            <p:txBody>
              <a:bodyPr>
                <a:normAutofit/>
              </a:bodyPr>
              <a:lstStyle/>
              <a:p>
                <a:r>
                  <a:rPr lang="en-US" b="0" dirty="0">
                    <a:latin typeface="+mj-lt"/>
                  </a:rPr>
                  <a:t>Both are used to compare a sample mean to a population mean</a:t>
                </a:r>
              </a:p>
              <a:p>
                <a:endParaRPr lang="en-US" dirty="0">
                  <a:latin typeface="+mj-lt"/>
                </a:endParaRPr>
              </a:p>
              <a:p>
                <a:r>
                  <a:rPr lang="en-US" dirty="0">
                    <a:latin typeface="+mj-lt"/>
                  </a:rPr>
                  <a:t>z for a sample mean</a:t>
                </a:r>
              </a:p>
              <a:p>
                <a:pPr lvl="1"/>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b="0" i="1" smtClean="0">
                            <a:latin typeface="Cambria Math"/>
                          </a:rPr>
                        </m:ctrlPr>
                      </m:fPr>
                      <m:num>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f>
                          <m:fPr>
                            <m:type m:val="skw"/>
                            <m:ctrlPr>
                              <a:rPr lang="en-US" b="0" i="1" smtClean="0">
                                <a:latin typeface="Cambria Math"/>
                              </a:rPr>
                            </m:ctrlPr>
                          </m:fPr>
                          <m:num>
                            <m:r>
                              <a:rPr lang="en-US" b="0" i="1" smtClean="0">
                                <a:latin typeface="Cambria Math" panose="02040503050406030204" pitchFamily="18" charset="0"/>
                                <a:ea typeface="Cambria Math" panose="02040503050406030204" pitchFamily="18" charset="0"/>
                              </a:rPr>
                              <m:t>𝜎</m:t>
                            </m:r>
                          </m:num>
                          <m:den>
                            <m:rad>
                              <m:radPr>
                                <m:degHide m:val="on"/>
                                <m:ctrlPr>
                                  <a:rPr lang="en-US" b="0" i="1" smtClean="0">
                                    <a:latin typeface="Cambria Math"/>
                                  </a:rPr>
                                </m:ctrlPr>
                              </m:radPr>
                              <m:deg/>
                              <m:e>
                                <m:r>
                                  <a:rPr lang="en-US" b="0" i="1" smtClean="0">
                                    <a:latin typeface="Cambria Math" panose="02040503050406030204" pitchFamily="18" charset="0"/>
                                  </a:rPr>
                                  <m:t>𝑁</m:t>
                                </m:r>
                              </m:e>
                            </m:rad>
                          </m:den>
                        </m:f>
                      </m:den>
                    </m:f>
                  </m:oMath>
                </a14:m>
                <a:r>
                  <a:rPr lang="en-US" b="0" dirty="0">
                    <a:latin typeface="+mj-lt"/>
                  </a:rPr>
                  <a:t>                      Need to know the </a:t>
                </a:r>
                <a:r>
                  <a:rPr lang="en-US" b="1" i="1" u="sng" dirty="0">
                    <a:latin typeface="+mj-lt"/>
                  </a:rPr>
                  <a:t>population</a:t>
                </a:r>
                <a:r>
                  <a:rPr lang="en-US" b="0" dirty="0">
                    <a:latin typeface="+mj-lt"/>
                  </a:rPr>
                  <a:t> standard deviation</a:t>
                </a:r>
              </a:p>
              <a:p>
                <a:endParaRPr lang="en-US" dirty="0">
                  <a:latin typeface="+mj-lt"/>
                </a:endParaRPr>
              </a:p>
              <a:p>
                <a:r>
                  <a:rPr lang="en-US" dirty="0">
                    <a:latin typeface="+mj-lt"/>
                  </a:rPr>
                  <a:t>Single sample t</a:t>
                </a:r>
              </a:p>
              <a:p>
                <a:pPr lvl="1"/>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f>
                      <m:fPr>
                        <m:ctrlPr>
                          <a:rPr lang="en-US" b="0" i="1" smtClean="0">
                            <a:latin typeface="Cambria Math"/>
                          </a:rPr>
                        </m:ctrlPr>
                      </m:fPr>
                      <m:num>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f>
                          <m:fPr>
                            <m:type m:val="skw"/>
                            <m:ctrlPr>
                              <a:rPr lang="en-US" b="0" i="1" smtClean="0">
                                <a:latin typeface="Cambria Math"/>
                              </a:rPr>
                            </m:ctrlPr>
                          </m:fPr>
                          <m:num>
                            <m:r>
                              <a:rPr lang="en-US" b="0" i="1" smtClean="0">
                                <a:latin typeface="Cambria Math" panose="02040503050406030204" pitchFamily="18" charset="0"/>
                              </a:rPr>
                              <m:t>𝑆𝐷</m:t>
                            </m:r>
                          </m:num>
                          <m:den>
                            <m:rad>
                              <m:radPr>
                                <m:degHide m:val="on"/>
                                <m:ctrlPr>
                                  <a:rPr lang="en-US" b="0" i="1" smtClean="0">
                                    <a:latin typeface="Cambria Math"/>
                                  </a:rPr>
                                </m:ctrlPr>
                              </m:radPr>
                              <m:deg/>
                              <m:e>
                                <m:r>
                                  <a:rPr lang="en-US" b="0" i="1" smtClean="0">
                                    <a:latin typeface="Cambria Math" panose="02040503050406030204" pitchFamily="18" charset="0"/>
                                  </a:rPr>
                                  <m:t>𝑁</m:t>
                                </m:r>
                              </m:e>
                            </m:rad>
                          </m:den>
                        </m:f>
                      </m:den>
                    </m:f>
                    <m:r>
                      <a:rPr lang="en-US" b="0" i="1" smtClean="0">
                        <a:latin typeface="Cambria Math" panose="02040503050406030204" pitchFamily="18" charset="0"/>
                      </a:rPr>
                      <m:t>  </m:t>
                    </m:r>
                  </m:oMath>
                </a14:m>
                <a:r>
                  <a:rPr lang="en-US" dirty="0"/>
                  <a:t>                     </a:t>
                </a:r>
                <a:r>
                  <a:rPr lang="en-US" dirty="0">
                    <a:latin typeface="+mj-lt"/>
                  </a:rPr>
                  <a:t>Do not know the population standard deviation</a:t>
                </a:r>
              </a:p>
              <a:p>
                <a:pPr marL="342900" lvl="1" indent="0">
                  <a:buNone/>
                </a:pPr>
                <a:r>
                  <a:rPr lang="en-US" dirty="0">
                    <a:latin typeface="+mj-lt"/>
                  </a:rPr>
                  <a:t>			           Can compare sample mean to any value, not just µ</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1113" y="1490459"/>
                <a:ext cx="7886700" cy="4893088"/>
              </a:xfrm>
              <a:blipFill rotWithShape="0">
                <a:blip r:embed="rId2" cstate="print"/>
                <a:stretch>
                  <a:fillRect l="-850" t="-1370" b="-2366"/>
                </a:stretch>
              </a:blipFill>
            </p:spPr>
            <p:txBody>
              <a:bodyPr/>
              <a:lstStyle/>
              <a:p>
                <a:r>
                  <a:rPr lang="en-US">
                    <a:noFill/>
                  </a:rPr>
                  <a:t> </a:t>
                </a:r>
              </a:p>
            </p:txBody>
          </p:sp>
        </mc:Fallback>
      </mc:AlternateContent>
    </p:spTree>
    <p:extLst>
      <p:ext uri="{BB962C8B-B14F-4D97-AF65-F5344CB8AC3E}">
        <p14:creationId xmlns:p14="http://schemas.microsoft.com/office/powerpoint/2010/main" val="2466608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562" y="2527157"/>
            <a:ext cx="7496978" cy="673242"/>
          </a:xfrm>
        </p:spPr>
        <p:txBody>
          <a:bodyPr/>
          <a:lstStyle/>
          <a:p>
            <a:r>
              <a:rPr lang="en-US" dirty="0"/>
              <a:t>One-Tailed vs Two-Tailed Tests</a:t>
            </a:r>
          </a:p>
        </p:txBody>
      </p:sp>
    </p:spTree>
    <p:extLst>
      <p:ext uri="{BB962C8B-B14F-4D97-AF65-F5344CB8AC3E}">
        <p14:creationId xmlns:p14="http://schemas.microsoft.com/office/powerpoint/2010/main" val="4226146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32815932"/>
              </p:ext>
            </p:extLst>
          </p:nvPr>
        </p:nvGraphicFramePr>
        <p:xfrm>
          <a:off x="1162137" y="2951608"/>
          <a:ext cx="6675533" cy="2968673"/>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778678" y="671636"/>
            <a:ext cx="8158288" cy="1823063"/>
          </a:xfrm>
          <a:prstGeom prst="rect">
            <a:avLst/>
          </a:prstGeom>
        </p:spPr>
        <p:txBody>
          <a:bodyPr wrap="square">
            <a:spAutoFit/>
          </a:bodyPr>
          <a:lstStyle/>
          <a:p>
            <a:pPr>
              <a:lnSpc>
                <a:spcPct val="115000"/>
              </a:lnSpc>
              <a:spcAft>
                <a:spcPts val="750"/>
              </a:spcAft>
            </a:pPr>
            <a:r>
              <a:rPr lang="en-US" sz="2400" b="1" dirty="0" smtClean="0">
                <a:latin typeface="+mj-lt"/>
                <a:ea typeface="Calibri" panose="020F0502020204030204" pitchFamily="34" charset="0"/>
                <a:cs typeface="Times New Roman" panose="02020603050405020304" pitchFamily="18" charset="0"/>
              </a:rPr>
              <a:t>One-tailed </a:t>
            </a:r>
            <a:r>
              <a:rPr lang="en-US" sz="2400" b="1" dirty="0">
                <a:latin typeface="+mj-lt"/>
                <a:ea typeface="Calibri" panose="020F0502020204030204" pitchFamily="34" charset="0"/>
                <a:cs typeface="Times New Roman" panose="02020603050405020304" pitchFamily="18" charset="0"/>
              </a:rPr>
              <a:t>hypothesis test with a positive critical region:</a:t>
            </a:r>
            <a:r>
              <a:rPr lang="en-US" sz="2400" dirty="0">
                <a:latin typeface="+mj-lt"/>
                <a:ea typeface="Calibri" panose="020F0502020204030204" pitchFamily="34" charset="0"/>
                <a:cs typeface="Times New Roman" panose="02020603050405020304" pitchFamily="18" charset="0"/>
              </a:rPr>
              <a:t> </a:t>
            </a:r>
          </a:p>
          <a:p>
            <a:pPr>
              <a:lnSpc>
                <a:spcPct val="115000"/>
              </a:lnSpc>
              <a:spcAft>
                <a:spcPts val="750"/>
              </a:spcAft>
            </a:pPr>
            <a:r>
              <a:rPr lang="en-US" sz="2200" dirty="0">
                <a:latin typeface="+mj-lt"/>
                <a:ea typeface="Calibri" panose="020F0502020204030204" pitchFamily="34" charset="0"/>
                <a:cs typeface="Times New Roman" panose="02020603050405020304" pitchFamily="18" charset="0"/>
              </a:rPr>
              <a:t>Researchers want to determine if a new drug will </a:t>
            </a:r>
            <a:r>
              <a:rPr lang="en-US" sz="2200" i="1" dirty="0">
                <a:latin typeface="+mj-lt"/>
                <a:ea typeface="Calibri" panose="020F0502020204030204" pitchFamily="34" charset="0"/>
                <a:cs typeface="Times New Roman" panose="02020603050405020304" pitchFamily="18" charset="0"/>
              </a:rPr>
              <a:t>increase</a:t>
            </a:r>
            <a:r>
              <a:rPr lang="en-US" sz="2200" dirty="0">
                <a:latin typeface="+mj-lt"/>
                <a:ea typeface="Calibri" panose="020F0502020204030204" pitchFamily="34" charset="0"/>
                <a:cs typeface="Times New Roman" panose="02020603050405020304" pitchFamily="18" charset="0"/>
              </a:rPr>
              <a:t> peoples’ scores on a memory test</a:t>
            </a:r>
          </a:p>
        </p:txBody>
      </p:sp>
      <p:sp>
        <p:nvSpPr>
          <p:cNvPr id="2" name="TextBox 1"/>
          <p:cNvSpPr txBox="1"/>
          <p:nvPr/>
        </p:nvSpPr>
        <p:spPr>
          <a:xfrm>
            <a:off x="6231080" y="3707764"/>
            <a:ext cx="685800" cy="507831"/>
          </a:xfrm>
          <a:prstGeom prst="rect">
            <a:avLst/>
          </a:prstGeom>
          <a:noFill/>
        </p:spPr>
        <p:txBody>
          <a:bodyPr wrap="square" rtlCol="0">
            <a:spAutoFit/>
          </a:bodyPr>
          <a:lstStyle/>
          <a:p>
            <a:r>
              <a:rPr lang="en-US" sz="1350" dirty="0"/>
              <a:t>5% of curve</a:t>
            </a:r>
          </a:p>
        </p:txBody>
      </p:sp>
      <p:cxnSp>
        <p:nvCxnSpPr>
          <p:cNvPr id="5" name="Straight Arrow Connector 4"/>
          <p:cNvCxnSpPr/>
          <p:nvPr/>
        </p:nvCxnSpPr>
        <p:spPr>
          <a:xfrm flipH="1">
            <a:off x="5755592" y="4119243"/>
            <a:ext cx="448056" cy="56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864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9715" y="693501"/>
            <a:ext cx="8171372" cy="1823063"/>
          </a:xfrm>
          <a:prstGeom prst="rect">
            <a:avLst/>
          </a:prstGeom>
        </p:spPr>
        <p:txBody>
          <a:bodyPr wrap="square">
            <a:spAutoFit/>
          </a:bodyPr>
          <a:lstStyle/>
          <a:p>
            <a:pPr>
              <a:lnSpc>
                <a:spcPct val="115000"/>
              </a:lnSpc>
              <a:spcAft>
                <a:spcPts val="750"/>
              </a:spcAft>
            </a:pPr>
            <a:r>
              <a:rPr lang="en-US" sz="2400" b="1" dirty="0" smtClean="0">
                <a:latin typeface="+mj-lt"/>
                <a:ea typeface="Calibri" panose="020F0502020204030204" pitchFamily="34" charset="0"/>
                <a:cs typeface="Times New Roman" panose="02020603050405020304" pitchFamily="18" charset="0"/>
              </a:rPr>
              <a:t>One-tailed </a:t>
            </a:r>
            <a:r>
              <a:rPr lang="en-US" sz="2400" b="1" dirty="0">
                <a:latin typeface="+mj-lt"/>
                <a:ea typeface="Calibri" panose="020F0502020204030204" pitchFamily="34" charset="0"/>
                <a:cs typeface="Times New Roman" panose="02020603050405020304" pitchFamily="18" charset="0"/>
              </a:rPr>
              <a:t>hypothesis test with a negative critical region:</a:t>
            </a:r>
            <a:r>
              <a:rPr lang="en-US" sz="2400" dirty="0">
                <a:latin typeface="+mj-lt"/>
                <a:ea typeface="Calibri" panose="020F0502020204030204" pitchFamily="34" charset="0"/>
                <a:cs typeface="Times New Roman" panose="02020603050405020304" pitchFamily="18" charset="0"/>
              </a:rPr>
              <a:t> </a:t>
            </a:r>
          </a:p>
          <a:p>
            <a:pPr>
              <a:lnSpc>
                <a:spcPct val="115000"/>
              </a:lnSpc>
              <a:spcAft>
                <a:spcPts val="750"/>
              </a:spcAft>
            </a:pPr>
            <a:r>
              <a:rPr lang="en-US" sz="2200" dirty="0">
                <a:latin typeface="+mj-lt"/>
                <a:ea typeface="Calibri" panose="020F0502020204030204" pitchFamily="34" charset="0"/>
                <a:cs typeface="Times New Roman" panose="02020603050405020304" pitchFamily="18" charset="0"/>
              </a:rPr>
              <a:t>Researchers want to determine if a new drug will </a:t>
            </a:r>
            <a:r>
              <a:rPr lang="en-US" sz="2200" i="1" dirty="0">
                <a:latin typeface="+mj-lt"/>
                <a:ea typeface="Calibri" panose="020F0502020204030204" pitchFamily="34" charset="0"/>
                <a:cs typeface="Times New Roman" panose="02020603050405020304" pitchFamily="18" charset="0"/>
              </a:rPr>
              <a:t>decrease</a:t>
            </a:r>
            <a:r>
              <a:rPr lang="en-US" sz="2200" dirty="0">
                <a:latin typeface="+mj-lt"/>
                <a:ea typeface="Calibri" panose="020F0502020204030204" pitchFamily="34" charset="0"/>
                <a:cs typeface="Times New Roman" panose="02020603050405020304" pitchFamily="18" charset="0"/>
              </a:rPr>
              <a:t> peoples’ scores on a cholesterol test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08143381"/>
              </p:ext>
            </p:extLst>
          </p:nvPr>
        </p:nvGraphicFramePr>
        <p:xfrm>
          <a:off x="1257300" y="2820393"/>
          <a:ext cx="7886700" cy="326350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2795778" y="3791268"/>
            <a:ext cx="685800" cy="507831"/>
          </a:xfrm>
          <a:prstGeom prst="rect">
            <a:avLst/>
          </a:prstGeom>
          <a:noFill/>
        </p:spPr>
        <p:txBody>
          <a:bodyPr wrap="square" rtlCol="0">
            <a:spAutoFit/>
          </a:bodyPr>
          <a:lstStyle/>
          <a:p>
            <a:r>
              <a:rPr lang="en-US" sz="1350" dirty="0"/>
              <a:t>5% of curve</a:t>
            </a:r>
          </a:p>
        </p:txBody>
      </p:sp>
      <p:cxnSp>
        <p:nvCxnSpPr>
          <p:cNvPr id="3" name="Straight Arrow Connector 2"/>
          <p:cNvCxnSpPr/>
          <p:nvPr/>
        </p:nvCxnSpPr>
        <p:spPr>
          <a:xfrm>
            <a:off x="3316986" y="4230179"/>
            <a:ext cx="429768"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757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9272" y="609316"/>
            <a:ext cx="7886700" cy="2177006"/>
          </a:xfrm>
          <a:prstGeom prst="rect">
            <a:avLst/>
          </a:prstGeom>
        </p:spPr>
        <p:txBody>
          <a:bodyPr wrap="square">
            <a:spAutoFit/>
          </a:bodyPr>
          <a:lstStyle/>
          <a:p>
            <a:pPr>
              <a:lnSpc>
                <a:spcPct val="115000"/>
              </a:lnSpc>
              <a:spcAft>
                <a:spcPts val="750"/>
              </a:spcAft>
            </a:pPr>
            <a:r>
              <a:rPr lang="en-US" sz="2400" b="1" dirty="0" smtClean="0">
                <a:latin typeface="+mj-lt"/>
                <a:ea typeface="Calibri" panose="020F0502020204030204" pitchFamily="34" charset="0"/>
                <a:cs typeface="Times New Roman" panose="02020603050405020304" pitchFamily="18" charset="0"/>
              </a:rPr>
              <a:t>Two-tailed </a:t>
            </a:r>
            <a:r>
              <a:rPr lang="en-US" sz="2400" b="1" dirty="0">
                <a:latin typeface="+mj-lt"/>
                <a:ea typeface="Calibri" panose="020F0502020204030204" pitchFamily="34" charset="0"/>
                <a:cs typeface="Times New Roman" panose="02020603050405020304" pitchFamily="18" charset="0"/>
              </a:rPr>
              <a:t>hypothesis test with two critical regions:</a:t>
            </a:r>
            <a:r>
              <a:rPr lang="en-US" sz="2400" dirty="0">
                <a:latin typeface="+mj-lt"/>
                <a:ea typeface="Calibri" panose="020F0502020204030204" pitchFamily="34" charset="0"/>
                <a:cs typeface="Times New Roman" panose="02020603050405020304" pitchFamily="18" charset="0"/>
              </a:rPr>
              <a:t> </a:t>
            </a:r>
          </a:p>
          <a:p>
            <a:pPr>
              <a:lnSpc>
                <a:spcPct val="115000"/>
              </a:lnSpc>
              <a:spcAft>
                <a:spcPts val="750"/>
              </a:spcAft>
            </a:pPr>
            <a:r>
              <a:rPr lang="en-US" sz="2200" dirty="0">
                <a:latin typeface="+mj-lt"/>
                <a:ea typeface="Calibri" panose="020F0502020204030204" pitchFamily="34" charset="0"/>
                <a:cs typeface="Times New Roman" panose="02020603050405020304" pitchFamily="18" charset="0"/>
              </a:rPr>
              <a:t>Researchers want determine how a curricular change will effect students’  level of satisfaction with their college experience.  [They </a:t>
            </a:r>
            <a:r>
              <a:rPr lang="en-US" sz="2200" dirty="0" smtClean="0">
                <a:latin typeface="+mj-lt"/>
                <a:ea typeface="Calibri" panose="020F0502020204030204" pitchFamily="34" charset="0"/>
                <a:cs typeface="Times New Roman" panose="02020603050405020304" pitchFamily="18" charset="0"/>
              </a:rPr>
              <a:t>do not </a:t>
            </a:r>
            <a:r>
              <a:rPr lang="en-US" sz="2200" dirty="0">
                <a:latin typeface="+mj-lt"/>
                <a:ea typeface="Calibri" panose="020F0502020204030204" pitchFamily="34" charset="0"/>
                <a:cs typeface="Times New Roman" panose="02020603050405020304" pitchFamily="18" charset="0"/>
              </a:rPr>
              <a:t>have any expectation about this; it might increase or decrease satisfaction]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2493648"/>
              </p:ext>
            </p:extLst>
          </p:nvPr>
        </p:nvGraphicFramePr>
        <p:xfrm>
          <a:off x="1033559" y="2993648"/>
          <a:ext cx="7886700" cy="326350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7195293" y="3889609"/>
            <a:ext cx="685800" cy="715581"/>
          </a:xfrm>
          <a:prstGeom prst="rect">
            <a:avLst/>
          </a:prstGeom>
          <a:noFill/>
        </p:spPr>
        <p:txBody>
          <a:bodyPr wrap="square" rtlCol="0">
            <a:spAutoFit/>
          </a:bodyPr>
          <a:lstStyle/>
          <a:p>
            <a:r>
              <a:rPr lang="en-US" sz="1350" dirty="0"/>
              <a:t>2.5% of curve</a:t>
            </a:r>
          </a:p>
        </p:txBody>
      </p:sp>
      <p:cxnSp>
        <p:nvCxnSpPr>
          <p:cNvPr id="3" name="Straight Arrow Connector 2"/>
          <p:cNvCxnSpPr/>
          <p:nvPr/>
        </p:nvCxnSpPr>
        <p:spPr>
          <a:xfrm flipH="1">
            <a:off x="6664941" y="4391381"/>
            <a:ext cx="612648" cy="594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34089" y="4013053"/>
            <a:ext cx="685800" cy="715581"/>
          </a:xfrm>
          <a:prstGeom prst="rect">
            <a:avLst/>
          </a:prstGeom>
          <a:noFill/>
        </p:spPr>
        <p:txBody>
          <a:bodyPr wrap="square" rtlCol="0">
            <a:spAutoFit/>
          </a:bodyPr>
          <a:lstStyle/>
          <a:p>
            <a:r>
              <a:rPr lang="en-US" sz="1350" dirty="0"/>
              <a:t>2.5% of curve</a:t>
            </a:r>
          </a:p>
        </p:txBody>
      </p:sp>
      <p:cxnSp>
        <p:nvCxnSpPr>
          <p:cNvPr id="9" name="Straight Arrow Connector 8"/>
          <p:cNvCxnSpPr/>
          <p:nvPr/>
        </p:nvCxnSpPr>
        <p:spPr>
          <a:xfrm>
            <a:off x="2723877" y="4374357"/>
            <a:ext cx="612648" cy="611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851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a:t>Researchers want to know if a curricular change will </a:t>
            </a:r>
            <a:r>
              <a:rPr lang="en-US" b="1" i="1" u="sng" dirty="0"/>
              <a:t>effect</a:t>
            </a:r>
            <a:r>
              <a:rPr lang="en-US" dirty="0"/>
              <a:t> students’ college satisfaction. </a:t>
            </a:r>
            <a:r>
              <a:rPr lang="en-US" dirty="0" smtClean="0"/>
              <a:t>The </a:t>
            </a:r>
            <a:r>
              <a:rPr lang="en-US" dirty="0"/>
              <a:t>population mean satisfaction score on a survey of college satisfaction is </a:t>
            </a:r>
            <a:r>
              <a:rPr lang="en-US" i="1" dirty="0"/>
              <a:t>normally distributed </a:t>
            </a:r>
            <a:r>
              <a:rPr lang="en-US" dirty="0"/>
              <a:t>with µ = 12. </a:t>
            </a:r>
            <a:r>
              <a:rPr lang="en-US" dirty="0" smtClean="0"/>
              <a:t>The </a:t>
            </a:r>
            <a:r>
              <a:rPr lang="en-US" dirty="0"/>
              <a:t>survey yields a satisfaction score on an </a:t>
            </a:r>
            <a:r>
              <a:rPr lang="en-US" i="1" dirty="0"/>
              <a:t>interval scale of measurement</a:t>
            </a:r>
            <a:r>
              <a:rPr lang="en-US" dirty="0"/>
              <a:t>. The sample’s mean satisfaction score (</a:t>
            </a:r>
            <a:r>
              <a:rPr lang="en-US" i="1" dirty="0"/>
              <a:t>M</a:t>
            </a:r>
            <a:r>
              <a:rPr lang="en-US" dirty="0"/>
              <a:t>) is 13.5 with a </a:t>
            </a:r>
            <a:r>
              <a:rPr lang="en-US" i="1" dirty="0"/>
              <a:t>SD</a:t>
            </a:r>
            <a:r>
              <a:rPr lang="en-US" dirty="0"/>
              <a:t> = 4.  The sample size (</a:t>
            </a:r>
            <a:r>
              <a:rPr lang="en-US" i="1" dirty="0"/>
              <a:t>N</a:t>
            </a:r>
            <a:r>
              <a:rPr lang="en-US" dirty="0"/>
              <a:t>) = 25.</a:t>
            </a:r>
          </a:p>
          <a:p>
            <a:r>
              <a:rPr lang="en-US" dirty="0" smtClean="0"/>
              <a:t>Why </a:t>
            </a:r>
            <a:r>
              <a:rPr lang="en-US" dirty="0"/>
              <a:t>must you use a single sample t test to answer this research question?  Explain your reasoning.</a:t>
            </a:r>
          </a:p>
          <a:p>
            <a:r>
              <a:rPr lang="en-US" dirty="0"/>
              <a:t>Why is this a </a:t>
            </a:r>
            <a:r>
              <a:rPr lang="en-US" dirty="0" smtClean="0"/>
              <a:t>two-tailed </a:t>
            </a:r>
            <a:r>
              <a:rPr lang="en-US" dirty="0"/>
              <a:t>test?  Explain your reasoning?</a:t>
            </a:r>
          </a:p>
          <a:p>
            <a:endParaRPr lang="en-US" dirty="0"/>
          </a:p>
        </p:txBody>
      </p:sp>
    </p:spTree>
    <p:extLst>
      <p:ext uri="{BB962C8B-B14F-4D97-AF65-F5344CB8AC3E}">
        <p14:creationId xmlns:p14="http://schemas.microsoft.com/office/powerpoint/2010/main" val="2537556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14" y="616503"/>
            <a:ext cx="7886700" cy="1325563"/>
          </a:xfrm>
        </p:spPr>
        <p:txBody>
          <a:bodyPr/>
          <a:lstStyle/>
          <a:p>
            <a:r>
              <a:rPr lang="en-US" dirty="0"/>
              <a:t>Step 1: Assumptions</a:t>
            </a:r>
          </a:p>
        </p:txBody>
      </p:sp>
      <p:sp>
        <p:nvSpPr>
          <p:cNvPr id="3" name="Content Placeholder 2"/>
          <p:cNvSpPr>
            <a:spLocks noGrp="1"/>
          </p:cNvSpPr>
          <p:nvPr>
            <p:ph idx="1"/>
          </p:nvPr>
        </p:nvSpPr>
        <p:spPr>
          <a:xfrm>
            <a:off x="751114" y="2390369"/>
            <a:ext cx="8094110" cy="3863781"/>
          </a:xfrm>
        </p:spPr>
        <p:txBody>
          <a:bodyPr>
            <a:noAutofit/>
          </a:bodyPr>
          <a:lstStyle/>
          <a:p>
            <a:r>
              <a:rPr lang="en-US" dirty="0"/>
              <a:t>Data independence</a:t>
            </a:r>
          </a:p>
          <a:p>
            <a:r>
              <a:rPr lang="en-US" dirty="0"/>
              <a:t>Appropriate measurement of IV (nominal group) and DV (interval/ratio)</a:t>
            </a:r>
          </a:p>
          <a:p>
            <a:r>
              <a:rPr lang="en-US" dirty="0"/>
              <a:t>Normal distribution of sample means </a:t>
            </a:r>
          </a:p>
          <a:p>
            <a:pPr lvl="1"/>
            <a:r>
              <a:rPr lang="en-US" dirty="0"/>
              <a:t>Population has normal shape or sample size greater than 30</a:t>
            </a:r>
          </a:p>
          <a:p>
            <a:r>
              <a:rPr lang="en-US" dirty="0"/>
              <a:t>Homogeneity of variance</a:t>
            </a:r>
          </a:p>
          <a:p>
            <a:pPr lvl="1"/>
            <a:r>
              <a:rPr lang="en-US" dirty="0"/>
              <a:t>Difficult to assess because you </a:t>
            </a:r>
            <a:r>
              <a:rPr lang="en-US" dirty="0" smtClean="0"/>
              <a:t>do not </a:t>
            </a:r>
            <a:r>
              <a:rPr lang="en-US" dirty="0"/>
              <a:t>know the population standard deviation</a:t>
            </a:r>
          </a:p>
          <a:p>
            <a:pPr lvl="1"/>
            <a:r>
              <a:rPr lang="en-US" dirty="0"/>
              <a:t>Does the treatment influence the variability of the scores?</a:t>
            </a:r>
          </a:p>
        </p:txBody>
      </p:sp>
    </p:spTree>
    <p:extLst>
      <p:ext uri="{BB962C8B-B14F-4D97-AF65-F5344CB8AC3E}">
        <p14:creationId xmlns:p14="http://schemas.microsoft.com/office/powerpoint/2010/main" val="2902444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TotalTime>
  <Words>809</Words>
  <Application>Microsoft Office PowerPoint</Application>
  <PresentationFormat>On-screen Show (4:3)</PresentationFormat>
  <Paragraphs>80</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Introduction to Activity 7.1</vt:lpstr>
      <vt:lpstr>Activity 7.1 will require you to:</vt:lpstr>
      <vt:lpstr>Single sample t vs z for a sample mean</vt:lpstr>
      <vt:lpstr>One-Tailed vs Two-Tailed Tests</vt:lpstr>
      <vt:lpstr>PowerPoint Presentation</vt:lpstr>
      <vt:lpstr>PowerPoint Presentation</vt:lpstr>
      <vt:lpstr>PowerPoint Presentation</vt:lpstr>
      <vt:lpstr>Sample problem</vt:lpstr>
      <vt:lpstr>Step 1: Assumptions</vt:lpstr>
      <vt:lpstr>Step 2: The hypotheses</vt:lpstr>
      <vt:lpstr>Step 3: Critical region</vt:lpstr>
      <vt:lpstr>PowerPoint Presentation</vt:lpstr>
      <vt:lpstr>Step 4: Compute the test statistic</vt:lpstr>
      <vt:lpstr>Step 5: Compute the effect size </vt:lpstr>
      <vt:lpstr>Summarize the results</vt:lpstr>
    </vt:vector>
  </TitlesOfParts>
  <Company>Valparaiso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sample t</dc:title>
  <dc:creator>Jennifer Winquist</dc:creator>
  <cp:lastModifiedBy>SageUser</cp:lastModifiedBy>
  <cp:revision>25</cp:revision>
  <cp:lastPrinted>2015-10-06T14:43:38Z</cp:lastPrinted>
  <dcterms:created xsi:type="dcterms:W3CDTF">2015-10-06T13:49:56Z</dcterms:created>
  <dcterms:modified xsi:type="dcterms:W3CDTF">2017-02-22T17:44:54Z</dcterms:modified>
</cp:coreProperties>
</file>