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4" r:id="rId2"/>
    <p:sldId id="265" r:id="rId3"/>
    <p:sldId id="256" r:id="rId4"/>
    <p:sldId id="266" r:id="rId5"/>
    <p:sldId id="257" r:id="rId6"/>
    <p:sldId id="263" r:id="rId7"/>
    <p:sldId id="259" r:id="rId8"/>
    <p:sldId id="258" r:id="rId9"/>
    <p:sldId id="262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6433" autoAdjust="0"/>
  </p:normalViewPr>
  <p:slideViewPr>
    <p:cSldViewPr snapToGrid="0">
      <p:cViewPr varScale="1">
        <p:scale>
          <a:sx n="113" d="100"/>
          <a:sy n="113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42DA7-918D-42DD-9BDB-38212197E311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A31FE-B640-425B-9D9C-1DBAB3DEC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40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very common mistake</a:t>
            </a:r>
            <a:r>
              <a:rPr lang="en-US" baseline="0" dirty="0" smtClean="0"/>
              <a:t> that students make is to compute the obtained t and use that in the CI formula.  Stress that the critical t comes from the Appendix.  It is NOT calculated.  The activity will explain why.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A31FE-B640-425B-9D9C-1DBAB3DEC4A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5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503487"/>
            <a:ext cx="7772400" cy="693284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634695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6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7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7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1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5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3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5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6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0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6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9278" y="24266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278" y="178661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8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9795" y="4572000"/>
            <a:ext cx="7772400" cy="773380"/>
          </a:xfrm>
        </p:spPr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Activity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8.1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2587" y="5507751"/>
            <a:ext cx="7966817" cy="118360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Estimating sample means and sample mean differences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84" y="0"/>
            <a:ext cx="7007551" cy="479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200" y="282157"/>
            <a:ext cx="8283996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Confidence </a:t>
            </a:r>
            <a:r>
              <a:rPr lang="en-US" dirty="0" smtClean="0"/>
              <a:t>interval around mean difference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200" y="1893992"/>
            <a:ext cx="8412800" cy="4351338"/>
          </a:xfrm>
        </p:spPr>
        <p:txBody>
          <a:bodyPr/>
          <a:lstStyle/>
          <a:p>
            <a:r>
              <a:rPr lang="en-US" dirty="0"/>
              <a:t>Same procedure, only the point estimate changes</a:t>
            </a:r>
          </a:p>
          <a:p>
            <a:endParaRPr lang="en-US" dirty="0"/>
          </a:p>
          <a:p>
            <a:r>
              <a:rPr lang="en-US" dirty="0"/>
              <a:t>UB = sample mean difference + (critical t score)(SEM)</a:t>
            </a:r>
          </a:p>
          <a:p>
            <a:r>
              <a:rPr lang="en-US" dirty="0"/>
              <a:t>LB = sample mean difference </a:t>
            </a:r>
            <a:r>
              <a:rPr lang="en-US" dirty="0" smtClean="0"/>
              <a:t>− </a:t>
            </a:r>
            <a:r>
              <a:rPr lang="en-US" dirty="0"/>
              <a:t>(critical t score)(SEM)</a:t>
            </a:r>
          </a:p>
          <a:p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2960830" y="2537211"/>
            <a:ext cx="532398" cy="25325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2348654" y="4226802"/>
            <a:ext cx="27190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Point estimate</a:t>
            </a:r>
          </a:p>
          <a:p>
            <a:r>
              <a:rPr lang="en-US" sz="2100" dirty="0"/>
              <a:t>     (</a:t>
            </a:r>
            <a:r>
              <a:rPr lang="en-US" sz="2100" i="1" dirty="0" smtClean="0"/>
              <a:t>M</a:t>
            </a:r>
            <a:r>
              <a:rPr lang="en-US" sz="2400" dirty="0" smtClean="0"/>
              <a:t>−</a:t>
            </a:r>
            <a:r>
              <a:rPr lang="en-US" sz="2100" dirty="0" smtClean="0"/>
              <a:t>µ</a:t>
            </a:r>
            <a:r>
              <a:rPr lang="en-US" sz="2100" dirty="0"/>
              <a:t>)</a:t>
            </a:r>
          </a:p>
        </p:txBody>
      </p:sp>
      <p:sp>
        <p:nvSpPr>
          <p:cNvPr id="7" name="Right Brace 6"/>
          <p:cNvSpPr/>
          <p:nvPr/>
        </p:nvSpPr>
        <p:spPr>
          <a:xfrm rot="5400000">
            <a:off x="6249236" y="2674140"/>
            <a:ext cx="512285" cy="21909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5673280" y="4286254"/>
            <a:ext cx="20236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Margin of error</a:t>
            </a:r>
          </a:p>
        </p:txBody>
      </p:sp>
    </p:spTree>
    <p:extLst>
      <p:ext uri="{BB962C8B-B14F-4D97-AF65-F5344CB8AC3E}">
        <p14:creationId xmlns:p14="http://schemas.microsoft.com/office/powerpoint/2010/main" val="30738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  <a:r>
              <a:rPr lang="en-US" dirty="0" smtClean="0"/>
              <a:t>8.1 </a:t>
            </a:r>
            <a:r>
              <a:rPr lang="en-US" dirty="0"/>
              <a:t>will require you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the key points of significance testing</a:t>
            </a:r>
          </a:p>
          <a:p>
            <a:r>
              <a:rPr lang="en-US" dirty="0"/>
              <a:t>Construct and interpret confidence intervals</a:t>
            </a:r>
          </a:p>
          <a:p>
            <a:r>
              <a:rPr lang="en-US" dirty="0"/>
              <a:t>Integrate confidence intervals into APS style summaries</a:t>
            </a:r>
          </a:p>
          <a:p>
            <a:r>
              <a:rPr lang="en-US" dirty="0"/>
              <a:t>Interpret SPSS output of confidence </a:t>
            </a:r>
            <a:r>
              <a:rPr lang="en-US" dirty="0" smtClean="0"/>
              <a:t>intervals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 of </a:t>
            </a:r>
            <a:r>
              <a:rPr lang="en-US" dirty="0" smtClean="0"/>
              <a:t>statistical procedures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24340321"/>
              </p:ext>
            </p:extLst>
          </p:nvPr>
        </p:nvGraphicFramePr>
        <p:xfrm>
          <a:off x="759278" y="2203658"/>
          <a:ext cx="7612380" cy="2905001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6060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063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35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Statistical procedure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Purpose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041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dirty="0">
                          <a:effectLst/>
                        </a:rPr>
                        <a:t>Significance testing</a:t>
                      </a:r>
                      <a:endParaRPr lang="en-US" sz="2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Decide if a treatment worked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Determine if result is likely due to sampling error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dirty="0">
                          <a:effectLst/>
                        </a:rPr>
                        <a:t>Effect size</a:t>
                      </a:r>
                      <a:endParaRPr lang="en-US" sz="2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Describe how well a treatment worked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35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dirty="0">
                          <a:effectLst/>
                        </a:rPr>
                        <a:t>Confidence interval</a:t>
                      </a:r>
                      <a:endParaRPr lang="en-US" sz="2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Estimate a population parameter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6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</a:t>
            </a:r>
            <a:r>
              <a:rPr lang="en-US" dirty="0" smtClean="0"/>
              <a:t>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range of plausible values for the population mean (or mean difference).</a:t>
            </a:r>
          </a:p>
          <a:p>
            <a:pPr lvl="1"/>
            <a:r>
              <a:rPr lang="en-US" dirty="0"/>
              <a:t>The upper bound (UB) is the highest plausible value for the population</a:t>
            </a:r>
          </a:p>
          <a:p>
            <a:pPr lvl="1"/>
            <a:r>
              <a:rPr lang="en-US" dirty="0"/>
              <a:t>The lower bound (LB) is the lowest plausible value for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415908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9278" y="324325"/>
            <a:ext cx="8283996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Computing a confidence interval around a mean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5899" y="2063597"/>
            <a:ext cx="7886700" cy="4351338"/>
          </a:xfrm>
        </p:spPr>
        <p:txBody>
          <a:bodyPr/>
          <a:lstStyle/>
          <a:p>
            <a:r>
              <a:rPr lang="en-US" dirty="0"/>
              <a:t>UB = sample mean + (critical t score)(SEM)</a:t>
            </a:r>
          </a:p>
          <a:p>
            <a:r>
              <a:rPr lang="en-US" dirty="0"/>
              <a:t>LB = sample mean −</a:t>
            </a:r>
            <a:r>
              <a:rPr lang="en-US" dirty="0" smtClean="0"/>
              <a:t> </a:t>
            </a:r>
            <a:r>
              <a:rPr lang="en-US" dirty="0"/>
              <a:t>(critical t score)(SEM)</a:t>
            </a:r>
          </a:p>
          <a:p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1828112" y="2540767"/>
            <a:ext cx="512285" cy="13674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1207037" y="3581845"/>
            <a:ext cx="20236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Point estimate</a:t>
            </a:r>
          </a:p>
        </p:txBody>
      </p:sp>
      <p:sp>
        <p:nvSpPr>
          <p:cNvPr id="7" name="Right Brace 6"/>
          <p:cNvSpPr/>
          <p:nvPr/>
        </p:nvSpPr>
        <p:spPr>
          <a:xfrm rot="5400000">
            <a:off x="4043879" y="2179615"/>
            <a:ext cx="512285" cy="21909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3361523" y="3569407"/>
            <a:ext cx="20236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Margin of error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78493" y="1867390"/>
            <a:ext cx="0" cy="23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73062" y="1867390"/>
            <a:ext cx="16439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00163" y="1635359"/>
            <a:ext cx="20236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from the t table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486328" y="2247064"/>
            <a:ext cx="1008334" cy="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485336" y="2126888"/>
                <a:ext cx="1379398" cy="609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2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1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336" y="2126888"/>
                <a:ext cx="1379398" cy="609782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39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15" y="1283760"/>
            <a:ext cx="7886700" cy="4518833"/>
          </a:xfrm>
        </p:spPr>
        <p:txBody>
          <a:bodyPr/>
          <a:lstStyle/>
          <a:p>
            <a:r>
              <a:rPr lang="en-US" dirty="0"/>
              <a:t>What do the UB and LB values represent?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0801" y="3008994"/>
            <a:ext cx="4550951" cy="243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6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mean score on a test of scientific knowledge for a sample of 50 college graduates is </a:t>
            </a:r>
            <a:r>
              <a:rPr lang="en-US" i="1" dirty="0"/>
              <a:t>M</a:t>
            </a:r>
            <a:r>
              <a:rPr lang="en-US" dirty="0"/>
              <a:t> = 68.3 (</a:t>
            </a:r>
            <a:r>
              <a:rPr lang="en-US" i="1" dirty="0"/>
              <a:t>SD</a:t>
            </a:r>
            <a:r>
              <a:rPr lang="en-US" dirty="0"/>
              <a:t> = 12.4). Compute a </a:t>
            </a:r>
            <a:r>
              <a:rPr lang="en-US" b="1" i="1" u="sng" dirty="0"/>
              <a:t>95% confidence interval</a:t>
            </a:r>
            <a:r>
              <a:rPr lang="en-US" dirty="0"/>
              <a:t> around the mean. </a:t>
            </a:r>
          </a:p>
          <a:p>
            <a:pPr lvl="1"/>
            <a:r>
              <a:rPr lang="en-US" dirty="0"/>
              <a:t>Point estimate = 68.3</a:t>
            </a:r>
          </a:p>
          <a:p>
            <a:pPr lvl="1"/>
            <a:r>
              <a:rPr lang="en-US" dirty="0"/>
              <a:t>Margin of error = (critical t)(SEM) = (2.0096)(12.4/√50) = 3.52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LB </a:t>
            </a:r>
            <a:r>
              <a:rPr lang="en-US" dirty="0"/>
              <a:t>= point estimate – margin of error = </a:t>
            </a:r>
            <a:r>
              <a:rPr lang="en-US" dirty="0" smtClean="0"/>
              <a:t>68.3</a:t>
            </a:r>
            <a:r>
              <a:rPr lang="en-US" dirty="0"/>
              <a:t>−</a:t>
            </a:r>
            <a:r>
              <a:rPr lang="en-US" dirty="0" smtClean="0"/>
              <a:t>3.52 </a:t>
            </a:r>
            <a:r>
              <a:rPr lang="en-US" dirty="0"/>
              <a:t>= 64.78</a:t>
            </a:r>
          </a:p>
          <a:p>
            <a:pPr lvl="1"/>
            <a:r>
              <a:rPr lang="en-US" dirty="0"/>
              <a:t>UB = point estimate + margin of error = 68.3+3.52 = 71.82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896740" y="3514261"/>
            <a:ext cx="2447" cy="540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39755" y="4054897"/>
            <a:ext cx="424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two-tailed t table with </a:t>
            </a:r>
            <a:r>
              <a:rPr lang="el-GR" dirty="0"/>
              <a:t>α</a:t>
            </a:r>
            <a:r>
              <a:rPr lang="en-US" dirty="0"/>
              <a:t> = .05</a:t>
            </a:r>
          </a:p>
        </p:txBody>
      </p:sp>
    </p:spTree>
    <p:extLst>
      <p:ext uri="{BB962C8B-B14F-4D97-AF65-F5344CB8AC3E}">
        <p14:creationId xmlns:p14="http://schemas.microsoft.com/office/powerpoint/2010/main" val="243076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</a:t>
            </a:r>
            <a:r>
              <a:rPr lang="en-US" dirty="0" smtClean="0"/>
              <a:t>confidence intervals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759277" y="1910275"/>
            <a:ext cx="8171077" cy="413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 (or 99%) confident that the true mean for the population of college graduates on the scientific </a:t>
            </a:r>
            <a:r>
              <a:rPr lang="en-US" dirty="0" smtClean="0"/>
              <a:t>knowledge test </a:t>
            </a:r>
            <a:r>
              <a:rPr lang="en-US" dirty="0"/>
              <a:t>falls between 64.78 and 71.82</a:t>
            </a:r>
          </a:p>
          <a:p>
            <a:r>
              <a:rPr lang="en-US" dirty="0"/>
              <a:t>Plausibility of values actually being the population parameter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point estimate is the most plausible value</a:t>
            </a:r>
            <a:r>
              <a:rPr lang="en-US" dirty="0"/>
              <a:t> (i.e., best guess)</a:t>
            </a:r>
          </a:p>
          <a:p>
            <a:pPr lvl="1"/>
            <a:r>
              <a:rPr lang="en-US" dirty="0"/>
              <a:t>The further values are from the point estimate, the less plausible they are</a:t>
            </a:r>
          </a:p>
          <a:p>
            <a:pPr lvl="1"/>
            <a:r>
              <a:rPr lang="en-US" dirty="0"/>
              <a:t>Of all the values in the CI, the UB and LB are the least plausible</a:t>
            </a:r>
          </a:p>
          <a:p>
            <a:pPr lvl="1"/>
            <a:r>
              <a:rPr lang="en-US" dirty="0"/>
              <a:t>Values outside the CI are still possible but considered not likely</a:t>
            </a:r>
          </a:p>
        </p:txBody>
      </p:sp>
    </p:spTree>
    <p:extLst>
      <p:ext uri="{BB962C8B-B14F-4D97-AF65-F5344CB8AC3E}">
        <p14:creationId xmlns:p14="http://schemas.microsoft.com/office/powerpoint/2010/main" val="24327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95% vs 99%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u="sng" dirty="0"/>
              <a:t>more confident </a:t>
            </a:r>
            <a:r>
              <a:rPr lang="en-US" dirty="0"/>
              <a:t>you want to be, the </a:t>
            </a:r>
            <a:r>
              <a:rPr lang="en-US" b="1" i="1" u="sng" dirty="0"/>
              <a:t>wider</a:t>
            </a:r>
            <a:r>
              <a:rPr lang="en-US" dirty="0"/>
              <a:t> the interval has to be</a:t>
            </a:r>
          </a:p>
          <a:p>
            <a:r>
              <a:rPr lang="en-US" dirty="0"/>
              <a:t>Think of it this way…..</a:t>
            </a:r>
          </a:p>
          <a:p>
            <a:pPr lvl="1"/>
            <a:r>
              <a:rPr lang="en-US" dirty="0"/>
              <a:t>Here are two confidence intervals for estimating my age. </a:t>
            </a:r>
          </a:p>
          <a:p>
            <a:pPr lvl="1"/>
            <a:r>
              <a:rPr lang="en-US" dirty="0" smtClean="0"/>
              <a:t>30–70 or </a:t>
            </a:r>
            <a:r>
              <a:rPr lang="en-US" smtClean="0"/>
              <a:t>43</a:t>
            </a:r>
            <a:r>
              <a:rPr lang="en-US"/>
              <a:t>–</a:t>
            </a:r>
            <a:r>
              <a:rPr lang="en-US" smtClean="0"/>
              <a:t>45; </a:t>
            </a:r>
            <a:r>
              <a:rPr lang="en-US" dirty="0"/>
              <a:t>You should be more confident that the wider interval contains my age than the smaller interval. </a:t>
            </a:r>
          </a:p>
        </p:txBody>
      </p:sp>
    </p:spTree>
    <p:extLst>
      <p:ext uri="{BB962C8B-B14F-4D97-AF65-F5344CB8AC3E}">
        <p14:creationId xmlns:p14="http://schemas.microsoft.com/office/powerpoint/2010/main" val="309609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520</Words>
  <Application>Microsoft Office PowerPoint</Application>
  <PresentationFormat>On-screen Show (4:3)</PresentationFormat>
  <Paragraphs>64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Introduction to Activity 8.1</vt:lpstr>
      <vt:lpstr>Activity 8.1 will require you to:</vt:lpstr>
      <vt:lpstr>Purposes of statistical procedures</vt:lpstr>
      <vt:lpstr>Confidence interval</vt:lpstr>
      <vt:lpstr>Computing a confidence interval around a mean</vt:lpstr>
      <vt:lpstr>PowerPoint Presentation</vt:lpstr>
      <vt:lpstr>Example</vt:lpstr>
      <vt:lpstr>Interpretation of confidence intervals</vt:lpstr>
      <vt:lpstr>95% vs 99%</vt:lpstr>
      <vt:lpstr>Confidence interval around mean difference</vt:lpstr>
    </vt:vector>
  </TitlesOfParts>
  <Company>Valparaiso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Purposes of Statistical Procedures</dc:title>
  <dc:creator>Jennifer Winquist</dc:creator>
  <cp:lastModifiedBy>SageUser</cp:lastModifiedBy>
  <cp:revision>20</cp:revision>
  <dcterms:created xsi:type="dcterms:W3CDTF">2015-10-08T13:45:08Z</dcterms:created>
  <dcterms:modified xsi:type="dcterms:W3CDTF">2017-02-22T17:45:13Z</dcterms:modified>
</cp:coreProperties>
</file>