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319" r:id="rId5"/>
    <p:sldId id="320" r:id="rId6"/>
    <p:sldId id="321" r:id="rId7"/>
    <p:sldId id="292" r:id="rId8"/>
    <p:sldId id="296" r:id="rId9"/>
    <p:sldId id="297" r:id="rId10"/>
    <p:sldId id="300" r:id="rId11"/>
    <p:sldId id="302" r:id="rId12"/>
    <p:sldId id="303" r:id="rId13"/>
    <p:sldId id="305" r:id="rId14"/>
    <p:sldId id="307" r:id="rId15"/>
    <p:sldId id="308" r:id="rId16"/>
    <p:sldId id="298" r:id="rId17"/>
    <p:sldId id="323" r:id="rId18"/>
    <p:sldId id="324" r:id="rId19"/>
    <p:sldId id="325" r:id="rId20"/>
    <p:sldId id="326" r:id="rId21"/>
    <p:sldId id="328" r:id="rId22"/>
    <p:sldId id="329" r:id="rId23"/>
    <p:sldId id="330" r:id="rId24"/>
    <p:sldId id="331" r:id="rId25"/>
    <p:sldId id="333" r:id="rId26"/>
    <p:sldId id="334" r:id="rId27"/>
    <p:sldId id="335" r:id="rId28"/>
    <p:sldId id="336" r:id="rId29"/>
    <p:sldId id="337" r:id="rId30"/>
    <p:sldId id="332" r:id="rId31"/>
    <p:sldId id="338" r:id="rId32"/>
    <p:sldId id="339" r:id="rId33"/>
    <p:sldId id="342" r:id="rId34"/>
    <p:sldId id="343" r:id="rId35"/>
    <p:sldId id="346" r:id="rId36"/>
    <p:sldId id="347" r:id="rId37"/>
    <p:sldId id="345" r:id="rId38"/>
    <p:sldId id="344" r:id="rId39"/>
    <p:sldId id="327" r:id="rId40"/>
    <p:sldId id="348" r:id="rId41"/>
    <p:sldId id="289" r:id="rId42"/>
    <p:sldId id="2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119"/>
  </p:normalViewPr>
  <p:slideViewPr>
    <p:cSldViewPr snapToGrid="0" snapToObjects="1">
      <p:cViewPr>
        <p:scale>
          <a:sx n="89" d="100"/>
          <a:sy n="89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0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</a:t>
            </a:r>
            <a:r>
              <a:rPr lang="en-US" b="1" dirty="0" smtClean="0"/>
              <a:t>mean</a:t>
            </a:r>
            <a:r>
              <a:rPr lang="en-US" dirty="0" smtClean="0"/>
              <a:t>? Pun-</a:t>
            </a:r>
            <a:r>
              <a:rPr lang="en-US" dirty="0" err="1" smtClean="0"/>
              <a:t>ny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5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51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2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1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is any group (all individuals/things included) that share a set of characteristics (pg.</a:t>
            </a:r>
            <a:r>
              <a:rPr lang="en-US" baseline="0" dirty="0" smtClean="0"/>
              <a:t> 7)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about the population are often unknown (e.g., how many people have depression?)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Usually not possible to collect data on the entire population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Sample is a subset of the population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purpose of any</a:t>
            </a:r>
            <a:r>
              <a:rPr lang="en-US" baseline="0" dirty="0" smtClean="0"/>
              <a:t> sample is to represent the population from which it came (pg. 5)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Examples of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5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1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6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88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won’t need to compute this by hand in this class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But I think it is useful to understand what the standard deviation is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Also it is good to know all the pieces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X </a:t>
            </a:r>
            <a:r>
              <a:rPr lang="mr-IN" dirty="0" smtClean="0"/>
              <a:t>–</a:t>
            </a:r>
            <a:r>
              <a:rPr lang="en-US" dirty="0" smtClean="0"/>
              <a:t> M is the deviation from the mean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 smtClean="0"/>
              <a:t>Bigger</a:t>
            </a:r>
            <a:r>
              <a:rPr lang="en-US" baseline="0" dirty="0" smtClean="0"/>
              <a:t> deviations from the mean = bigger SD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N is the number of observations so a bigger N</a:t>
            </a:r>
            <a:r>
              <a:rPr lang="en-US" baseline="0" dirty="0" smtClean="0"/>
              <a:t> can make the SD smaller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9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won’t need to compute this by hand in this class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But I think it is useful to understand what the standard deviation is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Also it is good to know all the pieces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X </a:t>
            </a:r>
            <a:r>
              <a:rPr lang="mr-IN" dirty="0" smtClean="0"/>
              <a:t>–</a:t>
            </a:r>
            <a:r>
              <a:rPr lang="en-US" dirty="0" smtClean="0"/>
              <a:t> M is the deviation from the mean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 smtClean="0"/>
              <a:t>Bigger</a:t>
            </a:r>
            <a:r>
              <a:rPr lang="en-US" baseline="0" dirty="0" smtClean="0"/>
              <a:t> deviations from the mean = bigger SD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N is the number of observations so a bigger N</a:t>
            </a:r>
            <a:r>
              <a:rPr lang="en-US" baseline="0" dirty="0" smtClean="0"/>
              <a:t> can make the SD smaller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4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6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r>
              <a:rPr lang="en-US" baseline="0" dirty="0" smtClean="0"/>
              <a:t> statistics</a:t>
            </a:r>
            <a:r>
              <a:rPr lang="en-US" dirty="0" smtClean="0"/>
              <a:t> describe your data</a:t>
            </a:r>
          </a:p>
          <a:p>
            <a:r>
              <a:rPr lang="en-US" dirty="0" smtClean="0"/>
              <a:t>Inferential statistics allow you to infer about the population</a:t>
            </a:r>
          </a:p>
          <a:p>
            <a:endParaRPr lang="en-US" dirty="0" smtClean="0"/>
          </a:p>
          <a:p>
            <a:r>
              <a:rPr lang="en-US" dirty="0" smtClean="0"/>
              <a:t>These will make more sense as we discuss more vocabulary</a:t>
            </a:r>
            <a:r>
              <a:rPr lang="en-US" baseline="0" dirty="0" smtClean="0"/>
              <a:t> and think about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NHST</a:t>
            </a:r>
            <a:r>
              <a:rPr lang="en-US" baseline="0" dirty="0" smtClean="0"/>
              <a:t> (null hypothesis significance testing) and effect sizes work together to tell a more complete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way of categorizing variables is by discrete</a:t>
            </a:r>
            <a:r>
              <a:rPr lang="en-US" baseline="0" dirty="0" smtClean="0"/>
              <a:t> vs.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require multiple measures of the same construct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E.g., Depression scale includes many questions relating to the same depression</a:t>
            </a:r>
            <a:r>
              <a:rPr lang="en-US" baseline="0" dirty="0" smtClean="0"/>
              <a:t>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Observation</a:t>
            </a:r>
            <a:r>
              <a:rPr lang="en-US" dirty="0" smtClean="0"/>
              <a:t>: cheap, ethical (sometimes treatments are unethical),</a:t>
            </a:r>
            <a:r>
              <a:rPr lang="en-US" baseline="0" dirty="0" smtClean="0"/>
              <a:t> natural</a:t>
            </a:r>
          </a:p>
          <a:p>
            <a:r>
              <a:rPr lang="en-US" b="1" baseline="0" dirty="0" smtClean="0"/>
              <a:t>Experimentation</a:t>
            </a:r>
            <a:r>
              <a:rPr lang="en-US" baseline="0" dirty="0" smtClean="0"/>
              <a:t>: causal, more controlled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  <a:endParaRPr lang="en-US" sz="8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  <a:endParaRPr lang="en-US" sz="3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308547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us an idea about what the population may look like based on our sample (accounts for </a:t>
            </a:r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sampling error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= “significance”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4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82851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 how big the effect is = “meaningfulness”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227290"/>
            <a:ext cx="105156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996731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“Magnitude of the effect”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7257" y="2264256"/>
            <a:ext cx="9209314" cy="4216539"/>
          </a:xfrm>
          <a:prstGeom prst="rect">
            <a:avLst/>
          </a:prstGeom>
          <a:solidFill>
            <a:srgbClr val="F2F2F2">
              <a:alpha val="96863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Increasing degree of information</a:t>
            </a: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12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6729" y="2775857"/>
            <a:ext cx="0" cy="316774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15862"/>
            <a:ext cx="107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These lie on a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spectrum from qualitative to quantitative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320" y="5199291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Qualitative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Quantitative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25976" y="4963885"/>
            <a:ext cx="10140043" cy="0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18" y="4066122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Nominal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Ordinal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Interval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Ratio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Plots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1514475"/>
            <a:ext cx="4508500" cy="450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7" y="2343150"/>
            <a:ext cx="4514850" cy="4514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580" y="200026"/>
            <a:ext cx="5522594" cy="46021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-11204" r="11204"/>
          <a:stretch/>
        </p:blipFill>
        <p:spPr>
          <a:xfrm>
            <a:off x="6789420" y="2765425"/>
            <a:ext cx="513842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Reliability and Validity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the consistency of the measure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8199" y="2824385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does it measure what we think it measures? </a:t>
            </a: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797298" y="4876598"/>
            <a:ext cx="1689101" cy="1679575"/>
            <a:chOff x="838199" y="4859337"/>
            <a:chExt cx="1689101" cy="1679575"/>
          </a:xfrm>
        </p:grpSpPr>
        <p:sp>
          <p:nvSpPr>
            <p:cNvPr id="80" name="Oval 79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07197" y="4881557"/>
            <a:ext cx="1689101" cy="1679575"/>
            <a:chOff x="838199" y="4859337"/>
            <a:chExt cx="1689101" cy="1679575"/>
          </a:xfrm>
        </p:grpSpPr>
        <p:sp>
          <p:nvSpPr>
            <p:cNvPr id="86" name="Oval 85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715498" y="4859337"/>
            <a:ext cx="1689101" cy="1679575"/>
            <a:chOff x="838199" y="4859337"/>
            <a:chExt cx="1689101" cy="1679575"/>
          </a:xfrm>
        </p:grpSpPr>
        <p:sp>
          <p:nvSpPr>
            <p:cNvPr id="92" name="Oval 91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03297" y="4881159"/>
            <a:ext cx="1689101" cy="1679575"/>
            <a:chOff x="838199" y="4859337"/>
            <a:chExt cx="1689101" cy="1679575"/>
          </a:xfrm>
        </p:grpSpPr>
        <p:sp>
          <p:nvSpPr>
            <p:cNvPr id="98" name="Oval 97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Oval 102"/>
          <p:cNvSpPr/>
          <p:nvPr/>
        </p:nvSpPr>
        <p:spPr>
          <a:xfrm>
            <a:off x="1955796" y="547924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623541" y="582116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764364" y="571538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618313" y="561535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718326" y="54822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838976" y="55405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938988" y="57245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730506" y="589574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909758" y="587372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042032" y="563482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457491" y="493845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633631" y="487811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611683" y="50780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688575" y="49936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751696" y="511516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809772" y="485933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481454" y="510957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818698" y="498085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579833" y="49829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611683" y="518851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191887" y="5783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04195" y="528270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775571" y="58134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052501" y="5458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462834" y="523825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821609" y="501068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605706" y="62410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085134" y="60593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035920" y="56294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7158938" y="621131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344143" y="488260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650947" y="47521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49427" y="53116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034583" y="495290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390181" y="539616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383240" y="512635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682281" y="538209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743023" y="513496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1048204" y="537437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947397" y="501952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Reliability and Validity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the consistency of the measure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2824385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does it measure what we think it measures?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7298" y="4876598"/>
            <a:ext cx="1689101" cy="1679575"/>
            <a:chOff x="838199" y="4859337"/>
            <a:chExt cx="1689101" cy="1679575"/>
          </a:xfrm>
        </p:grpSpPr>
        <p:sp>
          <p:nvSpPr>
            <p:cNvPr id="7" name="Oval 6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07197" y="4881557"/>
            <a:ext cx="1689101" cy="1679575"/>
            <a:chOff x="838199" y="4859337"/>
            <a:chExt cx="1689101" cy="1679575"/>
          </a:xfrm>
        </p:grpSpPr>
        <p:sp>
          <p:nvSpPr>
            <p:cNvPr id="14" name="Oval 13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715498" y="4859337"/>
            <a:ext cx="1689101" cy="1679575"/>
            <a:chOff x="838199" y="4859337"/>
            <a:chExt cx="1689101" cy="1679575"/>
          </a:xfrm>
        </p:grpSpPr>
        <p:sp>
          <p:nvSpPr>
            <p:cNvPr id="20" name="Oval 19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3297" y="4881159"/>
            <a:ext cx="1689101" cy="1679575"/>
            <a:chOff x="838199" y="4859337"/>
            <a:chExt cx="1689101" cy="1679575"/>
          </a:xfrm>
        </p:grpSpPr>
        <p:sp>
          <p:nvSpPr>
            <p:cNvPr id="26" name="Oval 25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>
            <a:off x="1955796" y="547924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23541" y="582116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64364" y="571538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8313" y="561535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18326" y="54822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838976" y="55405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38988" y="57245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30506" y="589574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09758" y="587372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42032" y="563482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57491" y="493845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33631" y="487811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11683" y="50780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88575" y="49936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1696" y="511516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09772" y="485933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81454" y="510957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18698" y="498085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79833" y="49829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11683" y="518851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91887" y="5783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04195" y="528270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5571" y="58134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052501" y="5458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62834" y="523825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21609" y="501068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05706" y="62410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85134" y="60593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035920" y="56294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58938" y="621131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344143" y="488260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650947" y="47521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049427" y="53116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034583" y="495290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390181" y="539616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383240" y="512635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82281" y="538209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743023" y="513496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048204" y="537437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947397" y="501952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8777" y="4008998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Valid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37522" y="3978037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</a:t>
            </a:r>
            <a:r>
              <a:rPr lang="en-US" sz="24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40976" y="4004019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</a:t>
            </a:r>
            <a:r>
              <a:rPr lang="en-US" sz="2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9277" y="3926821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Not Valid</a:t>
            </a:r>
          </a:p>
        </p:txBody>
      </p:sp>
    </p:spTree>
    <p:extLst>
      <p:ext uri="{BB962C8B-B14F-4D97-AF65-F5344CB8AC3E}">
        <p14:creationId xmlns:p14="http://schemas.microsoft.com/office/powerpoint/2010/main" val="15522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Reliability and Validity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Compare with factor analyses (not covered in the class)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38198" y="3859607"/>
            <a:ext cx="1096735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Compare with correlations with things that should correlate or shouldn’t</a:t>
            </a:r>
          </a:p>
          <a:p>
            <a:endParaRPr lang="en-US" sz="105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Often based on theory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  <a:endParaRPr lang="en-US" sz="16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0125" y="3408276"/>
            <a:ext cx="1051019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4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Review Statistical </a:t>
            </a:r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Terminology</a:t>
            </a:r>
            <a:endParaRPr lang="en-US" sz="4400" b="1" dirty="0" smtClean="0">
              <a:solidFill>
                <a:schemeClr val="accent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Central Tendency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Correlation and Experimentation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073" y="1744096"/>
            <a:ext cx="5895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Correlation</a:t>
            </a:r>
          </a:p>
          <a:p>
            <a:pPr algn="ctr"/>
            <a:endParaRPr lang="en-US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observational, no treatment/intervention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179" y="1744096"/>
            <a:ext cx="58980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Experimentation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treatment/intervention (best if groups are randomized)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48262" y="4459224"/>
            <a:ext cx="589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What are the pro’s and con’s of each?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Correlation and Experimentation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the field how often each are used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0516" y="2997833"/>
            <a:ext cx="8999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Possible, but difficult, to convince of causation with correlational (observational)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21" y="4625764"/>
            <a:ext cx="10967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does not imply </a:t>
            </a:r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causation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AND 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orrelation </a:t>
            </a:r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does not imply it isn’t </a:t>
            </a:r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causal</a:t>
            </a:r>
            <a:endParaRPr lang="en-US" sz="36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Central Tendency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What does this mean?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663" y="3221424"/>
            <a:ext cx="2237876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Mean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6449" y="3221424"/>
            <a:ext cx="2237876" cy="76944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Median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37236" y="3221425"/>
            <a:ext cx="2237876" cy="769441"/>
          </a:xfrm>
          <a:prstGeom prst="rect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091" y="4374472"/>
            <a:ext cx="3573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“arithmetic average”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Sum of scores divided by number of scores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8877" y="4374472"/>
            <a:ext cx="3573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“the middle score”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number where half of the scores are above and half are below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664" y="4374472"/>
            <a:ext cx="3573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“most common score”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most common score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Central Tendency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91612"/>
              </p:ext>
            </p:extLst>
          </p:nvPr>
        </p:nvGraphicFramePr>
        <p:xfrm>
          <a:off x="838200" y="1690688"/>
          <a:ext cx="10515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88"/>
                <a:gridCol w="78054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 it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Mean</a:t>
                      </a:r>
                      <a:endParaRPr lang="en-US" sz="3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</a:t>
                      </a:r>
                      <a:r>
                        <a:rPr lang="en-US" sz="3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interval/ratio data that are ~normally distributed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Median</a:t>
                      </a:r>
                      <a:endParaRPr lang="en-US" sz="3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ordinal data</a:t>
                      </a:r>
                    </a:p>
                    <a:p>
                      <a:r>
                        <a:rPr lang="en-US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interval/ratio data that are skewed or have outliers</a:t>
                      </a:r>
                      <a:endParaRPr 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Mode</a:t>
                      </a:r>
                      <a:endParaRPr lang="en-US" sz="3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nominal data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790100"/>
            <a:ext cx="9903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Outliers</a:t>
            </a:r>
            <a:r>
              <a:rPr lang="en-US" sz="32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= points far from the other points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Central Tendency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607" y="3067569"/>
            <a:ext cx="868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See Figure 2.2 (page 42)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Computing the </a:t>
            </a:r>
            <a:r>
              <a:rPr lang="en-US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Mean</a:t>
            </a:r>
            <a:endParaRPr lang="en-US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607" y="2093011"/>
            <a:ext cx="868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Sum of scores</a:t>
            </a:r>
            <a:r>
              <a:rPr lang="en-US" sz="4800" b="1" u="sng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800" b="1" u="sng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algn="ctr"/>
            <a:r>
              <a:rPr lang="en-US" sz="4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Number of scores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5606" y="4185309"/>
                <a:ext cx="8680785" cy="153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2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𝑴</m:t>
                      </m:r>
                      <m:r>
                        <a:rPr lang="en-US" sz="4800" b="1" i="1" smtClean="0">
                          <a:solidFill>
                            <a:schemeClr val="tx2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f>
                        <m:fPr>
                          <m:ctrlPr>
                            <a:rPr lang="mr-IN" sz="4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b="1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800" b="1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𝑿</m:t>
                              </m:r>
                            </m:e>
                          </m:nary>
                        </m:num>
                        <m:den>
                          <m:r>
                            <a:rPr lang="en-US" sz="4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sz="4800" b="1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06" y="4185309"/>
                <a:ext cx="8680785" cy="1538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Computing the </a:t>
            </a:r>
            <a:r>
              <a:rPr lang="en-US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Median</a:t>
            </a:r>
            <a:endParaRPr lang="en-US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911548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Order the values from lowest to highest</a:t>
            </a:r>
          </a:p>
          <a:p>
            <a:pPr marL="914400" indent="-914400">
              <a:buAutoNum type="arabicPeriod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Find the middle value</a:t>
            </a:r>
          </a:p>
          <a:p>
            <a:pPr marL="914400" indent="-914400">
              <a:buAutoNum type="arabicPeriod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two are in the middle, take the average of those two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Computing the </a:t>
            </a:r>
            <a:r>
              <a:rPr lang="en-US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Mode</a:t>
            </a:r>
            <a:endParaRPr lang="en-US" b="1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607" y="3067569"/>
            <a:ext cx="868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Find the value that is the most common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6936"/>
              </p:ext>
            </p:extLst>
          </p:nvPr>
        </p:nvGraphicFramePr>
        <p:xfrm>
          <a:off x="8067842" y="487530"/>
          <a:ext cx="328595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26"/>
                <a:gridCol w="1840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Age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Degree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PhD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PhD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33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2105" y="487530"/>
            <a:ext cx="677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Mean, Median, and Mode for Age?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2105" y="3539979"/>
            <a:ext cx="6777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Mean, Median, and Mode for Degree?</a:t>
            </a:r>
            <a:endParaRPr lang="en-US" sz="36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6936"/>
              </p:ext>
            </p:extLst>
          </p:nvPr>
        </p:nvGraphicFramePr>
        <p:xfrm>
          <a:off x="8067842" y="487530"/>
          <a:ext cx="328595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26"/>
                <a:gridCol w="1840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Age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Degree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PhD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PhD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33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2105" y="487530"/>
            <a:ext cx="677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Mean, Median, and Mode for Age?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2105" y="3539979"/>
            <a:ext cx="6777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Mean, Median, and Mode for Degree?</a:t>
            </a:r>
            <a:endParaRPr lang="en-US" sz="36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9411" y="1798230"/>
            <a:ext cx="6280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 = 213/8 = 26.6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Median =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21 21 22 25 28 29 33 34 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= 26.5</a:t>
            </a:r>
            <a:endParaRPr lang="en-US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Mode = 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9411" y="4740308"/>
            <a:ext cx="6280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 = ...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Median = ...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Mode = 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MS</a:t>
            </a:r>
            <a:endParaRPr lang="en-US" sz="2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1053" y="2322094"/>
            <a:ext cx="745958" cy="3970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5123" y="2578101"/>
            <a:ext cx="7421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 from Chapter 1</a:t>
            </a:r>
            <a:endParaRPr lang="en-US" sz="7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114570" y="644055"/>
            <a:ext cx="7971216" cy="5850664"/>
            <a:chOff x="1293474" y="683813"/>
            <a:chExt cx="7971216" cy="5850664"/>
          </a:xfrm>
        </p:grpSpPr>
        <p:sp>
          <p:nvSpPr>
            <p:cNvPr id="6" name="TextBox 5"/>
            <p:cNvSpPr txBox="1"/>
            <p:nvPr/>
          </p:nvSpPr>
          <p:spPr>
            <a:xfrm>
              <a:off x="5322023" y="4536856"/>
              <a:ext cx="975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Median</a:t>
              </a:r>
            </a:p>
            <a:p>
              <a:pPr algn="ctr"/>
              <a:r>
                <a:rPr lang="en-US" b="1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Mode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93110" y="2986639"/>
              <a:ext cx="385010" cy="122722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72078" y="2509795"/>
              <a:ext cx="385010" cy="170848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4153" y="1753232"/>
              <a:ext cx="385010" cy="2464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41088" y="2411134"/>
              <a:ext cx="385010" cy="1807145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7316" y="1085571"/>
              <a:ext cx="385010" cy="313463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5142" y="1440887"/>
              <a:ext cx="385010" cy="277739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92173" y="2016498"/>
              <a:ext cx="385010" cy="22017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79134" y="2789750"/>
              <a:ext cx="385010" cy="142852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1257" y="2509795"/>
              <a:ext cx="385010" cy="17084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46267" y="3135437"/>
              <a:ext cx="385010" cy="108284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09917" y="3569839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31277" y="3569840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515614" y="4312442"/>
              <a:ext cx="5749076" cy="544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331995" y="739461"/>
              <a:ext cx="0" cy="419897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8316287" y="3568867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01297" y="3856611"/>
              <a:ext cx="385010" cy="36109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5814063" y="731905"/>
              <a:ext cx="4540" cy="384196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896867" y="4950039"/>
              <a:ext cx="97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rPr>
                <a:t>Mean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696470" y="5693333"/>
              <a:ext cx="5376390" cy="332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878782" y="5826591"/>
              <a:ext cx="3026782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chemeClr val="accent2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What about the spread of the data?</a:t>
              </a: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93474" y="683813"/>
              <a:ext cx="36913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The distribution of jump heights</a:t>
              </a:r>
              <a:endPara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23398 -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79279" y="597020"/>
            <a:ext cx="7971216" cy="5850664"/>
            <a:chOff x="3959401" y="537386"/>
            <a:chExt cx="7971216" cy="5850664"/>
          </a:xfrm>
        </p:grpSpPr>
        <p:sp>
          <p:nvSpPr>
            <p:cNvPr id="6" name="TextBox 5"/>
            <p:cNvSpPr txBox="1"/>
            <p:nvPr/>
          </p:nvSpPr>
          <p:spPr>
            <a:xfrm>
              <a:off x="7987950" y="4390429"/>
              <a:ext cx="975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Median</a:t>
              </a:r>
            </a:p>
            <a:p>
              <a:pPr algn="ctr"/>
              <a:r>
                <a:rPr lang="en-US" b="1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Mode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6759037" y="2840212"/>
              <a:ext cx="385010" cy="122722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38005" y="2363368"/>
              <a:ext cx="385010" cy="170848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0080" y="1606805"/>
              <a:ext cx="385010" cy="2464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07015" y="2264707"/>
              <a:ext cx="385010" cy="1807145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83243" y="939144"/>
              <a:ext cx="385010" cy="313463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71069" y="1294460"/>
              <a:ext cx="385010" cy="277739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8100" y="1870071"/>
              <a:ext cx="385010" cy="22017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45061" y="2643323"/>
              <a:ext cx="385010" cy="142852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27184" y="2363368"/>
              <a:ext cx="385010" cy="17084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12194" y="2989010"/>
              <a:ext cx="385010" cy="108284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75844" y="3423412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97204" y="3423413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181541" y="4166015"/>
              <a:ext cx="5749076" cy="544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997922" y="593034"/>
              <a:ext cx="0" cy="419897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0982214" y="3422440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367224" y="3710184"/>
              <a:ext cx="385010" cy="36109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8479990" y="585478"/>
              <a:ext cx="4540" cy="384196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562794" y="4803612"/>
              <a:ext cx="97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rPr>
                <a:t>Mean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362397" y="5546906"/>
              <a:ext cx="5376390" cy="332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544709" y="5680164"/>
              <a:ext cx="3026782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chemeClr val="accent2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What about the spread of the data?</a:t>
              </a: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59401" y="537386"/>
              <a:ext cx="36913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The distribution of jump heights</a:t>
              </a:r>
              <a:endPara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7003" y="2383012"/>
            <a:ext cx="4925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what </a:t>
            </a:r>
            <a:r>
              <a:rPr lang="en-US" sz="4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variability </a:t>
            </a:r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all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6738" y="1685632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“spread”</a:t>
            </a:r>
            <a:endParaRPr lang="en-US" sz="48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2795"/>
              </p:ext>
            </p:extLst>
          </p:nvPr>
        </p:nvGraphicFramePr>
        <p:xfrm>
          <a:off x="1076738" y="2677903"/>
          <a:ext cx="10277062" cy="361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210"/>
                <a:gridCol w="7099852"/>
              </a:tblGrid>
              <a:tr h="880306"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is It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99560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Range</a:t>
                      </a:r>
                      <a:endParaRPr lang="en-US" sz="3600" b="1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Max - Min</a:t>
                      </a:r>
                      <a:endParaRPr lang="en-US" sz="3600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Standard </a:t>
                      </a:r>
                    </a:p>
                    <a:p>
                      <a:pPr algn="l"/>
                      <a:r>
                        <a:rPr lang="en-US" sz="3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Deviation</a:t>
                      </a:r>
                      <a:endParaRPr lang="en-US" sz="3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The typical (or standard) distance each score is from the mean</a:t>
                      </a:r>
                      <a:endParaRPr 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17003"/>
              </p:ext>
            </p:extLst>
          </p:nvPr>
        </p:nvGraphicFramePr>
        <p:xfrm>
          <a:off x="1076738" y="1862894"/>
          <a:ext cx="10277062" cy="422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92"/>
                <a:gridCol w="3266505"/>
                <a:gridCol w="3978965"/>
              </a:tblGrid>
              <a:tr h="1059210"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Possible</a:t>
                      </a:r>
                      <a:r>
                        <a:rPr lang="en-US" sz="3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Values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Range</a:t>
                      </a:r>
                      <a:endParaRPr lang="en-US" sz="3600" b="1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Ordinal, Interval, Ratio</a:t>
                      </a:r>
                      <a:endParaRPr lang="en-US" sz="3600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  <a:endParaRPr lang="en-US" sz="3600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32922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Standard </a:t>
                      </a:r>
                    </a:p>
                    <a:p>
                      <a:pPr algn="l"/>
                      <a:r>
                        <a:rPr lang="en-US" sz="3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Deviation</a:t>
                      </a:r>
                      <a:endParaRPr lang="en-US" sz="3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Interval, Ratio</a:t>
                      </a:r>
                      <a:endParaRPr 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  <a:endParaRPr 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1027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Computing </a:t>
            </a:r>
            <a:r>
              <a:rPr lang="en-US" sz="4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6738" y="2832358"/>
            <a:ext cx="10277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Two approaches:</a:t>
            </a:r>
          </a:p>
          <a:p>
            <a:endParaRPr lang="en-US" sz="2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AutoNum type="arabicPeriod"/>
            </a:pPr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Max </a:t>
            </a:r>
            <a:r>
              <a:rPr lang="mr-IN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Min</a:t>
            </a:r>
          </a:p>
          <a:p>
            <a:pPr marL="742950" indent="-742950">
              <a:buAutoNum type="arabicPeriod"/>
            </a:pPr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“[Min] to [Max]”</a:t>
            </a:r>
          </a:p>
        </p:txBody>
      </p:sp>
    </p:spTree>
    <p:extLst>
      <p:ext uri="{BB962C8B-B14F-4D97-AF65-F5344CB8AC3E}">
        <p14:creationId xmlns:p14="http://schemas.microsoft.com/office/powerpoint/2010/main" val="11636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1027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Computing </a:t>
            </a:r>
            <a:r>
              <a:rPr lang="en-US" sz="4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Standard Deviation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6737" y="2193114"/>
            <a:ext cx="9359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Essentially it is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deviation from the mean</a:t>
            </a:r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(X </a:t>
            </a:r>
            <a:r>
              <a:rPr lang="mr-IN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16170" y="3799120"/>
                <a:ext cx="8680785" cy="2274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2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𝑺𝑫</m:t>
                      </m:r>
                      <m:r>
                        <a:rPr lang="en-US" sz="4800" b="1" i="1" smtClean="0">
                          <a:solidFill>
                            <a:schemeClr val="tx2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mr-IN" sz="4800" b="1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mr-IN" sz="4800" b="1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  <a:ea typeface="Consolas" charset="0"/>
                                      <a:cs typeface="Consolas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(</m:t>
                                      </m:r>
                                      <m: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𝑿</m:t>
                                      </m:r>
                                      <m: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−</m:t>
                                      </m:r>
                                      <m: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𝑴</m:t>
                                      </m:r>
                                      <m: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sz="4800" b="1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  <a:ea typeface="Consolas" charset="0"/>
                                      <a:cs typeface="Consolas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800" b="1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𝑵</m:t>
                              </m:r>
                              <m:r>
                                <a:rPr lang="en-US" sz="4800" b="1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 −</m:t>
                              </m:r>
                              <m:r>
                                <a:rPr lang="en-US" sz="4800" b="1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4800" b="1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170" y="3799120"/>
                <a:ext cx="8680785" cy="2274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3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10277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Other Stuff about </a:t>
            </a:r>
            <a:r>
              <a:rPr lang="en-US" sz="4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Standard Deviation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738" y="2593063"/>
                <a:ext cx="935965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There is a population standard deviation denoted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</m:oMath>
                </a14:m>
                <a:r>
                  <a:rPr lang="en-US" sz="4000" b="1" dirty="0" smtClean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but is usually unknown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38" y="2593063"/>
                <a:ext cx="9359653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2345" t="-5975" b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76738" y="4782483"/>
            <a:ext cx="9359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Our SD is an estimate of the population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54300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93667"/>
              </p:ext>
            </p:extLst>
          </p:nvPr>
        </p:nvGraphicFramePr>
        <p:xfrm>
          <a:off x="8067842" y="487530"/>
          <a:ext cx="328595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26"/>
                <a:gridCol w="1840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Age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Grade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33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6738" y="2044451"/>
            <a:ext cx="5758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</a:t>
            </a:r>
            <a:r>
              <a:rPr lang="en-US" sz="40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range of Age?</a:t>
            </a:r>
            <a:endParaRPr lang="en-US" sz="40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6738" y="4317307"/>
            <a:ext cx="5758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</a:t>
            </a:r>
            <a:r>
              <a:rPr lang="en-US" sz="40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range of Grade?</a:t>
            </a:r>
            <a:endParaRPr lang="en-US" sz="40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93667"/>
              </p:ext>
            </p:extLst>
          </p:nvPr>
        </p:nvGraphicFramePr>
        <p:xfrm>
          <a:off x="8067842" y="487530"/>
          <a:ext cx="328595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26"/>
                <a:gridCol w="1840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Age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Grade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33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6738" y="2044451"/>
            <a:ext cx="5758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range of Age?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6738" y="4317307"/>
            <a:ext cx="5758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</a:t>
            </a:r>
            <a:r>
              <a:rPr lang="en-US" sz="40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range of Grade?</a:t>
            </a:r>
            <a:endParaRPr lang="en-US" sz="40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3102" y="3364763"/>
            <a:ext cx="5758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Range = 34 </a:t>
            </a:r>
            <a:r>
              <a:rPr lang="mr-IN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21 = 13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= 21 to 34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3102" y="5639182"/>
            <a:ext cx="575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Range = A to C</a:t>
            </a:r>
          </a:p>
        </p:txBody>
      </p:sp>
    </p:spTree>
    <p:extLst>
      <p:ext uri="{BB962C8B-B14F-4D97-AF65-F5344CB8AC3E}">
        <p14:creationId xmlns:p14="http://schemas.microsoft.com/office/powerpoint/2010/main" val="8714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figure to the right is reliable/unreliable and valid/invalid.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When should you use the mean? What about the median?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deviation tell us?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we obtain a standard deviation with nominal data?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09325" y="504273"/>
            <a:ext cx="1689101" cy="1679575"/>
            <a:chOff x="838199" y="4859337"/>
            <a:chExt cx="1689101" cy="1679575"/>
          </a:xfrm>
        </p:grpSpPr>
        <p:sp>
          <p:nvSpPr>
            <p:cNvPr id="8" name="Oval 7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9861824" y="11023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29569" y="144427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70392" y="13385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24341" y="123847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624354" y="110537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745004" y="116370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845016" y="134762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636534" y="15188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815786" y="149683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948060" y="125793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578101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Quick, Quiet, Qualifying </a:t>
            </a:r>
            <a:r>
              <a:rPr lang="en-US" sz="7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Quiz</a:t>
            </a:r>
            <a:endParaRPr lang="en-US" sz="72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Another look at</a:t>
            </a:r>
          </a:p>
          <a:p>
            <a:pPr algn="ctr"/>
            <a:r>
              <a:rPr lang="en-US" sz="8800" b="1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129635"/>
            <a:ext cx="61436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Plots</a:t>
            </a:r>
          </a:p>
          <a:p>
            <a:pPr algn="ctr"/>
            <a:r>
              <a:rPr lang="en-US" sz="40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Central Tendency</a:t>
            </a:r>
          </a:p>
          <a:p>
            <a:pPr algn="ctr"/>
            <a:r>
              <a:rPr lang="en-US" sz="40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0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124157"/>
            <a:ext cx="108258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Statistics terminology continued 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(hypothesis testing, </a:t>
            </a:r>
            <a:r>
              <a:rPr lang="en-US" sz="32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descriptive 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and inferential statistics, effect sizes, confidence intervals, Type I and II errors) 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4, 5, and 6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Statistical Organizer due</a:t>
            </a:r>
            <a:endParaRPr lang="en-US" sz="40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2154"/>
            <a:ext cx="105155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difference between a sample and a population?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descriptive statistics?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True or False. Inferential statistics help us use our sample to understand the population.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True or False. Independent Variables are also known as outcomes.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Hypothesis tests inform us about the ___________ of our findings.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2154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True or False. Hypothesis testing informs us about the population.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difference between qualitative and quantitative?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a nominal variable more qualitative or quantitative?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information does a bar chart provide? What about a histogram?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satisfied are you with your answers?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474977" y="1690688"/>
            <a:ext cx="9290958" cy="462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02829" y="2940250"/>
            <a:ext cx="3690257" cy="21218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25964" y="2876694"/>
            <a:ext cx="32944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Population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2676" y="3616459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942" y="2255100"/>
            <a:ext cx="702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Descriptive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7518" y="4403663"/>
            <a:ext cx="70262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Inferential Statistics</a:t>
            </a:r>
            <a:endParaRPr lang="en-US" sz="44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2121" y="3024541"/>
            <a:ext cx="52559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Describing the data that you have (your sample)</a:t>
            </a:r>
            <a:endParaRPr lang="en-US" sz="28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6828" y="5173104"/>
            <a:ext cx="5987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Understanding what your data say about the population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104258"/>
            <a:ext cx="4269886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Independent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96743" y="2104258"/>
            <a:ext cx="5001986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Dependent</a:t>
            </a:r>
          </a:p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Variables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55771" y="2827533"/>
            <a:ext cx="107768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936" y="3849725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“predictors” or “IV”</a:t>
            </a:r>
          </a:p>
          <a:p>
            <a:pPr algn="ctr"/>
            <a:endParaRPr lang="en-US" sz="1200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causing or influencing the outcome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569529" y="3849724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“outcomes” or “DV”</a:t>
            </a:r>
          </a:p>
          <a:p>
            <a:pPr algn="ctr"/>
            <a:endParaRPr lang="en-US" sz="12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caused by an independent variable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1690</Words>
  <Application>Microsoft Macintosh PowerPoint</Application>
  <PresentationFormat>Widescreen</PresentationFormat>
  <Paragraphs>413</Paragraphs>
  <Slides>42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Calibri Light</vt:lpstr>
      <vt:lpstr>Cambria Math</vt:lpstr>
      <vt:lpstr>Consolas</vt:lpstr>
      <vt:lpstr>Mangal</vt:lpstr>
      <vt:lpstr>Arial</vt:lpstr>
      <vt:lpstr>Office Theme</vt:lpstr>
      <vt:lpstr>Applied Statistical Analysis</vt:lpstr>
      <vt:lpstr>Today</vt:lpstr>
      <vt:lpstr>Reading</vt:lpstr>
      <vt:lpstr>Reading</vt:lpstr>
      <vt:lpstr>Reading</vt:lpstr>
      <vt:lpstr>Reading</vt:lpstr>
      <vt:lpstr>Review: Vocabulary of Statistics</vt:lpstr>
      <vt:lpstr>PowerPoint Presentation</vt:lpstr>
      <vt:lpstr>Review: Vocabulary of Statistics</vt:lpstr>
      <vt:lpstr>Review: Vocabulary of Statistics</vt:lpstr>
      <vt:lpstr>Review: Vocabulary of Statistics</vt:lpstr>
      <vt:lpstr>Review: Scales of Measurement</vt:lpstr>
      <vt:lpstr>Review: Scales of Measurement</vt:lpstr>
      <vt:lpstr>Review: Scales of Measurement</vt:lpstr>
      <vt:lpstr>Review: Plots</vt:lpstr>
      <vt:lpstr>PowerPoint Presentation</vt:lpstr>
      <vt:lpstr>Reliability and Validity</vt:lpstr>
      <vt:lpstr>Reliability and Validity</vt:lpstr>
      <vt:lpstr>Reliability and Validity</vt:lpstr>
      <vt:lpstr>Correlation and Experimentation</vt:lpstr>
      <vt:lpstr>Correlation and Experimentation</vt:lpstr>
      <vt:lpstr>Central Tendency</vt:lpstr>
      <vt:lpstr>Central Tendency</vt:lpstr>
      <vt:lpstr>Central Tendency</vt:lpstr>
      <vt:lpstr>Computing the Mean</vt:lpstr>
      <vt:lpstr>Computing the Median</vt:lpstr>
      <vt:lpstr>Computing the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157</cp:revision>
  <cp:lastPrinted>2018-01-11T07:34:05Z</cp:lastPrinted>
  <dcterms:created xsi:type="dcterms:W3CDTF">2017-12-29T23:46:42Z</dcterms:created>
  <dcterms:modified xsi:type="dcterms:W3CDTF">2018-01-21T06:24:11Z</dcterms:modified>
</cp:coreProperties>
</file>