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(null)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7"/>
  </p:notesMasterIdLst>
  <p:sldIdLst>
    <p:sldId id="256" r:id="rId2"/>
    <p:sldId id="257" r:id="rId3"/>
    <p:sldId id="320" r:id="rId4"/>
    <p:sldId id="324" r:id="rId5"/>
    <p:sldId id="326" r:id="rId6"/>
    <p:sldId id="330" r:id="rId7"/>
    <p:sldId id="342" r:id="rId8"/>
    <p:sldId id="349" r:id="rId9"/>
    <p:sldId id="350" r:id="rId10"/>
    <p:sldId id="351" r:id="rId11"/>
    <p:sldId id="258" r:id="rId12"/>
    <p:sldId id="352" r:id="rId13"/>
    <p:sldId id="353" r:id="rId14"/>
    <p:sldId id="354" r:id="rId15"/>
    <p:sldId id="355" r:id="rId16"/>
    <p:sldId id="356" r:id="rId17"/>
    <p:sldId id="358" r:id="rId18"/>
    <p:sldId id="357" r:id="rId19"/>
    <p:sldId id="327" r:id="rId20"/>
    <p:sldId id="298" r:id="rId21"/>
    <p:sldId id="359" r:id="rId22"/>
    <p:sldId id="360" r:id="rId23"/>
    <p:sldId id="361" r:id="rId24"/>
    <p:sldId id="362" r:id="rId25"/>
    <p:sldId id="363" r:id="rId26"/>
    <p:sldId id="364" r:id="rId27"/>
    <p:sldId id="370" r:id="rId28"/>
    <p:sldId id="366" r:id="rId29"/>
    <p:sldId id="365" r:id="rId30"/>
    <p:sldId id="367" r:id="rId31"/>
    <p:sldId id="369" r:id="rId32"/>
    <p:sldId id="368" r:id="rId33"/>
    <p:sldId id="348" r:id="rId34"/>
    <p:sldId id="289" r:id="rId35"/>
    <p:sldId id="290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F9F9FD"/>
    <a:srgbClr val="FAFAFD"/>
    <a:srgbClr val="0048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78296"/>
  </p:normalViewPr>
  <p:slideViewPr>
    <p:cSldViewPr snapToGrid="0" snapToObjects="1">
      <p:cViewPr varScale="1">
        <p:scale>
          <a:sx n="101" d="100"/>
          <a:sy n="101" d="100"/>
        </p:scale>
        <p:origin x="1544" y="192"/>
      </p:cViewPr>
      <p:guideLst/>
    </p:cSldViewPr>
  </p:slideViewPr>
  <p:notesTextViewPr>
    <p:cViewPr>
      <p:scale>
        <a:sx n="110" d="100"/>
        <a:sy n="11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EB8C27-4EA0-7247-87A3-872976A07B51}" type="datetimeFigureOut">
              <a:rPr lang="en-US" smtClean="0"/>
              <a:t>1/31/18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CF59C2-7033-4B4D-ACA3-71A130EDE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5291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592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8608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units are z scores in?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Standard deviation units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8327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9644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6393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only works if the distribution of the raw scores are normally-distributed!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3225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Introduce the Z score table in Appendix 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5299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5583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0971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7734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NO, it is almost certain they will differ (at least a little)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2003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3620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Website provides a little interactive example of sample distributions and the distributions of sample means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70821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14358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98957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65281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0470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41037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57021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77275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9832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9444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Observation</a:t>
            </a:r>
            <a:r>
              <a:rPr lang="en-US" dirty="0"/>
              <a:t>: cheap, ethical (sometimes treatments are unethical),</a:t>
            </a:r>
            <a:r>
              <a:rPr lang="en-US" baseline="0" dirty="0"/>
              <a:t> natural</a:t>
            </a:r>
          </a:p>
          <a:p>
            <a:r>
              <a:rPr lang="en-US" b="1" baseline="0" dirty="0"/>
              <a:t>Experimentation</a:t>
            </a:r>
            <a:r>
              <a:rPr lang="en-US" baseline="0" dirty="0"/>
              <a:t>: causal, more controlled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3810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0826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883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/>
              <a:t>If</a:t>
            </a:r>
            <a:r>
              <a:rPr lang="en-US" sz="1800" baseline="0" dirty="0"/>
              <a:t> the data are so far from what the null hypothesis would predict, we are going to think that maybe the null is wrong.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9309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311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3005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F6D73-E719-D849-B192-46101C5BDE90}" type="datetime1">
              <a:rPr lang="en-US" smtClean="0"/>
              <a:t>1/31/18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274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F9701-0A79-F944-95C4-63D074BCD5FE}" type="datetime1">
              <a:rPr lang="en-US" smtClean="0"/>
              <a:t>1/31/18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82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E0CA4-DAFA-6D46-8CB2-2C9884C33B19}" type="datetime1">
              <a:rPr lang="en-US" smtClean="0"/>
              <a:t>1/31/18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224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E969C-4E88-FD4D-B0FD-C205835C558E}" type="datetime1">
              <a:rPr lang="en-US" smtClean="0"/>
              <a:t>1/31/18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486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2FD85-1BA6-C144-9430-792891429B46}" type="datetime1">
              <a:rPr lang="en-US" smtClean="0"/>
              <a:t>1/31/18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238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BD6FA-46B1-AB4D-BA89-52D1F1EDB7DC}" type="datetime1">
              <a:rPr lang="en-US" smtClean="0"/>
              <a:t>1/31/18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019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F0F6F-40DD-C041-8CA9-F3B7FE603DF0}" type="datetime1">
              <a:rPr lang="en-US" smtClean="0"/>
              <a:t>1/31/18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355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E8225-12C7-9541-8776-7D580B3D5DF4}" type="datetime1">
              <a:rPr lang="en-US" smtClean="0"/>
              <a:t>1/31/18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60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48ADA-5976-EF4F-970E-AF67408D4544}" type="datetime1">
              <a:rPr lang="en-US" smtClean="0"/>
              <a:t>1/31/18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140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350B1-E69C-BF40-8DA9-7B6511B1163C}" type="datetime1">
              <a:rPr lang="en-US" smtClean="0"/>
              <a:t>1/31/18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566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AA9B4-0EE4-FC4D-BE81-EA98845A0C10}" type="datetime1">
              <a:rPr lang="en-US" smtClean="0"/>
              <a:t>1/31/18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321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F6ACF-BE73-1A41-A391-5F549B566778}" type="datetime1">
              <a:rPr lang="en-US" smtClean="0"/>
              <a:t>1/31/18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55F2EB-082D-1A4D-B2FA-EA5F6FE6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796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(null)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6561" y="1214437"/>
            <a:ext cx="11602995" cy="2387600"/>
          </a:xfrm>
        </p:spPr>
        <p:txBody>
          <a:bodyPr>
            <a:noAutofit/>
          </a:bodyPr>
          <a:lstStyle/>
          <a:p>
            <a:r>
              <a:rPr lang="en-US" sz="80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Applied Statistical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719382"/>
            <a:ext cx="9144000" cy="1383957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EDUC 6050</a:t>
            </a:r>
          </a:p>
          <a:p>
            <a:r>
              <a:rPr lang="en-US" sz="36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Week 4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40259" y="5857102"/>
            <a:ext cx="10515600" cy="6403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solidFill>
                  <a:schemeClr val="accent4"/>
                </a:solidFill>
                <a:latin typeface="Consolas" charset="0"/>
                <a:ea typeface="Consolas" charset="0"/>
                <a:cs typeface="Consolas" charset="0"/>
              </a:rPr>
              <a:t>Finding clarity using data</a:t>
            </a:r>
          </a:p>
        </p:txBody>
      </p:sp>
    </p:spTree>
    <p:extLst>
      <p:ext uri="{BB962C8B-B14F-4D97-AF65-F5344CB8AC3E}">
        <p14:creationId xmlns:p14="http://schemas.microsoft.com/office/powerpoint/2010/main" val="6412064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Hypothesis Testing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10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BD6FF3-A519-5444-B733-6E10BCA55F75}"/>
              </a:ext>
            </a:extLst>
          </p:cNvPr>
          <p:cNvSpPr txBox="1"/>
          <p:nvPr/>
        </p:nvSpPr>
        <p:spPr>
          <a:xfrm>
            <a:off x="838199" y="1744096"/>
            <a:ext cx="10515601" cy="3893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P-Values</a:t>
            </a:r>
          </a:p>
          <a:p>
            <a:endParaRPr lang="en-US" b="1" dirty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Researchers rely on them too much (Cumming, 2014)</a:t>
            </a:r>
          </a:p>
          <a:p>
            <a:pPr marL="457200" indent="-457200">
              <a:buFont typeface="Arial" charset="0"/>
              <a:buChar char="•"/>
            </a:pPr>
            <a:endParaRPr lang="en-US" sz="1400" b="1" dirty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b="1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Effect sizes </a:t>
            </a:r>
            <a:r>
              <a:rPr lang="en-US" sz="28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should be used with them</a:t>
            </a:r>
          </a:p>
          <a:p>
            <a:endParaRPr lang="en-US" sz="1100" b="1" dirty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914400" lvl="1" indent="-457200">
              <a:buFont typeface="Arial" charset="0"/>
              <a:buChar char="•"/>
            </a:pPr>
            <a:r>
              <a:rPr lang="en-US" sz="28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We need to highlight that effect sizes are </a:t>
            </a:r>
            <a:r>
              <a:rPr lang="en-US" sz="2800" b="1" dirty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uncertain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sz="28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A “significant” finding may not be meaningful or reproducible</a:t>
            </a:r>
          </a:p>
        </p:txBody>
      </p:sp>
    </p:spTree>
    <p:extLst>
      <p:ext uri="{BB962C8B-B14F-4D97-AF65-F5344CB8AC3E}">
        <p14:creationId xmlns:p14="http://schemas.microsoft.com/office/powerpoint/2010/main" val="1087639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Reading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1536701"/>
            <a:ext cx="10515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Questions from Chapter 4, 5, and 6 that you’d like us to cover today?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519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Z-Scores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12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BD6FF3-A519-5444-B733-6E10BCA55F75}"/>
              </a:ext>
            </a:extLst>
          </p:cNvPr>
          <p:cNvSpPr txBox="1"/>
          <p:nvPr/>
        </p:nvSpPr>
        <p:spPr>
          <a:xfrm>
            <a:off x="838199" y="1744096"/>
            <a:ext cx="10515601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Important Point:</a:t>
            </a:r>
          </a:p>
          <a:p>
            <a:endParaRPr lang="en-US" sz="2000" b="1" dirty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32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There are </a:t>
            </a:r>
            <a:r>
              <a:rPr lang="en-US" sz="3200" b="1" dirty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distributions of single scores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2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There are </a:t>
            </a:r>
            <a:r>
              <a:rPr lang="en-US" sz="32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distributions of statistics</a:t>
            </a:r>
          </a:p>
          <a:p>
            <a:pPr marL="1371600" lvl="2" indent="-457200">
              <a:buFont typeface="Arial" charset="0"/>
              <a:buChar char="•"/>
            </a:pPr>
            <a:r>
              <a:rPr lang="en-US" sz="32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This is generally in reference to the sample mean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EB196B-F96E-4B49-8E6C-C6203A49911D}"/>
              </a:ext>
            </a:extLst>
          </p:cNvPr>
          <p:cNvSpPr txBox="1"/>
          <p:nvPr/>
        </p:nvSpPr>
        <p:spPr>
          <a:xfrm>
            <a:off x="838198" y="5188996"/>
            <a:ext cx="105156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Chapter 4 is about single scores</a:t>
            </a:r>
            <a:endParaRPr lang="en-US" sz="3200" b="1" dirty="0">
              <a:solidFill>
                <a:schemeClr val="accent6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83220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Z-Scores for an Individual Point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13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BD6FF3-A519-5444-B733-6E10BCA55F75}"/>
              </a:ext>
            </a:extLst>
          </p:cNvPr>
          <p:cNvSpPr txBox="1"/>
          <p:nvPr/>
        </p:nvSpPr>
        <p:spPr>
          <a:xfrm>
            <a:off x="838200" y="3153796"/>
            <a:ext cx="10515601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Tells us:</a:t>
            </a:r>
          </a:p>
          <a:p>
            <a:endParaRPr lang="en-US" sz="2000" b="1" dirty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32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If the score is </a:t>
            </a:r>
            <a:r>
              <a:rPr lang="en-US" sz="3200" b="1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above or below the mean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2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How large (</a:t>
            </a:r>
            <a:r>
              <a:rPr lang="en-US" sz="3200" b="1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the magnitude</a:t>
            </a:r>
            <a:r>
              <a:rPr lang="en-US" sz="32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) the deviation from the mean is to other data points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A919DC5-F382-C84B-852B-EE3DB37B7DA1}"/>
                  </a:ext>
                </a:extLst>
              </p:cNvPr>
              <p:cNvSpPr txBox="1"/>
              <p:nvPr/>
            </p:nvSpPr>
            <p:spPr>
              <a:xfrm>
                <a:off x="4699880" y="1845898"/>
                <a:ext cx="2792239" cy="11526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 − 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num>
                        <m:den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den>
                      </m:f>
                    </m:oMath>
                  </m:oMathPara>
                </a14:m>
                <a:endParaRPr lang="en-US" sz="40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A919DC5-F382-C84B-852B-EE3DB37B7D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9880" y="1845898"/>
                <a:ext cx="2792239" cy="1152688"/>
              </a:xfrm>
              <a:prstGeom prst="rect">
                <a:avLst/>
              </a:prstGeom>
              <a:blipFill>
                <a:blip r:embed="rId3"/>
                <a:stretch>
                  <a:fillRect t="-8696" b="-9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50661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Z-Score Examples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14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BD6FF3-A519-5444-B733-6E10BCA55F75}"/>
              </a:ext>
            </a:extLst>
          </p:cNvPr>
          <p:cNvSpPr txBox="1"/>
          <p:nvPr/>
        </p:nvSpPr>
        <p:spPr>
          <a:xfrm>
            <a:off x="838200" y="2391796"/>
            <a:ext cx="10515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en-US" sz="36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M = 20, Score = 10, SD = 10, z = ?</a:t>
            </a:r>
          </a:p>
          <a:p>
            <a:pPr marL="742950" indent="-742950">
              <a:buAutoNum type="arabicPeriod"/>
            </a:pPr>
            <a:r>
              <a:rPr lang="en-US" sz="36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M = 5, Score = 5, SD = 1, z = ?</a:t>
            </a:r>
          </a:p>
          <a:p>
            <a:pPr marL="742950" indent="-742950">
              <a:buAutoNum type="arabicPeriod"/>
            </a:pPr>
            <a:r>
              <a:rPr lang="en-US" sz="36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M = 5, Score = 6, SD = 1, z = ?</a:t>
            </a:r>
          </a:p>
          <a:p>
            <a:pPr marL="742950" indent="-742950">
              <a:buAutoNum type="arabicPeriod"/>
            </a:pPr>
            <a:r>
              <a:rPr lang="en-US" sz="36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Z = 1, Mean = 1, SD = 1, M = ?</a:t>
            </a:r>
          </a:p>
          <a:p>
            <a:pPr marL="742950" indent="-742950">
              <a:buAutoNum type="arabicPeriod"/>
            </a:pPr>
            <a:r>
              <a:rPr lang="en-US" sz="36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Z = -1, Mean = 0, SD = 0.5, M = 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76BB29D-8A09-3A4C-979F-891E58FB1B61}"/>
                  </a:ext>
                </a:extLst>
              </p:cNvPr>
              <p:cNvSpPr txBox="1"/>
              <p:nvPr/>
            </p:nvSpPr>
            <p:spPr>
              <a:xfrm>
                <a:off x="7928153" y="512772"/>
                <a:ext cx="2792239" cy="11526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 − 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num>
                        <m:den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den>
                      </m:f>
                    </m:oMath>
                  </m:oMathPara>
                </a14:m>
                <a:endParaRPr lang="en-US" sz="40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76BB29D-8A09-3A4C-979F-891E58FB1B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8153" y="512772"/>
                <a:ext cx="2792239" cy="1152688"/>
              </a:xfrm>
              <a:prstGeom prst="rect">
                <a:avLst/>
              </a:prstGeom>
              <a:blipFill>
                <a:blip r:embed="rId3"/>
                <a:stretch>
                  <a:fillRect t="-8696" b="-9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9971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Z-Score Interpretations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15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C0925A4-4352-AA41-BD75-75A252203B75}"/>
                  </a:ext>
                </a:extLst>
              </p:cNvPr>
              <p:cNvSpPr txBox="1"/>
              <p:nvPr/>
            </p:nvSpPr>
            <p:spPr>
              <a:xfrm>
                <a:off x="838199" y="1770479"/>
                <a:ext cx="10515601" cy="3046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3200" b="1" dirty="0">
                    <a:solidFill>
                      <a:schemeClr val="tx2"/>
                    </a:solidFill>
                    <a:latin typeface="Consolas" charset="0"/>
                    <a:ea typeface="Consolas" charset="0"/>
                    <a:cs typeface="Consolas" charset="0"/>
                  </a:rPr>
                  <a:t>If the score is </a:t>
                </a:r>
                <a:r>
                  <a:rPr lang="en-US" sz="3200" b="1" dirty="0">
                    <a:solidFill>
                      <a:schemeClr val="accent2"/>
                    </a:solidFill>
                    <a:latin typeface="Consolas" charset="0"/>
                    <a:ea typeface="Consolas" charset="0"/>
                    <a:cs typeface="Consolas" charset="0"/>
                  </a:rPr>
                  <a:t>+ then above the mean</a:t>
                </a:r>
              </a:p>
              <a:p>
                <a:pPr marL="457200" indent="-457200">
                  <a:buFont typeface="Arial" charset="0"/>
                  <a:buChar char="•"/>
                </a:pPr>
                <a:r>
                  <a:rPr lang="en-US" sz="3200" b="1" dirty="0">
                    <a:solidFill>
                      <a:schemeClr val="tx2"/>
                    </a:solidFill>
                    <a:latin typeface="Consolas" charset="0"/>
                    <a:ea typeface="Consolas" charset="0"/>
                    <a:cs typeface="Consolas" charset="0"/>
                  </a:rPr>
                  <a:t>If the score is </a:t>
                </a:r>
                <a:r>
                  <a:rPr lang="en-US" sz="3200" b="1" dirty="0">
                    <a:solidFill>
                      <a:schemeClr val="accent2"/>
                    </a:solidFill>
                    <a:latin typeface="Consolas" charset="0"/>
                    <a:ea typeface="Consolas" charset="0"/>
                    <a:cs typeface="Consolas" charset="0"/>
                  </a:rPr>
                  <a:t>- then below the mean</a:t>
                </a:r>
              </a:p>
              <a:p>
                <a:pPr marL="457200" indent="-457200">
                  <a:buFont typeface="Arial" charset="0"/>
                  <a:buChar char="•"/>
                </a:pPr>
                <a:r>
                  <a:rPr lang="en-US" sz="3200" b="1" dirty="0">
                    <a:solidFill>
                      <a:schemeClr val="tx2"/>
                    </a:solidFill>
                    <a:latin typeface="Consolas" charset="0"/>
                    <a:ea typeface="Consolas" charset="0"/>
                    <a:cs typeface="Consolas" charset="0"/>
                  </a:rPr>
                  <a:t>If score is </a:t>
                </a:r>
                <a:r>
                  <a:rPr lang="en-US" sz="3200" b="1" dirty="0">
                    <a:solidFill>
                      <a:schemeClr val="accent6"/>
                    </a:solidFill>
                    <a:latin typeface="Consolas" charset="0"/>
                    <a:ea typeface="Consolas" charset="0"/>
                    <a:cs typeface="Consolas" charset="0"/>
                  </a:rPr>
                  <a:t>more than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charset="0"/>
                      </a:rPr>
                      <m:t>±</m:t>
                    </m:r>
                  </m:oMath>
                </a14:m>
                <a:r>
                  <a:rPr lang="en-US" sz="3200" b="1" dirty="0">
                    <a:solidFill>
                      <a:schemeClr val="accent6"/>
                    </a:solidFill>
                    <a:latin typeface="Consolas" charset="0"/>
                    <a:ea typeface="Consolas" charset="0"/>
                    <a:cs typeface="Consolas" charset="0"/>
                  </a:rPr>
                  <a:t> 1 </a:t>
                </a:r>
                <a:r>
                  <a:rPr lang="en-US" sz="3200" b="1" dirty="0">
                    <a:solidFill>
                      <a:schemeClr val="tx2"/>
                    </a:solidFill>
                    <a:latin typeface="Consolas" charset="0"/>
                    <a:ea typeface="Consolas" charset="0"/>
                    <a:cs typeface="Consolas" charset="0"/>
                  </a:rPr>
                  <a:t>then score is considered “</a:t>
                </a:r>
                <a:r>
                  <a:rPr lang="en-US" sz="3200" b="1" dirty="0">
                    <a:solidFill>
                      <a:schemeClr val="accent6"/>
                    </a:solidFill>
                    <a:latin typeface="Consolas" charset="0"/>
                    <a:ea typeface="Consolas" charset="0"/>
                    <a:cs typeface="Consolas" charset="0"/>
                  </a:rPr>
                  <a:t>atypical</a:t>
                </a:r>
                <a:r>
                  <a:rPr lang="en-US" sz="3200" b="1" dirty="0">
                    <a:solidFill>
                      <a:schemeClr val="tx2"/>
                    </a:solidFill>
                    <a:latin typeface="Consolas" charset="0"/>
                    <a:ea typeface="Consolas" charset="0"/>
                    <a:cs typeface="Consolas" charset="0"/>
                  </a:rPr>
                  <a:t>”</a:t>
                </a:r>
              </a:p>
              <a:p>
                <a:pPr marL="457200" indent="-457200">
                  <a:buFont typeface="Arial" charset="0"/>
                  <a:buChar char="•"/>
                </a:pPr>
                <a:r>
                  <a:rPr lang="en-US" sz="3200" b="1" dirty="0">
                    <a:solidFill>
                      <a:schemeClr val="tx2"/>
                    </a:solidFill>
                    <a:latin typeface="Consolas" charset="0"/>
                    <a:ea typeface="Consolas" charset="0"/>
                    <a:cs typeface="Consolas" charset="0"/>
                  </a:rPr>
                  <a:t>If score is </a:t>
                </a:r>
                <a:r>
                  <a:rPr lang="en-US" sz="3200" b="1" dirty="0">
                    <a:solidFill>
                      <a:schemeClr val="accent6"/>
                    </a:solidFill>
                    <a:latin typeface="Consolas" charset="0"/>
                    <a:ea typeface="Consolas" charset="0"/>
                    <a:cs typeface="Consolas" charset="0"/>
                  </a:rPr>
                  <a:t>less than 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charset="0"/>
                      </a:rPr>
                      <m:t>±</m:t>
                    </m:r>
                  </m:oMath>
                </a14:m>
                <a:r>
                  <a:rPr lang="en-US" sz="3200" b="1" dirty="0">
                    <a:solidFill>
                      <a:schemeClr val="accent6"/>
                    </a:solidFill>
                    <a:latin typeface="Consolas" charset="0"/>
                    <a:ea typeface="Consolas" charset="0"/>
                    <a:cs typeface="Consolas" charset="0"/>
                  </a:rPr>
                  <a:t> 1 </a:t>
                </a:r>
                <a:r>
                  <a:rPr lang="en-US" sz="3200" b="1" dirty="0">
                    <a:solidFill>
                      <a:schemeClr val="tx2"/>
                    </a:solidFill>
                    <a:latin typeface="Consolas" charset="0"/>
                    <a:ea typeface="Consolas" charset="0"/>
                    <a:cs typeface="Consolas" charset="0"/>
                  </a:rPr>
                  <a:t>then score is considered “</a:t>
                </a:r>
                <a:r>
                  <a:rPr lang="en-US" sz="3200" b="1" dirty="0">
                    <a:solidFill>
                      <a:schemeClr val="accent6"/>
                    </a:solidFill>
                    <a:latin typeface="Consolas" charset="0"/>
                    <a:ea typeface="Consolas" charset="0"/>
                    <a:cs typeface="Consolas" charset="0"/>
                  </a:rPr>
                  <a:t>typical</a:t>
                </a:r>
                <a:r>
                  <a:rPr lang="en-US" sz="3200" b="1" dirty="0">
                    <a:solidFill>
                      <a:schemeClr val="tx2"/>
                    </a:solidFill>
                    <a:latin typeface="Consolas" charset="0"/>
                    <a:ea typeface="Consolas" charset="0"/>
                    <a:cs typeface="Consolas" charset="0"/>
                  </a:rPr>
                  <a:t>”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C0925A4-4352-AA41-BD75-75A252203B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1770479"/>
                <a:ext cx="10515601" cy="3046988"/>
              </a:xfrm>
              <a:prstGeom prst="rect">
                <a:avLst/>
              </a:prstGeom>
              <a:blipFill>
                <a:blip r:embed="rId3"/>
                <a:stretch>
                  <a:fillRect l="-1206" t="-2075" b="-53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47579F0C-F33A-F447-82CA-834EFD1FCC21}"/>
              </a:ext>
            </a:extLst>
          </p:cNvPr>
          <p:cNvSpPr txBox="1"/>
          <p:nvPr/>
        </p:nvSpPr>
        <p:spPr>
          <a:xfrm>
            <a:off x="838198" y="5048299"/>
            <a:ext cx="1051560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The z tells us more information than just a score. Why?</a:t>
            </a:r>
          </a:p>
        </p:txBody>
      </p:sp>
    </p:spTree>
    <p:extLst>
      <p:ext uri="{BB962C8B-B14F-4D97-AF65-F5344CB8AC3E}">
        <p14:creationId xmlns:p14="http://schemas.microsoft.com/office/powerpoint/2010/main" val="9606869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Z-Score and the </a:t>
            </a:r>
            <a:r>
              <a:rPr lang="en-US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Standard Normal Curve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16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78F04A-1531-3E41-AD61-4C083AE886C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867" t="6565" r="8685" b="6652"/>
          <a:stretch/>
        </p:blipFill>
        <p:spPr>
          <a:xfrm>
            <a:off x="3060700" y="1453627"/>
            <a:ext cx="9017000" cy="5404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9779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Z-Score and the </a:t>
            </a:r>
            <a:r>
              <a:rPr lang="en-US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Standard Normal Curve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17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26AD56-F0A3-3143-B62C-4CA8D91472E3}"/>
              </a:ext>
            </a:extLst>
          </p:cNvPr>
          <p:cNvSpPr txBox="1"/>
          <p:nvPr/>
        </p:nvSpPr>
        <p:spPr>
          <a:xfrm>
            <a:off x="838199" y="2213996"/>
            <a:ext cx="10515601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So...</a:t>
            </a:r>
          </a:p>
          <a:p>
            <a:endParaRPr lang="en-US" sz="2000" b="1" dirty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32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We can use the same idea to estimate the probability of scoring higher or lower than a certain level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EE61C91-FB54-5A41-82B1-6B270A9FDA39}"/>
              </a:ext>
            </a:extLst>
          </p:cNvPr>
          <p:cNvSpPr/>
          <p:nvPr/>
        </p:nvSpPr>
        <p:spPr>
          <a:xfrm>
            <a:off x="838199" y="4973935"/>
            <a:ext cx="1051560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Example: If the scores on an exam have a mean of 70, an SD of 10, we know the distribution is normal, what is the probability of scoring 90 or higher.</a:t>
            </a:r>
          </a:p>
        </p:txBody>
      </p:sp>
    </p:spTree>
    <p:extLst>
      <p:ext uri="{BB962C8B-B14F-4D97-AF65-F5344CB8AC3E}">
        <p14:creationId xmlns:p14="http://schemas.microsoft.com/office/powerpoint/2010/main" val="8744310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Normal Distributions and Shading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18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0925A4-4352-AA41-BD75-75A252203B75}"/>
              </a:ext>
            </a:extLst>
          </p:cNvPr>
          <p:cNvSpPr txBox="1"/>
          <p:nvPr/>
        </p:nvSpPr>
        <p:spPr>
          <a:xfrm>
            <a:off x="838200" y="3090296"/>
            <a:ext cx="105156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Page 101 of the book</a:t>
            </a:r>
          </a:p>
        </p:txBody>
      </p:sp>
    </p:spTree>
    <p:extLst>
      <p:ext uri="{BB962C8B-B14F-4D97-AF65-F5344CB8AC3E}">
        <p14:creationId xmlns:p14="http://schemas.microsoft.com/office/powerpoint/2010/main" val="30606718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Review of Z-Scores (Chapter 4)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199" y="1744096"/>
            <a:ext cx="1096735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en-US" sz="36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What does a z-score about an individual point tell us?</a:t>
            </a:r>
          </a:p>
          <a:p>
            <a:pPr marL="742950" indent="-742950">
              <a:buAutoNum type="arabicPeriod"/>
            </a:pPr>
            <a:r>
              <a:rPr lang="en-US" sz="36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Is it possible to make a specific probability statement about a z-score if the distribution is normal?</a:t>
            </a:r>
          </a:p>
          <a:p>
            <a:pPr marL="742950" indent="-742950">
              <a:buAutoNum type="arabicPeriod"/>
            </a:pPr>
            <a:r>
              <a:rPr lang="en-US" sz="36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What proportion of scores are between z-scores of 0 and 1? (hint: use shading and the appendix)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015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2805" y="172995"/>
            <a:ext cx="10997513" cy="3235281"/>
          </a:xfrm>
        </p:spPr>
        <p:txBody>
          <a:bodyPr>
            <a:noAutofit/>
          </a:bodyPr>
          <a:lstStyle/>
          <a:p>
            <a:pPr algn="ctr"/>
            <a:r>
              <a:rPr lang="en-US" sz="16600" b="1" dirty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Today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65411" y="2940030"/>
            <a:ext cx="1082584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4000" b="1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Statistics terminology continued </a:t>
            </a:r>
            <a:r>
              <a:rPr lang="en-US" sz="3200" b="1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(hypothesis testing, descriptive and inferential statistics, effect sizes, confidence intervals, Type I and II errors) </a:t>
            </a:r>
            <a:endParaRPr lang="en-US" sz="4000" b="1" dirty="0">
              <a:solidFill>
                <a:schemeClr val="accent1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742950" indent="-742950">
              <a:buFont typeface="+mj-lt"/>
              <a:buAutoNum type="arabicPeriod"/>
            </a:pPr>
            <a:r>
              <a:rPr lang="en-US" sz="40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Chapters 4, 5, and 6 in Book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000" b="1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Statistical Organizer due</a:t>
            </a:r>
          </a:p>
        </p:txBody>
      </p:sp>
    </p:spTree>
    <p:extLst>
      <p:ext uri="{BB962C8B-B14F-4D97-AF65-F5344CB8AC3E}">
        <p14:creationId xmlns:p14="http://schemas.microsoft.com/office/powerpoint/2010/main" val="9372502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58586" y="2560978"/>
            <a:ext cx="1096735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Break Time</a:t>
            </a:r>
            <a:endParaRPr lang="en-US" sz="8000" b="1" dirty="0">
              <a:solidFill>
                <a:schemeClr val="accent6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1087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Distribution of Sample Means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21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BD6FF3-A519-5444-B733-6E10BCA55F75}"/>
              </a:ext>
            </a:extLst>
          </p:cNvPr>
          <p:cNvSpPr txBox="1"/>
          <p:nvPr/>
        </p:nvSpPr>
        <p:spPr>
          <a:xfrm>
            <a:off x="838199" y="1744096"/>
            <a:ext cx="10515601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Important Point:</a:t>
            </a:r>
          </a:p>
          <a:p>
            <a:endParaRPr lang="en-US" sz="2000" b="1" dirty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32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There are </a:t>
            </a:r>
            <a:r>
              <a:rPr lang="en-US" sz="3200" b="1" dirty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distributions of single scores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2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There are </a:t>
            </a:r>
            <a:r>
              <a:rPr lang="en-US" sz="32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distributions of statistics</a:t>
            </a:r>
          </a:p>
          <a:p>
            <a:pPr marL="1371600" lvl="2" indent="-457200">
              <a:buFont typeface="Arial" charset="0"/>
              <a:buChar char="•"/>
            </a:pPr>
            <a:r>
              <a:rPr lang="en-US" sz="32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This is generally in reference to the sample mean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EB196B-F96E-4B49-8E6C-C6203A49911D}"/>
              </a:ext>
            </a:extLst>
          </p:cNvPr>
          <p:cNvSpPr txBox="1"/>
          <p:nvPr/>
        </p:nvSpPr>
        <p:spPr>
          <a:xfrm>
            <a:off x="838198" y="5188996"/>
            <a:ext cx="1051560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Chapter 5 is about distributions of statistics</a:t>
            </a:r>
            <a:endParaRPr lang="en-US" sz="3200" b="1" dirty="0">
              <a:solidFill>
                <a:schemeClr val="accent3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0144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Distribution of Sample Means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22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BD6FF3-A519-5444-B733-6E10BCA55F75}"/>
              </a:ext>
            </a:extLst>
          </p:cNvPr>
          <p:cNvSpPr txBox="1"/>
          <p:nvPr/>
        </p:nvSpPr>
        <p:spPr>
          <a:xfrm>
            <a:off x="952499" y="4461125"/>
            <a:ext cx="1051560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So what if we took 5 different samples (or 10, or 50, etc.). </a:t>
            </a:r>
            <a:r>
              <a:rPr lang="en-US" sz="3600" b="1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Will each sample have the same mean?</a:t>
            </a:r>
            <a:endParaRPr lang="en-US" sz="2800" b="1" dirty="0">
              <a:solidFill>
                <a:schemeClr val="accent2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7A522D-8CE0-5640-83E2-F4BA2106BB45}"/>
              </a:ext>
            </a:extLst>
          </p:cNvPr>
          <p:cNvSpPr txBox="1"/>
          <p:nvPr/>
        </p:nvSpPr>
        <p:spPr>
          <a:xfrm>
            <a:off x="838200" y="1950348"/>
            <a:ext cx="4914903" cy="181588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Inferential statistics is all about using the sample to infer population parameters</a:t>
            </a:r>
            <a:endParaRPr lang="en-US" sz="2000" b="1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EFE14C-98F0-4849-8D05-9B06DB192ED6}"/>
              </a:ext>
            </a:extLst>
          </p:cNvPr>
          <p:cNvSpPr txBox="1"/>
          <p:nvPr/>
        </p:nvSpPr>
        <p:spPr>
          <a:xfrm>
            <a:off x="6210300" y="1950348"/>
            <a:ext cx="5295899" cy="181588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But the sample is almost certainly going to differ from the population (at least a little)</a:t>
            </a:r>
            <a:endParaRPr lang="en-US" sz="2000" b="1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56324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Distribution of Sample Means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23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BD6FF3-A519-5444-B733-6E10BCA55F75}"/>
              </a:ext>
            </a:extLst>
          </p:cNvPr>
          <p:cNvSpPr txBox="1"/>
          <p:nvPr/>
        </p:nvSpPr>
        <p:spPr>
          <a:xfrm>
            <a:off x="952499" y="4461125"/>
            <a:ext cx="1051560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So what if we took 5 different samples (or 10, or 50, etc.). </a:t>
            </a:r>
            <a:r>
              <a:rPr lang="en-US" sz="3600" b="1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Will each sample have the same mean?</a:t>
            </a:r>
            <a:endParaRPr lang="en-US" sz="2800" b="1" dirty="0">
              <a:solidFill>
                <a:schemeClr val="accent2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7A522D-8CE0-5640-83E2-F4BA2106BB45}"/>
              </a:ext>
            </a:extLst>
          </p:cNvPr>
          <p:cNvSpPr txBox="1"/>
          <p:nvPr/>
        </p:nvSpPr>
        <p:spPr>
          <a:xfrm>
            <a:off x="838200" y="1950348"/>
            <a:ext cx="4914903" cy="181588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Inferential statistics is all about using the sample to infer population parameters</a:t>
            </a:r>
            <a:endParaRPr lang="en-US" sz="2000" b="1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EFE14C-98F0-4849-8D05-9B06DB192ED6}"/>
              </a:ext>
            </a:extLst>
          </p:cNvPr>
          <p:cNvSpPr txBox="1"/>
          <p:nvPr/>
        </p:nvSpPr>
        <p:spPr>
          <a:xfrm>
            <a:off x="6210300" y="1950348"/>
            <a:ext cx="5295899" cy="181588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But the sample is almost certainly going to differ from the population (at least a little)</a:t>
            </a:r>
            <a:endParaRPr lang="en-US" sz="2000" b="1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C15CFDC-31EA-5948-AA51-533F111807CB}"/>
              </a:ext>
            </a:extLst>
          </p:cNvPr>
          <p:cNvSpPr/>
          <p:nvPr/>
        </p:nvSpPr>
        <p:spPr>
          <a:xfrm>
            <a:off x="1908267" y="4676568"/>
            <a:ext cx="8604063" cy="1323439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http://</a:t>
            </a:r>
            <a:r>
              <a:rPr lang="en-US" sz="40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shiny.stat.calpoly.edu</a:t>
            </a:r>
            <a:r>
              <a:rPr lang="en-US" sz="4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40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Sampling_Distribution</a:t>
            </a:r>
            <a:r>
              <a:rPr lang="en-US" sz="4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27771834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Standard Error of the Mean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24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E219FA-28DD-894F-B184-C72CAF779949}"/>
              </a:ext>
            </a:extLst>
          </p:cNvPr>
          <p:cNvSpPr txBox="1"/>
          <p:nvPr/>
        </p:nvSpPr>
        <p:spPr>
          <a:xfrm>
            <a:off x="838199" y="1760990"/>
            <a:ext cx="10515601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“SEM” or “SE”</a:t>
            </a:r>
          </a:p>
          <a:p>
            <a:endParaRPr lang="en-US" sz="2000" b="1" dirty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32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Depends on </a:t>
            </a:r>
            <a:r>
              <a:rPr lang="en-US" sz="32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sample size </a:t>
            </a:r>
            <a:r>
              <a:rPr lang="en-US" sz="32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(bigger sample, smaller SEM)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2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Tells us, </a:t>
            </a:r>
            <a:r>
              <a:rPr lang="en-US" sz="3200" b="1" i="1" dirty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if we were to collect many samples</a:t>
            </a:r>
            <a:r>
              <a:rPr lang="en-US" sz="32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, how much the sample means would vary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8CE934A-05EB-A141-80B0-F32AD9B7BD11}"/>
                  </a:ext>
                </a:extLst>
              </p:cNvPr>
              <p:cNvSpPr txBox="1"/>
              <p:nvPr/>
            </p:nvSpPr>
            <p:spPr>
              <a:xfrm>
                <a:off x="4898363" y="5309167"/>
                <a:ext cx="2395271" cy="10485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𝑆𝐸𝑀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8CE934A-05EB-A141-80B0-F32AD9B7BD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8363" y="5309167"/>
                <a:ext cx="2395271" cy="1048557"/>
              </a:xfrm>
              <a:prstGeom prst="rect">
                <a:avLst/>
              </a:prstGeom>
              <a:blipFill>
                <a:blip r:embed="rId3"/>
                <a:stretch>
                  <a:fillRect l="-3704" r="-3175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0460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Since we don’t want to take lots of samples...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25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2E219FA-28DD-894F-B184-C72CAF779949}"/>
                  </a:ext>
                </a:extLst>
              </p:cNvPr>
              <p:cNvSpPr txBox="1"/>
              <p:nvPr/>
            </p:nvSpPr>
            <p:spPr>
              <a:xfrm>
                <a:off x="838199" y="1760990"/>
                <a:ext cx="10515601" cy="52014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b="1" dirty="0">
                    <a:solidFill>
                      <a:schemeClr val="accent1"/>
                    </a:solidFill>
                    <a:latin typeface="Consolas" charset="0"/>
                    <a:ea typeface="Consolas" charset="0"/>
                    <a:cs typeface="Consolas" charset="0"/>
                  </a:rPr>
                  <a:t>We use statistical theory! (or “the magic of math”)</a:t>
                </a:r>
              </a:p>
              <a:p>
                <a:endParaRPr lang="en-US" sz="1600" b="1" dirty="0">
                  <a:solidFill>
                    <a:schemeClr val="tx2"/>
                  </a:solidFill>
                  <a:latin typeface="Consolas" charset="0"/>
                  <a:ea typeface="Consolas" charset="0"/>
                  <a:cs typeface="Consolas" charset="0"/>
                </a:endParaRPr>
              </a:p>
              <a:p>
                <a:pPr marL="457200" indent="-457200">
                  <a:buFont typeface="Arial" charset="0"/>
                  <a:buChar char="•"/>
                </a:pPr>
                <a:r>
                  <a:rPr lang="en-US" sz="3200" b="1" dirty="0">
                    <a:solidFill>
                      <a:schemeClr val="accent3"/>
                    </a:solidFill>
                    <a:latin typeface="Consolas" charset="0"/>
                    <a:ea typeface="Consolas" charset="0"/>
                    <a:cs typeface="Consolas" charset="0"/>
                  </a:rPr>
                  <a:t>Central Limit Theorem</a:t>
                </a:r>
              </a:p>
              <a:p>
                <a:pPr marL="1371600" lvl="2" indent="-457200">
                  <a:buFont typeface="Arial" charset="0"/>
                  <a:buChar char="•"/>
                </a:pPr>
                <a:r>
                  <a:rPr lang="en-US" sz="2800" b="1" dirty="0">
                    <a:solidFill>
                      <a:schemeClr val="tx2"/>
                    </a:solidFill>
                    <a:latin typeface="Consolas" charset="0"/>
                    <a:ea typeface="Consolas" charset="0"/>
                    <a:cs typeface="Consolas" charset="0"/>
                  </a:rPr>
                  <a:t>Tells us the shape (normal), center (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charset="0"/>
                      </a:rPr>
                      <m:t>𝝁</m:t>
                    </m:r>
                  </m:oMath>
                </a14:m>
                <a:r>
                  <a:rPr lang="en-US" sz="2800" b="1" dirty="0">
                    <a:solidFill>
                      <a:schemeClr val="tx2"/>
                    </a:solidFill>
                    <a:latin typeface="Consolas" charset="0"/>
                    <a:ea typeface="Consolas" charset="0"/>
                    <a:cs typeface="Consolas" charset="0"/>
                  </a:rPr>
                  <a:t>) and spread (SEM) of the distribution of sampling means</a:t>
                </a:r>
              </a:p>
              <a:p>
                <a:pPr marL="457200" indent="-457200">
                  <a:buFont typeface="Arial" charset="0"/>
                  <a:buChar char="•"/>
                </a:pPr>
                <a:r>
                  <a:rPr lang="en-US" sz="3200" b="1" dirty="0">
                    <a:solidFill>
                      <a:schemeClr val="accent3"/>
                    </a:solidFill>
                    <a:latin typeface="Consolas" charset="0"/>
                    <a:ea typeface="Consolas" charset="0"/>
                    <a:cs typeface="Consolas" charset="0"/>
                  </a:rPr>
                  <a:t>Law of Large Numbers</a:t>
                </a:r>
              </a:p>
              <a:p>
                <a:pPr marL="1371600" lvl="2" indent="-457200">
                  <a:buFont typeface="Arial" charset="0"/>
                  <a:buChar char="•"/>
                </a:pPr>
                <a:r>
                  <a:rPr lang="en-US" sz="2800" b="1" dirty="0">
                    <a:solidFill>
                      <a:schemeClr val="tx2"/>
                    </a:solidFill>
                    <a:latin typeface="Consolas" charset="0"/>
                    <a:ea typeface="Consolas" charset="0"/>
                    <a:cs typeface="Consolas" charset="0"/>
                  </a:rPr>
                  <a:t>As N increases, the sample statistic is better and better at estimating the population parameter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2E219FA-28DD-894F-B184-C72CAF7799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1760990"/>
                <a:ext cx="10515601" cy="5201424"/>
              </a:xfrm>
              <a:prstGeom prst="rect">
                <a:avLst/>
              </a:prstGeom>
              <a:blipFill>
                <a:blip r:embed="rId3"/>
                <a:stretch>
                  <a:fillRect l="-1689" t="-1707" r="-36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5854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The Z for a Sample Mean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26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E219FA-28DD-894F-B184-C72CAF779949}"/>
              </a:ext>
            </a:extLst>
          </p:cNvPr>
          <p:cNvSpPr txBox="1"/>
          <p:nvPr/>
        </p:nvSpPr>
        <p:spPr>
          <a:xfrm>
            <a:off x="838200" y="3282951"/>
            <a:ext cx="1051560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This is important because of what we will talk about in Chapter 6</a:t>
            </a:r>
          </a:p>
          <a:p>
            <a:endParaRPr lang="en-US" sz="2000" b="1" dirty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914400" lvl="1" indent="-457200">
              <a:buFont typeface="Arial" charset="0"/>
              <a:buChar char="•"/>
            </a:pPr>
            <a:r>
              <a:rPr lang="en-US" sz="32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Hypothesis Testing with Z Scores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8CE934A-05EB-A141-80B0-F32AD9B7BD11}"/>
                  </a:ext>
                </a:extLst>
              </p:cNvPr>
              <p:cNvSpPr txBox="1"/>
              <p:nvPr/>
            </p:nvSpPr>
            <p:spPr>
              <a:xfrm>
                <a:off x="3974617" y="1690688"/>
                <a:ext cx="4242765" cy="1033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𝑀𝑒𝑎𝑛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𝑀𝑒𝑎𝑛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 − 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num>
                        <m:den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𝑆𝐸𝑀</m:t>
                          </m:r>
                        </m:den>
                      </m:f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8CE934A-05EB-A141-80B0-F32AD9B7BD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4617" y="1690688"/>
                <a:ext cx="4242765" cy="1033553"/>
              </a:xfrm>
              <a:prstGeom prst="rect">
                <a:avLst/>
              </a:prstGeom>
              <a:blipFill>
                <a:blip r:embed="rId3"/>
                <a:stretch>
                  <a:fillRect l="-1791" t="-8434" r="-1493" b="-132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2528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The Z for a Sample Mean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27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2E219FA-28DD-894F-B184-C72CAF779949}"/>
                  </a:ext>
                </a:extLst>
              </p:cNvPr>
              <p:cNvSpPr txBox="1"/>
              <p:nvPr/>
            </p:nvSpPr>
            <p:spPr>
              <a:xfrm>
                <a:off x="838200" y="2196851"/>
                <a:ext cx="10515601" cy="3970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742950" indent="-742950">
                  <a:buAutoNum type="arabicPeriod"/>
                </a:pPr>
                <a:r>
                  <a:rPr lang="en-US" sz="3600" b="1" dirty="0">
                    <a:solidFill>
                      <a:schemeClr val="tx2"/>
                    </a:solidFill>
                    <a:latin typeface="Consolas" charset="0"/>
                    <a:ea typeface="Consolas" charset="0"/>
                    <a:cs typeface="Consolas" charset="0"/>
                  </a:rPr>
                  <a:t>N = 100, Mean = 10,</a:t>
                </a:r>
                <a:r>
                  <a:rPr lang="en-US" sz="3600" dirty="0">
                    <a:solidFill>
                      <a:schemeClr val="tx2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600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sz="3600" b="1" dirty="0">
                    <a:solidFill>
                      <a:schemeClr val="tx2"/>
                    </a:solidFill>
                    <a:latin typeface="Consolas" charset="0"/>
                    <a:ea typeface="Consolas" charset="0"/>
                    <a:cs typeface="Consolas" charset="0"/>
                  </a:rPr>
                  <a:t> = 5, </a:t>
                </a:r>
                <a14:m>
                  <m:oMath xmlns:m="http://schemas.openxmlformats.org/officeDocument/2006/math">
                    <m:r>
                      <a:rPr lang="en-US" sz="3600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sz="3600" b="1" dirty="0">
                    <a:solidFill>
                      <a:schemeClr val="tx2"/>
                    </a:solidFill>
                    <a:latin typeface="Consolas" charset="0"/>
                    <a:ea typeface="Consolas" charset="0"/>
                    <a:cs typeface="Consolas" charset="0"/>
                  </a:rPr>
                  <a:t> = 5,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36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6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𝑀𝑒𝑎𝑛</m:t>
                        </m:r>
                      </m:sub>
                    </m:sSub>
                  </m:oMath>
                </a14:m>
                <a:r>
                  <a:rPr lang="en-US" sz="3600" b="1" dirty="0">
                    <a:solidFill>
                      <a:schemeClr val="tx2"/>
                    </a:solidFill>
                    <a:latin typeface="Consolas" charset="0"/>
                    <a:ea typeface="Consolas" charset="0"/>
                    <a:cs typeface="Consolas" charset="0"/>
                  </a:rPr>
                  <a:t> = ? </a:t>
                </a:r>
                <a:endParaRPr lang="en-US" sz="2800" b="1" dirty="0">
                  <a:solidFill>
                    <a:schemeClr val="tx2"/>
                  </a:solidFill>
                  <a:latin typeface="Consolas" charset="0"/>
                  <a:ea typeface="Consolas" charset="0"/>
                  <a:cs typeface="Consolas" charset="0"/>
                </a:endParaRPr>
              </a:p>
              <a:p>
                <a:pPr marL="742950" indent="-742950">
                  <a:buFontTx/>
                  <a:buAutoNum type="arabicPeriod"/>
                </a:pPr>
                <a:r>
                  <a:rPr lang="en-US" sz="3600" b="1" dirty="0">
                    <a:solidFill>
                      <a:schemeClr val="tx2"/>
                    </a:solidFill>
                    <a:latin typeface="Consolas" charset="0"/>
                    <a:ea typeface="Consolas" charset="0"/>
                    <a:cs typeface="Consolas" charset="0"/>
                  </a:rPr>
                  <a:t>N = 100, Mean = 2,</a:t>
                </a:r>
                <a:r>
                  <a:rPr lang="en-US" sz="3600" dirty="0">
                    <a:solidFill>
                      <a:schemeClr val="tx2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600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sz="3600" b="1" dirty="0">
                    <a:solidFill>
                      <a:schemeClr val="tx2"/>
                    </a:solidFill>
                    <a:latin typeface="Consolas" charset="0"/>
                    <a:ea typeface="Consolas" charset="0"/>
                    <a:cs typeface="Consolas" charset="0"/>
                  </a:rPr>
                  <a:t> = 0, </a:t>
                </a:r>
                <a14:m>
                  <m:oMath xmlns:m="http://schemas.openxmlformats.org/officeDocument/2006/math">
                    <m:r>
                      <a:rPr lang="en-US" sz="3600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sz="3600" b="1" dirty="0">
                    <a:solidFill>
                      <a:schemeClr val="tx2"/>
                    </a:solidFill>
                    <a:latin typeface="Consolas" charset="0"/>
                    <a:ea typeface="Consolas" charset="0"/>
                    <a:cs typeface="Consolas" charset="0"/>
                  </a:rPr>
                  <a:t> = 10,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36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6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𝑀𝑒𝑎𝑛</m:t>
                        </m:r>
                      </m:sub>
                    </m:sSub>
                  </m:oMath>
                </a14:m>
                <a:r>
                  <a:rPr lang="en-US" sz="3600" b="1" dirty="0">
                    <a:solidFill>
                      <a:schemeClr val="tx2"/>
                    </a:solidFill>
                    <a:latin typeface="Consolas" charset="0"/>
                    <a:ea typeface="Consolas" charset="0"/>
                    <a:cs typeface="Consolas" charset="0"/>
                  </a:rPr>
                  <a:t> = ? </a:t>
                </a:r>
              </a:p>
              <a:p>
                <a:pPr marL="742950" indent="-742950">
                  <a:buAutoNum type="arabicPeriod"/>
                </a:pPr>
                <a:r>
                  <a:rPr lang="en-US" sz="3600" b="1" dirty="0">
                    <a:solidFill>
                      <a:schemeClr val="tx2"/>
                    </a:solidFill>
                    <a:latin typeface="Consolas" charset="0"/>
                    <a:ea typeface="Consolas" charset="0"/>
                    <a:cs typeface="Consolas" charset="0"/>
                  </a:rPr>
                  <a:t>What is the probability of having a mean greater than 10 for the first example?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2E219FA-28DD-894F-B184-C72CAF7799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196851"/>
                <a:ext cx="10515601" cy="3970318"/>
              </a:xfrm>
              <a:prstGeom prst="rect">
                <a:avLst/>
              </a:prstGeom>
              <a:blipFill>
                <a:blip r:embed="rId3"/>
                <a:stretch>
                  <a:fillRect l="-1689" t="-2229" b="-44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8CE934A-05EB-A141-80B0-F32AD9B7BD11}"/>
                  </a:ext>
                </a:extLst>
              </p:cNvPr>
              <p:cNvSpPr txBox="1"/>
              <p:nvPr/>
            </p:nvSpPr>
            <p:spPr>
              <a:xfrm>
                <a:off x="8711717" y="682106"/>
                <a:ext cx="2826350" cy="6916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𝑀𝑒𝑎𝑛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𝑀𝑒𝑎𝑛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−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𝑆𝐸𝑀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8CE934A-05EB-A141-80B0-F32AD9B7BD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1717" y="682106"/>
                <a:ext cx="2826350" cy="691600"/>
              </a:xfrm>
              <a:prstGeom prst="rect">
                <a:avLst/>
              </a:prstGeom>
              <a:blipFill>
                <a:blip r:embed="rId4"/>
                <a:stretch>
                  <a:fillRect l="-1786" t="-9091" r="-1339" b="-1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27240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58586" y="2560978"/>
            <a:ext cx="1096735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Break Time</a:t>
            </a:r>
            <a:endParaRPr lang="en-US" sz="8000" b="1" dirty="0">
              <a:solidFill>
                <a:schemeClr val="accent6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4111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Hypothesis Testing with Z Scores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29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E219FA-28DD-894F-B184-C72CAF779949}"/>
              </a:ext>
            </a:extLst>
          </p:cNvPr>
          <p:cNvSpPr txBox="1"/>
          <p:nvPr/>
        </p:nvSpPr>
        <p:spPr>
          <a:xfrm>
            <a:off x="838200" y="3177332"/>
            <a:ext cx="10515601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b="1" dirty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914400" lvl="1" indent="-457200">
              <a:buFont typeface="Arial" charset="0"/>
              <a:buChar char="•"/>
            </a:pPr>
            <a:r>
              <a:rPr lang="en-US" sz="32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Is there evidence that this sample (maybe because of an intervention) is different than the population?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05E7469-6DC1-C542-A3A0-2B60CBF260BB}"/>
              </a:ext>
            </a:extLst>
          </p:cNvPr>
          <p:cNvSpPr/>
          <p:nvPr/>
        </p:nvSpPr>
        <p:spPr>
          <a:xfrm>
            <a:off x="838200" y="1879868"/>
            <a:ext cx="100965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Hypothesis Testing uses Inferential Statistics</a:t>
            </a:r>
          </a:p>
        </p:txBody>
      </p:sp>
    </p:spTree>
    <p:extLst>
      <p:ext uri="{BB962C8B-B14F-4D97-AF65-F5344CB8AC3E}">
        <p14:creationId xmlns:p14="http://schemas.microsoft.com/office/powerpoint/2010/main" val="1496545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3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38199" y="30972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>
                <a:latin typeface="Consolas" charset="0"/>
                <a:ea typeface="Consolas" charset="0"/>
                <a:cs typeface="Consolas" charset="0"/>
              </a:rPr>
              <a:t>Review</a:t>
            </a:r>
            <a:endParaRPr lang="en-US" b="1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8199" y="1744096"/>
            <a:ext cx="1096735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en-US" sz="36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The figure to the right is reliable/unreliable and valid/invalid.</a:t>
            </a:r>
          </a:p>
          <a:p>
            <a:pPr marL="742950" indent="-742950">
              <a:buAutoNum type="arabicPeriod"/>
            </a:pPr>
            <a:r>
              <a:rPr lang="en-US" sz="36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When should you use the mean? What about the median?</a:t>
            </a:r>
          </a:p>
          <a:p>
            <a:pPr marL="742950" indent="-742950">
              <a:buAutoNum type="arabicPeriod"/>
            </a:pPr>
            <a:r>
              <a:rPr lang="en-US" sz="36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What does the standard deviation tell us?</a:t>
            </a:r>
          </a:p>
          <a:p>
            <a:pPr marL="742950" indent="-742950">
              <a:buAutoNum type="arabicPeriod"/>
            </a:pPr>
            <a:r>
              <a:rPr lang="en-US" sz="36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Can we obtain a standard deviation with nominal data?</a:t>
            </a:r>
          </a:p>
        </p:txBody>
      </p:sp>
      <p:sp>
        <p:nvSpPr>
          <p:cNvPr id="7" name="Slide Number Placeholder 2"/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655F2EB-082D-1A4D-B2FA-EA5F6FE60629}" type="slidenum">
              <a:rPr lang="en-US" smtClean="0"/>
              <a:pPr/>
              <a:t>3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09325" y="504273"/>
            <a:ext cx="1689101" cy="1679575"/>
            <a:chOff x="838199" y="4859337"/>
            <a:chExt cx="1689101" cy="1679575"/>
          </a:xfrm>
        </p:grpSpPr>
        <p:sp>
          <p:nvSpPr>
            <p:cNvPr id="9" name="Oval 8"/>
            <p:cNvSpPr/>
            <p:nvPr/>
          </p:nvSpPr>
          <p:spPr>
            <a:xfrm>
              <a:off x="838199" y="4859337"/>
              <a:ext cx="1689101" cy="1679575"/>
            </a:xfrm>
            <a:prstGeom prst="ellipse">
              <a:avLst/>
            </a:prstGeom>
            <a:noFill/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1003298" y="5026817"/>
              <a:ext cx="1358901" cy="1344613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1203322" y="5218903"/>
              <a:ext cx="958852" cy="960439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1352547" y="5369319"/>
              <a:ext cx="660401" cy="659605"/>
            </a:xfrm>
            <a:prstGeom prst="ellipse">
              <a:avLst/>
            </a:prstGeom>
            <a:noFill/>
            <a:ln w="381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1558920" y="5577080"/>
              <a:ext cx="247653" cy="244081"/>
            </a:xfrm>
            <a:prstGeom prst="ellipse">
              <a:avLst/>
            </a:prstGeom>
            <a:solidFill>
              <a:schemeClr val="accent6"/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Oval 13"/>
          <p:cNvSpPr/>
          <p:nvPr/>
        </p:nvSpPr>
        <p:spPr>
          <a:xfrm>
            <a:off x="10038855" y="627301"/>
            <a:ext cx="92076" cy="8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9249048" y="1643947"/>
            <a:ext cx="92076" cy="8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9831661" y="1203404"/>
            <a:ext cx="92076" cy="8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9318242" y="1222016"/>
            <a:ext cx="92076" cy="8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9626519" y="736366"/>
            <a:ext cx="92076" cy="8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9250739" y="897287"/>
            <a:ext cx="92076" cy="8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10195198" y="1581228"/>
            <a:ext cx="92076" cy="8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9618141" y="2034978"/>
            <a:ext cx="92076" cy="8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9831661" y="1688397"/>
            <a:ext cx="92076" cy="8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10410996" y="1172581"/>
            <a:ext cx="92076" cy="8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0406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Hypothesis Testing with Z Scores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30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E219FA-28DD-894F-B184-C72CAF779949}"/>
              </a:ext>
            </a:extLst>
          </p:cNvPr>
          <p:cNvSpPr txBox="1"/>
          <p:nvPr/>
        </p:nvSpPr>
        <p:spPr>
          <a:xfrm>
            <a:off x="838200" y="3141062"/>
            <a:ext cx="105156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sz="28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Examine Variables to Assess Statistical Assumptions</a:t>
            </a:r>
          </a:p>
          <a:p>
            <a:pPr marL="514350" indent="-514350">
              <a:buAutoNum type="arabicPeriod"/>
            </a:pPr>
            <a:r>
              <a:rPr lang="en-US" sz="28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State the Null and Research Hypotheses (symbolically and verbally)</a:t>
            </a:r>
          </a:p>
          <a:p>
            <a:pPr marL="514350" indent="-514350">
              <a:buAutoNum type="arabicPeriod"/>
            </a:pPr>
            <a:r>
              <a:rPr lang="en-US" sz="28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Define Critical Regions</a:t>
            </a:r>
          </a:p>
          <a:p>
            <a:pPr marL="514350" indent="-514350">
              <a:buAutoNum type="arabicPeriod"/>
            </a:pPr>
            <a:r>
              <a:rPr lang="en-US" sz="28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Compute the Test Statistic</a:t>
            </a:r>
          </a:p>
          <a:p>
            <a:pPr marL="514350" indent="-514350">
              <a:buAutoNum type="arabicPeriod"/>
            </a:pPr>
            <a:r>
              <a:rPr lang="en-US" sz="28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Compute an Effect Size and Describe it</a:t>
            </a:r>
          </a:p>
          <a:p>
            <a:pPr marL="514350" indent="-514350">
              <a:buAutoNum type="arabicPeriod"/>
            </a:pPr>
            <a:r>
              <a:rPr lang="en-US" sz="28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Interpreting the results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05E7469-6DC1-C542-A3A0-2B60CBF260BB}"/>
              </a:ext>
            </a:extLst>
          </p:cNvPr>
          <p:cNvSpPr/>
          <p:nvPr/>
        </p:nvSpPr>
        <p:spPr>
          <a:xfrm>
            <a:off x="2209800" y="1587768"/>
            <a:ext cx="77724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We’ll use a 6-step approach</a:t>
            </a:r>
          </a:p>
          <a:p>
            <a:pPr algn="ctr"/>
            <a:r>
              <a:rPr lang="en-US" sz="24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We’ll use this throughout the class so get familiar with it</a:t>
            </a:r>
          </a:p>
        </p:txBody>
      </p:sp>
    </p:spTree>
    <p:extLst>
      <p:ext uri="{BB962C8B-B14F-4D97-AF65-F5344CB8AC3E}">
        <p14:creationId xmlns:p14="http://schemas.microsoft.com/office/powerpoint/2010/main" val="3451456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Hypothesis Testing with Z Scores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31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05E7469-6DC1-C542-A3A0-2B60CBF260BB}"/>
              </a:ext>
            </a:extLst>
          </p:cNvPr>
          <p:cNvSpPr/>
          <p:nvPr/>
        </p:nvSpPr>
        <p:spPr>
          <a:xfrm>
            <a:off x="838200" y="2248168"/>
            <a:ext cx="91567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Because assessing z-scores and t-tests are so similar, we will talk about both next week</a:t>
            </a:r>
          </a:p>
          <a:p>
            <a:endParaRPr lang="en-US" sz="4000" b="1" dirty="0">
              <a:solidFill>
                <a:schemeClr val="accent3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40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Read Chapter 7</a:t>
            </a:r>
            <a:endParaRPr lang="en-US" sz="2400" b="1" dirty="0">
              <a:solidFill>
                <a:schemeClr val="accent3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09745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7897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Review of Sample Mean Distributions (Chapter 5 and Intro to 6)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1" y="2366396"/>
            <a:ext cx="10515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en-US" sz="36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Why is understanding the distribution of sample means important?</a:t>
            </a:r>
          </a:p>
          <a:p>
            <a:pPr marL="742950" indent="-742950">
              <a:buAutoNum type="arabicPeriod"/>
            </a:pPr>
            <a:r>
              <a:rPr lang="en-US" sz="36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What does the standard error of the mean tell us?</a:t>
            </a:r>
          </a:p>
          <a:p>
            <a:pPr marL="742950" indent="-742950">
              <a:buAutoNum type="arabicPeriod"/>
            </a:pPr>
            <a:r>
              <a:rPr lang="en-US" sz="36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How would we get a smaller SEM?</a:t>
            </a:r>
          </a:p>
          <a:p>
            <a:pPr marL="742950" indent="-742950">
              <a:buAutoNum type="arabicPeriod"/>
            </a:pPr>
            <a:r>
              <a:rPr lang="en-US" sz="36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What are the steps in the 6-step approach?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6135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3927" y="940585"/>
            <a:ext cx="11413671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8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Another look at</a:t>
            </a:r>
          </a:p>
          <a:p>
            <a:pPr algn="ctr"/>
            <a:r>
              <a:rPr lang="en-US" sz="8800" b="1" dirty="0" err="1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Jamovi</a:t>
            </a:r>
            <a:r>
              <a:rPr lang="en-US" sz="8800" b="1" dirty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88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and </a:t>
            </a:r>
            <a:r>
              <a:rPr lang="en-US" sz="8800" b="1" dirty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Excel</a:t>
            </a:r>
            <a:endParaRPr lang="en-US" sz="8800" dirty="0">
              <a:solidFill>
                <a:schemeClr val="accent6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33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28950" y="4387131"/>
            <a:ext cx="614362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Standardizing (getting z-scores)</a:t>
            </a:r>
          </a:p>
        </p:txBody>
      </p:sp>
    </p:spTree>
    <p:extLst>
      <p:ext uri="{BB962C8B-B14F-4D97-AF65-F5344CB8AC3E}">
        <p14:creationId xmlns:p14="http://schemas.microsoft.com/office/powerpoint/2010/main" val="3794706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08214" y="2754477"/>
            <a:ext cx="11413671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8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Questions?</a:t>
            </a:r>
            <a:endParaRPr lang="en-US" sz="8800" dirty="0">
              <a:solidFill>
                <a:schemeClr val="accent3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4377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71499" y="354177"/>
            <a:ext cx="11413671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8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Next week:</a:t>
            </a:r>
            <a:endParaRPr lang="en-US" sz="8800" dirty="0">
              <a:solidFill>
                <a:schemeClr val="tx2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65411" y="2124157"/>
            <a:ext cx="10825845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4000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Hypothesis Testing with Z Scores (continued</a:t>
            </a:r>
            <a:r>
              <a:rPr lang="en-US" sz="3200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) </a:t>
            </a:r>
            <a:endParaRPr lang="en-US" sz="4000" dirty="0">
              <a:solidFill>
                <a:schemeClr val="accent1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742950" indent="-742950">
              <a:buFont typeface="+mj-lt"/>
              <a:buAutoNum type="arabicPeriod"/>
            </a:pPr>
            <a:r>
              <a:rPr lang="en-US" sz="4000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Chapters 6 and 7 in Book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000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Keep updating your Statistical Organizer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82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Reliability and Validity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199" y="1744096"/>
            <a:ext cx="109673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Reliability</a:t>
            </a:r>
            <a:r>
              <a:rPr lang="en-US" sz="36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: the consistency of the measure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38199" y="2824385"/>
            <a:ext cx="109673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Validity</a:t>
            </a:r>
            <a:r>
              <a:rPr lang="en-US" sz="36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: does it measure what we think it measures? 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797298" y="4876598"/>
            <a:ext cx="1689101" cy="1679575"/>
            <a:chOff x="838199" y="4859337"/>
            <a:chExt cx="1689101" cy="1679575"/>
          </a:xfrm>
        </p:grpSpPr>
        <p:sp>
          <p:nvSpPr>
            <p:cNvPr id="7" name="Oval 6"/>
            <p:cNvSpPr/>
            <p:nvPr/>
          </p:nvSpPr>
          <p:spPr>
            <a:xfrm>
              <a:off x="838199" y="4859337"/>
              <a:ext cx="1689101" cy="1679575"/>
            </a:xfrm>
            <a:prstGeom prst="ellipse">
              <a:avLst/>
            </a:prstGeom>
            <a:noFill/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1003298" y="5026817"/>
              <a:ext cx="1358901" cy="1344613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1203322" y="5218903"/>
              <a:ext cx="958852" cy="960439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1352547" y="5369319"/>
              <a:ext cx="660401" cy="659605"/>
            </a:xfrm>
            <a:prstGeom prst="ellipse">
              <a:avLst/>
            </a:prstGeom>
            <a:noFill/>
            <a:ln w="381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1558920" y="5577080"/>
              <a:ext cx="247653" cy="244081"/>
            </a:xfrm>
            <a:prstGeom prst="ellipse">
              <a:avLst/>
            </a:prstGeom>
            <a:solidFill>
              <a:schemeClr val="accent6"/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807197" y="4881557"/>
            <a:ext cx="1689101" cy="1679575"/>
            <a:chOff x="838199" y="4859337"/>
            <a:chExt cx="1689101" cy="1679575"/>
          </a:xfrm>
        </p:grpSpPr>
        <p:sp>
          <p:nvSpPr>
            <p:cNvPr id="14" name="Oval 13"/>
            <p:cNvSpPr/>
            <p:nvPr/>
          </p:nvSpPr>
          <p:spPr>
            <a:xfrm>
              <a:off x="838199" y="4859337"/>
              <a:ext cx="1689101" cy="1679575"/>
            </a:xfrm>
            <a:prstGeom prst="ellipse">
              <a:avLst/>
            </a:prstGeom>
            <a:noFill/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1003298" y="5026817"/>
              <a:ext cx="1358901" cy="1344613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1203322" y="5218903"/>
              <a:ext cx="958852" cy="960439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1352547" y="5369319"/>
              <a:ext cx="660401" cy="659605"/>
            </a:xfrm>
            <a:prstGeom prst="ellipse">
              <a:avLst/>
            </a:prstGeom>
            <a:noFill/>
            <a:ln w="381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1558920" y="5577080"/>
              <a:ext cx="247653" cy="244081"/>
            </a:xfrm>
            <a:prstGeom prst="ellipse">
              <a:avLst/>
            </a:prstGeom>
            <a:solidFill>
              <a:schemeClr val="accent6"/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9715498" y="4859337"/>
            <a:ext cx="1689101" cy="1679575"/>
            <a:chOff x="838199" y="4859337"/>
            <a:chExt cx="1689101" cy="1679575"/>
          </a:xfrm>
        </p:grpSpPr>
        <p:sp>
          <p:nvSpPr>
            <p:cNvPr id="20" name="Oval 19"/>
            <p:cNvSpPr/>
            <p:nvPr/>
          </p:nvSpPr>
          <p:spPr>
            <a:xfrm>
              <a:off x="838199" y="4859337"/>
              <a:ext cx="1689101" cy="1679575"/>
            </a:xfrm>
            <a:prstGeom prst="ellipse">
              <a:avLst/>
            </a:prstGeom>
            <a:noFill/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1003298" y="5026817"/>
              <a:ext cx="1358901" cy="1344613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1203322" y="5218903"/>
              <a:ext cx="958852" cy="960439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1352547" y="5369319"/>
              <a:ext cx="660401" cy="659605"/>
            </a:xfrm>
            <a:prstGeom prst="ellipse">
              <a:avLst/>
            </a:prstGeom>
            <a:noFill/>
            <a:ln w="381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1558920" y="5577080"/>
              <a:ext cx="247653" cy="244081"/>
            </a:xfrm>
            <a:prstGeom prst="ellipse">
              <a:avLst/>
            </a:prstGeom>
            <a:solidFill>
              <a:schemeClr val="accent6"/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1003297" y="4881159"/>
            <a:ext cx="1689101" cy="1679575"/>
            <a:chOff x="838199" y="4859337"/>
            <a:chExt cx="1689101" cy="1679575"/>
          </a:xfrm>
        </p:grpSpPr>
        <p:sp>
          <p:nvSpPr>
            <p:cNvPr id="26" name="Oval 25"/>
            <p:cNvSpPr/>
            <p:nvPr/>
          </p:nvSpPr>
          <p:spPr>
            <a:xfrm>
              <a:off x="838199" y="4859337"/>
              <a:ext cx="1689101" cy="1679575"/>
            </a:xfrm>
            <a:prstGeom prst="ellipse">
              <a:avLst/>
            </a:prstGeom>
            <a:noFill/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1003298" y="5026817"/>
              <a:ext cx="1358901" cy="1344613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1203322" y="5218903"/>
              <a:ext cx="958852" cy="960439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1352547" y="5369319"/>
              <a:ext cx="660401" cy="659605"/>
            </a:xfrm>
            <a:prstGeom prst="ellipse">
              <a:avLst/>
            </a:prstGeom>
            <a:noFill/>
            <a:ln w="381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1558920" y="5577080"/>
              <a:ext cx="247653" cy="244081"/>
            </a:xfrm>
            <a:prstGeom prst="ellipse">
              <a:avLst/>
            </a:prstGeom>
            <a:solidFill>
              <a:schemeClr val="accent6"/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Oval 30"/>
          <p:cNvSpPr/>
          <p:nvPr/>
        </p:nvSpPr>
        <p:spPr>
          <a:xfrm>
            <a:off x="1955796" y="5479244"/>
            <a:ext cx="92076" cy="8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1623541" y="5821161"/>
            <a:ext cx="92076" cy="8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1764364" y="5715386"/>
            <a:ext cx="92076" cy="8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1618313" y="5615359"/>
            <a:ext cx="92076" cy="8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1718326" y="5482258"/>
            <a:ext cx="92076" cy="8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1838976" y="5540587"/>
            <a:ext cx="92076" cy="8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1938988" y="5724513"/>
            <a:ext cx="92076" cy="8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1730506" y="5895741"/>
            <a:ext cx="92076" cy="8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1909758" y="5873725"/>
            <a:ext cx="92076" cy="8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2042032" y="5634820"/>
            <a:ext cx="92076" cy="8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4457491" y="4938450"/>
            <a:ext cx="92076" cy="8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4633631" y="4878111"/>
            <a:ext cx="92076" cy="8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4611683" y="5078087"/>
            <a:ext cx="92076" cy="8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4688575" y="4993651"/>
            <a:ext cx="92076" cy="8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4751696" y="5115168"/>
            <a:ext cx="92076" cy="8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4809772" y="4859337"/>
            <a:ext cx="92076" cy="8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4481454" y="5109570"/>
            <a:ext cx="92076" cy="8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4818698" y="4980854"/>
            <a:ext cx="92076" cy="8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4579833" y="4982900"/>
            <a:ext cx="92076" cy="8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4611683" y="5188517"/>
            <a:ext cx="92076" cy="8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7191887" y="5783842"/>
            <a:ext cx="92076" cy="8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8204195" y="5282706"/>
            <a:ext cx="92076" cy="8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7775571" y="5813413"/>
            <a:ext cx="92076" cy="8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7052501" y="5458842"/>
            <a:ext cx="92076" cy="8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7462834" y="5238256"/>
            <a:ext cx="92076" cy="8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7821609" y="5010682"/>
            <a:ext cx="92076" cy="8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7605706" y="6241042"/>
            <a:ext cx="92076" cy="8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8085134" y="6059355"/>
            <a:ext cx="92076" cy="8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8035920" y="5629487"/>
            <a:ext cx="92076" cy="8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7158938" y="6211310"/>
            <a:ext cx="92076" cy="8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10344143" y="4882605"/>
            <a:ext cx="92076" cy="8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10650947" y="4752151"/>
            <a:ext cx="92076" cy="8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10049427" y="5311666"/>
            <a:ext cx="92076" cy="8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10034583" y="4952907"/>
            <a:ext cx="92076" cy="8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10390181" y="5396162"/>
            <a:ext cx="92076" cy="8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10383240" y="5126357"/>
            <a:ext cx="92076" cy="8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10682281" y="5382090"/>
            <a:ext cx="92076" cy="8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10743023" y="5134965"/>
            <a:ext cx="92076" cy="8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11048204" y="5374376"/>
            <a:ext cx="92076" cy="8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10947397" y="5019524"/>
            <a:ext cx="92076" cy="8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1018777" y="4008998"/>
            <a:ext cx="17324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Reliable Valid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3837522" y="3978037"/>
            <a:ext cx="17324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Reliable </a:t>
            </a:r>
            <a:r>
              <a:rPr lang="en-US" sz="2400" b="1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Not </a:t>
            </a:r>
            <a:r>
              <a:rPr lang="en-US" sz="2400" b="1" dirty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Valid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6540976" y="4004019"/>
            <a:ext cx="22215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Not Reliable </a:t>
            </a:r>
            <a:r>
              <a:rPr lang="en-US" sz="2400" b="1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Valid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9449277" y="3926821"/>
            <a:ext cx="22215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Not Reliable Not Valid</a:t>
            </a:r>
          </a:p>
        </p:txBody>
      </p:sp>
    </p:spTree>
    <p:extLst>
      <p:ext uri="{BB962C8B-B14F-4D97-AF65-F5344CB8AC3E}">
        <p14:creationId xmlns:p14="http://schemas.microsoft.com/office/powerpoint/2010/main" val="1552281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Correlation and Experimentation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9073" y="1744096"/>
            <a:ext cx="589547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Correlation</a:t>
            </a:r>
          </a:p>
          <a:p>
            <a:pPr algn="ctr"/>
            <a:endParaRPr lang="en-US" b="1" dirty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algn="ctr"/>
            <a:r>
              <a:rPr lang="en-US" sz="28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observational, no treatment/intervention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83179" y="1744096"/>
            <a:ext cx="589805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Experimentation</a:t>
            </a:r>
          </a:p>
          <a:p>
            <a:pPr algn="ctr"/>
            <a:endParaRPr lang="en-US" b="1" dirty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algn="ctr"/>
            <a:r>
              <a:rPr lang="en-US" sz="28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treatment/intervention (best if groups are randomized)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13872" y="4355941"/>
            <a:ext cx="1096735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Correlation does not imply causation</a:t>
            </a:r>
            <a:r>
              <a:rPr lang="en-US" sz="36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</a:p>
          <a:p>
            <a:r>
              <a:rPr lang="en-US" sz="36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 AND </a:t>
            </a:r>
          </a:p>
          <a:p>
            <a:r>
              <a:rPr lang="en-US" sz="3600" b="1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Correlation does not imply it isn’t causal</a:t>
            </a:r>
          </a:p>
        </p:txBody>
      </p:sp>
    </p:spTree>
    <p:extLst>
      <p:ext uri="{BB962C8B-B14F-4D97-AF65-F5344CB8AC3E}">
        <p14:creationId xmlns:p14="http://schemas.microsoft.com/office/powerpoint/2010/main" val="1297502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Central Tendency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9991612"/>
              </p:ext>
            </p:extLst>
          </p:nvPr>
        </p:nvGraphicFramePr>
        <p:xfrm>
          <a:off x="838200" y="1690688"/>
          <a:ext cx="10515600" cy="3779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01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054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Consolas" charset="0"/>
                          <a:ea typeface="Consolas" charset="0"/>
                          <a:cs typeface="Consolas" charset="0"/>
                        </a:rPr>
                        <a:t>Measure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Consolas" charset="0"/>
                          <a:ea typeface="Consolas" charset="0"/>
                          <a:cs typeface="Consolas" charset="0"/>
                        </a:rPr>
                        <a:t>When to use it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Mean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With</a:t>
                      </a:r>
                      <a:r>
                        <a:rPr lang="en-US" sz="3200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 interval/ratio data that are ~normally distributed</a:t>
                      </a:r>
                      <a:endParaRPr lang="en-US" sz="3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Median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With ordinal data</a:t>
                      </a:r>
                    </a:p>
                    <a:p>
                      <a:r>
                        <a:rPr lang="en-US" sz="3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With interval/ratio data that are skewed or have outliers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Mode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With nominal data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838200" y="5790100"/>
            <a:ext cx="990367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Outliers</a:t>
            </a:r>
            <a:r>
              <a:rPr lang="en-US" sz="32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= points far from the other points</a:t>
            </a:r>
            <a:endParaRPr lang="en-US" sz="3200" dirty="0">
              <a:solidFill>
                <a:schemeClr val="tx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84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1076738" y="693361"/>
            <a:ext cx="49256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Variability</a:t>
            </a:r>
            <a:endParaRPr lang="en-US" sz="4800" b="1" dirty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6817003"/>
              </p:ext>
            </p:extLst>
          </p:nvPr>
        </p:nvGraphicFramePr>
        <p:xfrm>
          <a:off x="1076738" y="1862894"/>
          <a:ext cx="10277062" cy="42294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315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665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789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59210">
                <a:tc>
                  <a:txBody>
                    <a:bodyPr/>
                    <a:lstStyle/>
                    <a:p>
                      <a:pPr algn="l"/>
                      <a:r>
                        <a:rPr lang="en-US" sz="3600" dirty="0">
                          <a:latin typeface="Consolas" charset="0"/>
                          <a:ea typeface="Consolas" charset="0"/>
                          <a:cs typeface="Consolas" charset="0"/>
                        </a:rPr>
                        <a:t>Measure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dirty="0">
                          <a:latin typeface="Consolas" charset="0"/>
                          <a:ea typeface="Consolas" charset="0"/>
                          <a:cs typeface="Consolas" charset="0"/>
                        </a:rPr>
                        <a:t>When to Use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dirty="0">
                          <a:latin typeface="Consolas" charset="0"/>
                          <a:ea typeface="Consolas" charset="0"/>
                          <a:cs typeface="Consolas" charset="0"/>
                        </a:rPr>
                        <a:t>Possible</a:t>
                      </a:r>
                      <a:r>
                        <a:rPr lang="en-US" sz="3600" baseline="0" dirty="0">
                          <a:latin typeface="Consolas" charset="0"/>
                          <a:ea typeface="Consolas" charset="0"/>
                          <a:cs typeface="Consolas" charset="0"/>
                        </a:rPr>
                        <a:t> Values</a:t>
                      </a:r>
                      <a:endParaRPr lang="en-US" sz="36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3600" b="1" dirty="0">
                          <a:solidFill>
                            <a:schemeClr val="accent6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Range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dirty="0">
                          <a:solidFill>
                            <a:schemeClr val="accent6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Ordinal, Interval, Ratio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dirty="0">
                          <a:solidFill>
                            <a:schemeClr val="accent6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0+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32922">
                <a:tc>
                  <a:txBody>
                    <a:bodyPr/>
                    <a:lstStyle/>
                    <a:p>
                      <a:pPr algn="l"/>
                      <a:r>
                        <a:rPr lang="en-US" sz="3600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Standard </a:t>
                      </a:r>
                    </a:p>
                    <a:p>
                      <a:pPr algn="l"/>
                      <a:r>
                        <a:rPr lang="en-US" sz="3600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Deviation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Interval, Ratio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0+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711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Hypothesis Testing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9072" y="1971899"/>
            <a:ext cx="5895475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Null Hypothesis</a:t>
            </a:r>
          </a:p>
          <a:p>
            <a:pPr algn="ctr"/>
            <a:endParaRPr lang="en-US" b="1" dirty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algn="ctr"/>
            <a:r>
              <a:rPr lang="en-US" sz="28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No effect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83179" y="1971898"/>
            <a:ext cx="589805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Alternative Hypothesis</a:t>
            </a:r>
          </a:p>
          <a:p>
            <a:pPr algn="ctr"/>
            <a:endParaRPr lang="en-US" b="1" dirty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algn="ctr"/>
            <a:r>
              <a:rPr lang="en-US" sz="28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Effect exists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8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20869" y="3676590"/>
            <a:ext cx="10967357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Essentially, analyze data and see if null hypothesis seems plausible</a:t>
            </a:r>
          </a:p>
          <a:p>
            <a:endParaRPr lang="en-US" sz="1200" b="1" dirty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571500" indent="-571500">
              <a:buFont typeface="Arial" charset="0"/>
              <a:buChar char="•"/>
            </a:pPr>
            <a:r>
              <a:rPr lang="en-US" sz="3200" b="1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If not plausible</a:t>
            </a:r>
            <a:r>
              <a:rPr lang="en-US" sz="32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, we believe the </a:t>
            </a:r>
            <a:r>
              <a:rPr lang="en-US" sz="3200" b="1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alternative</a:t>
            </a:r>
          </a:p>
          <a:p>
            <a:pPr marL="571500" indent="-571500">
              <a:buFont typeface="Arial" charset="0"/>
              <a:buChar char="•"/>
            </a:pPr>
            <a:r>
              <a:rPr lang="en-US" sz="32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If plausible</a:t>
            </a:r>
            <a:r>
              <a:rPr lang="en-US" sz="32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, we assume there is </a:t>
            </a:r>
            <a:r>
              <a:rPr lang="en-US" sz="32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no effect</a:t>
            </a:r>
          </a:p>
        </p:txBody>
      </p:sp>
    </p:spTree>
    <p:extLst>
      <p:ext uri="{BB962C8B-B14F-4D97-AF65-F5344CB8AC3E}">
        <p14:creationId xmlns:p14="http://schemas.microsoft.com/office/powerpoint/2010/main" val="271882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Hypothesis Testing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199" y="1744096"/>
            <a:ext cx="10515601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“P-Values”</a:t>
            </a:r>
          </a:p>
          <a:p>
            <a:endParaRPr lang="en-US" b="1" dirty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The probability of observing an effect that large or larger, given the null hypothesis is true.</a:t>
            </a:r>
          </a:p>
          <a:p>
            <a:pPr marL="457200" indent="-457200">
              <a:buFont typeface="Arial" charset="0"/>
              <a:buChar char="•"/>
            </a:pPr>
            <a:endParaRPr lang="en-US" sz="1400" b="1" dirty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It is trying to tell us if an effect exists in the population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9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838199" y="5053286"/>
            <a:ext cx="1051560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Usually a p-value &lt; .05 is considered “statistically significant”</a:t>
            </a:r>
          </a:p>
        </p:txBody>
      </p:sp>
    </p:spTree>
    <p:extLst>
      <p:ext uri="{BB962C8B-B14F-4D97-AF65-F5344CB8AC3E}">
        <p14:creationId xmlns:p14="http://schemas.microsoft.com/office/powerpoint/2010/main" val="1103211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Office Theme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2004</TotalTime>
  <Words>1450</Words>
  <Application>Microsoft Macintosh PowerPoint</Application>
  <PresentationFormat>Widescreen</PresentationFormat>
  <Paragraphs>262</Paragraphs>
  <Slides>35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Arial</vt:lpstr>
      <vt:lpstr>Calibri</vt:lpstr>
      <vt:lpstr>Calibri Light</vt:lpstr>
      <vt:lpstr>Cambria Math</vt:lpstr>
      <vt:lpstr>Consolas</vt:lpstr>
      <vt:lpstr>Office Theme</vt:lpstr>
      <vt:lpstr>Applied Statistical Analysis</vt:lpstr>
      <vt:lpstr>Today</vt:lpstr>
      <vt:lpstr>PowerPoint Presentation</vt:lpstr>
      <vt:lpstr>Reliability and Validity</vt:lpstr>
      <vt:lpstr>Correlation and Experimentation</vt:lpstr>
      <vt:lpstr>Central Tendency</vt:lpstr>
      <vt:lpstr>PowerPoint Presentation</vt:lpstr>
      <vt:lpstr>Hypothesis Testing</vt:lpstr>
      <vt:lpstr>Hypothesis Testing</vt:lpstr>
      <vt:lpstr>Hypothesis Testing</vt:lpstr>
      <vt:lpstr>Reading</vt:lpstr>
      <vt:lpstr>Z-Scores</vt:lpstr>
      <vt:lpstr>Z-Scores for an Individual Point</vt:lpstr>
      <vt:lpstr>Z-Score Examples</vt:lpstr>
      <vt:lpstr>Z-Score Interpretations</vt:lpstr>
      <vt:lpstr>Z-Score and the Standard Normal Curve</vt:lpstr>
      <vt:lpstr>Z-Score and the Standard Normal Curve</vt:lpstr>
      <vt:lpstr>Normal Distributions and Shading </vt:lpstr>
      <vt:lpstr>Review of Z-Scores (Chapter 4)</vt:lpstr>
      <vt:lpstr>PowerPoint Presentation</vt:lpstr>
      <vt:lpstr>Distribution of Sample Means</vt:lpstr>
      <vt:lpstr>Distribution of Sample Means</vt:lpstr>
      <vt:lpstr>Distribution of Sample Means</vt:lpstr>
      <vt:lpstr>Standard Error of the Mean</vt:lpstr>
      <vt:lpstr>Since we don’t want to take lots of samples...</vt:lpstr>
      <vt:lpstr>The Z for a Sample Mean</vt:lpstr>
      <vt:lpstr>The Z for a Sample Mean</vt:lpstr>
      <vt:lpstr>PowerPoint Presentation</vt:lpstr>
      <vt:lpstr>Hypothesis Testing with Z Scores</vt:lpstr>
      <vt:lpstr>Hypothesis Testing with Z Scores</vt:lpstr>
      <vt:lpstr>Hypothesis Testing with Z Scores</vt:lpstr>
      <vt:lpstr>Review of Sample Mean Distributions (Chapter 5 and Intro to 6)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Applied Statistical Analysis</dc:title>
  <dc:creator>Tyson Barrett</dc:creator>
  <cp:lastModifiedBy>Tyson Barrett</cp:lastModifiedBy>
  <cp:revision>194</cp:revision>
  <cp:lastPrinted>2018-01-24T21:23:57Z</cp:lastPrinted>
  <dcterms:created xsi:type="dcterms:W3CDTF">2017-12-29T23:46:42Z</dcterms:created>
  <dcterms:modified xsi:type="dcterms:W3CDTF">2018-01-31T23:03:23Z</dcterms:modified>
</cp:coreProperties>
</file>