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sldIdLst>
    <p:sldId id="446" r:id="rId2"/>
    <p:sldId id="257" r:id="rId3"/>
    <p:sldId id="448" r:id="rId4"/>
    <p:sldId id="428" r:id="rId5"/>
    <p:sldId id="449" r:id="rId6"/>
    <p:sldId id="450" r:id="rId7"/>
    <p:sldId id="435" r:id="rId8"/>
    <p:sldId id="452" r:id="rId9"/>
    <p:sldId id="390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20" r:id="rId19"/>
    <p:sldId id="453" r:id="rId20"/>
    <p:sldId id="438" r:id="rId21"/>
    <p:sldId id="455" r:id="rId22"/>
    <p:sldId id="456" r:id="rId23"/>
    <p:sldId id="421" r:id="rId24"/>
    <p:sldId id="422" r:id="rId25"/>
    <p:sldId id="423" r:id="rId26"/>
    <p:sldId id="454" r:id="rId27"/>
    <p:sldId id="457" r:id="rId28"/>
    <p:sldId id="459" r:id="rId29"/>
    <p:sldId id="460" r:id="rId30"/>
    <p:sldId id="458" r:id="rId31"/>
    <p:sldId id="461" r:id="rId32"/>
    <p:sldId id="462" r:id="rId33"/>
    <p:sldId id="256" r:id="rId34"/>
    <p:sldId id="463" r:id="rId35"/>
    <p:sldId id="464" r:id="rId36"/>
    <p:sldId id="34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D0"/>
    <a:srgbClr val="418AB3"/>
    <a:srgbClr val="FFFFFF"/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1"/>
    <p:restoredTop sz="78367"/>
  </p:normalViewPr>
  <p:slideViewPr>
    <p:cSldViewPr snapToGrid="0" snapToObjects="1">
      <p:cViewPr varScale="1">
        <p:scale>
          <a:sx n="99" d="100"/>
          <a:sy n="99" d="100"/>
        </p:scale>
        <p:origin x="1888" y="176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Var 2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Sheet1!$A$2:$A$9</c:f>
              <c:numCache>
                <c:formatCode>General</c:formatCode>
                <c:ptCount val="8"/>
                <c:pt idx="0">
                  <c:v>8</c:v>
                </c:pt>
                <c:pt idx="1">
                  <c:v>6</c:v>
                </c:pt>
                <c:pt idx="2">
                  <c:v>9</c:v>
                </c:pt>
                <c:pt idx="3">
                  <c:v>7</c:v>
                </c:pt>
                <c:pt idx="4">
                  <c:v>7</c:v>
                </c:pt>
                <c:pt idx="5">
                  <c:v>8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7</c:v>
                </c:pt>
                <c:pt idx="1">
                  <c:v>2</c:v>
                </c:pt>
                <c:pt idx="2">
                  <c:v>6</c:v>
                </c:pt>
                <c:pt idx="3">
                  <c:v>6</c:v>
                </c:pt>
                <c:pt idx="4">
                  <c:v>8</c:v>
                </c:pt>
                <c:pt idx="5">
                  <c:v>5</c:v>
                </c:pt>
                <c:pt idx="6">
                  <c:v>3</c:v>
                </c:pt>
                <c:pt idx="7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7B-6342-B0C6-B9B4FD2837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931776"/>
        <c:axId val="142933472"/>
      </c:scatterChart>
      <c:valAx>
        <c:axId val="142931776"/>
        <c:scaling>
          <c:orientation val="minMax"/>
          <c:min val="4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Var</a:t>
                </a:r>
                <a:r>
                  <a:rPr lang="en-US" dirty="0"/>
                  <a:t> 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933472"/>
        <c:crosses val="autoZero"/>
        <c:crossBetween val="midCat"/>
      </c:valAx>
      <c:valAx>
        <c:axId val="14293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Var</a:t>
                </a:r>
                <a:r>
                  <a:rPr lang="en-US" dirty="0"/>
                  <a:t> 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931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8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F-test, DV needs to be interval/ratio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13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9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27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7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and research hypotheses are mutually exclusive (they cover all possible outcomes)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27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3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59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6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65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27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33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5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use Cohen’s d here as well for each mean difference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64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60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45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725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53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814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98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48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234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560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19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00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24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54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32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3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3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92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D73-E719-D849-B192-46101C5BDE90}" type="datetime1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9701-0A79-F944-95C4-63D074BCD5FE}" type="datetime1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0CA4-DAFA-6D46-8CB2-2C9884C33B19}" type="datetime1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69C-4E88-FD4D-B0FD-C205835C558E}" type="datetime1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D85-1BA6-C144-9430-792891429B46}" type="datetime1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D6FA-46B1-AB4D-BA89-52D1F1EDB7DC}" type="datetime1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F6F-40DD-C041-8CA9-F3B7FE603DF0}" type="datetime1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8225-12C7-9541-8776-7D580B3D5DF4}" type="datetime1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8ADA-5976-EF4F-970E-AF67408D4544}" type="datetime1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50B1-E69C-BF40-8DA9-7B6511B1163C}" type="datetime1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9B4-0EE4-FC4D-BE81-EA98845A0C10}" type="datetime1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6ACF-BE73-1A41-A391-5F549B566778}" type="datetime1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xYrzzy3cq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9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</a:p>
        </p:txBody>
      </p:sp>
    </p:spTree>
    <p:extLst>
      <p:ext uri="{BB962C8B-B14F-4D97-AF65-F5344CB8AC3E}">
        <p14:creationId xmlns:p14="http://schemas.microsoft.com/office/powerpoint/2010/main" val="52443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8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A2AE59-7DF8-0D44-9E88-92B8B5D75359}"/>
              </a:ext>
            </a:extLst>
          </p:cNvPr>
          <p:cNvSpPr/>
          <p:nvPr/>
        </p:nvSpPr>
        <p:spPr>
          <a:xfrm>
            <a:off x="3988877" y="3687911"/>
            <a:ext cx="736492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Individuals are independent of each other (one person’s scores does not affect another’s)</a:t>
            </a:r>
          </a:p>
        </p:txBody>
      </p:sp>
      <p:sp>
        <p:nvSpPr>
          <p:cNvPr id="3" name="Bent-Up Arrow 2">
            <a:extLst>
              <a:ext uri="{FF2B5EF4-FFF2-40B4-BE49-F238E27FC236}">
                <a16:creationId xmlns:a16="http://schemas.microsoft.com/office/drawing/2014/main" id="{50A25689-570B-BD49-972E-8E45FE19DD9D}"/>
              </a:ext>
            </a:extLst>
          </p:cNvPr>
          <p:cNvSpPr/>
          <p:nvPr/>
        </p:nvSpPr>
        <p:spPr>
          <a:xfrm rot="5400000">
            <a:off x="2761048" y="3789769"/>
            <a:ext cx="1054100" cy="850385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0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24A2D-88FA-4740-9B03-6AC58789A717}"/>
              </a:ext>
            </a:extLst>
          </p:cNvPr>
          <p:cNvSpPr/>
          <p:nvPr/>
        </p:nvSpPr>
        <p:spPr>
          <a:xfrm>
            <a:off x="3988877" y="5159159"/>
            <a:ext cx="7364923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we need interval/ratio variables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EE85762-44DB-7F48-994F-FD34F24F484A}"/>
              </a:ext>
            </a:extLst>
          </p:cNvPr>
          <p:cNvSpPr/>
          <p:nvPr/>
        </p:nvSpPr>
        <p:spPr>
          <a:xfrm rot="5400000">
            <a:off x="2761048" y="4698802"/>
            <a:ext cx="1054100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1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B3FFB4-DEAD-FE4C-8A8C-D7AE343CDADB}"/>
              </a:ext>
            </a:extLst>
          </p:cNvPr>
          <p:cNvSpPr/>
          <p:nvPr/>
        </p:nvSpPr>
        <p:spPr>
          <a:xfrm>
            <a:off x="3823776" y="3072827"/>
            <a:ext cx="7220461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Multivariate normality (the two variables are jointly normal)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2C9E31F0-4B9F-2643-853B-DE67A7DC9527}"/>
              </a:ext>
            </a:extLst>
          </p:cNvPr>
          <p:cNvSpPr/>
          <p:nvPr/>
        </p:nvSpPr>
        <p:spPr>
          <a:xfrm rot="5400000" flipH="1">
            <a:off x="2661263" y="3544917"/>
            <a:ext cx="1253670" cy="850385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1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31528" y="3527617"/>
            <a:ext cx="7364923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Variance around the line should be roughly equal across the whole line</a:t>
            </a:r>
            <a:endParaRPr lang="en-US" sz="20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4159509"/>
            <a:ext cx="838197" cy="850385"/>
          </a:xfrm>
          <a:prstGeom prst="bent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2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4045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7191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Examining the 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6F0335-ADC9-BF44-84EC-18F8A781CF8A}"/>
              </a:ext>
            </a:extLst>
          </p:cNvPr>
          <p:cNvSpPr/>
          <p:nvPr/>
        </p:nvSpPr>
        <p:spPr>
          <a:xfrm>
            <a:off x="1321876" y="3096499"/>
            <a:ext cx="96255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Independence: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random sample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know what your variables are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: Histograms,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Q-Q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, skew and kurtosis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Scatterplots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9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142745"/>
            <a:ext cx="8744894" cy="18973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9961C-5DDD-964F-B465-83D657696EA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2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0231197"/>
                  </p:ext>
                </p:extLst>
              </p:nvPr>
            </p:nvGraphicFramePr>
            <p:xfrm>
              <a:off x="644448" y="2503743"/>
              <a:ext cx="10937952" cy="28415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a relationship between the variables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relationship between the variables.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0231197"/>
                  </p:ext>
                </p:extLst>
              </p:nvPr>
            </p:nvGraphicFramePr>
            <p:xfrm>
              <a:off x="644448" y="2503743"/>
              <a:ext cx="10937952" cy="28415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106154" r="-199582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a relationship between the variables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142553" r="-199582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relationship between the variables.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7519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39800" y="2266727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How much evidence is enough to believe the null is not true?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8587-A1B4-254C-9577-8F13D20ACF57}"/>
              </a:ext>
            </a:extLst>
          </p:cNvPr>
          <p:cNvSpPr txBox="1"/>
          <p:nvPr/>
        </p:nvSpPr>
        <p:spPr>
          <a:xfrm>
            <a:off x="1549399" y="3220834"/>
            <a:ext cx="711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generally based on an alpha = .05</a:t>
            </a:r>
          </a:p>
        </p:txBody>
      </p:sp>
    </p:spTree>
    <p:extLst>
      <p:ext uri="{BB962C8B-B14F-4D97-AF65-F5344CB8AC3E}">
        <p14:creationId xmlns:p14="http://schemas.microsoft.com/office/powerpoint/2010/main" val="16739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45BF90-295A-1F4B-B8A7-E1E7723AE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21" y="1466388"/>
            <a:ext cx="8292006" cy="518250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F536D9-1FA5-7B43-BE21-EE2238F41026}"/>
              </a:ext>
            </a:extLst>
          </p:cNvPr>
          <p:cNvCxnSpPr>
            <a:cxnSpLocks/>
          </p:cNvCxnSpPr>
          <p:nvPr/>
        </p:nvCxnSpPr>
        <p:spPr>
          <a:xfrm flipV="1">
            <a:off x="1847501" y="2424224"/>
            <a:ext cx="2008573" cy="68757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D70B74-B959-BE44-AC00-7D1544FB586E}"/>
              </a:ext>
            </a:extLst>
          </p:cNvPr>
          <p:cNvSpPr/>
          <p:nvPr/>
        </p:nvSpPr>
        <p:spPr>
          <a:xfrm>
            <a:off x="488796" y="2977116"/>
            <a:ext cx="271741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Click on </a:t>
            </a:r>
          </a:p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“Correlation Matrix”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43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E3A91-51FA-7B4E-A154-0ACDC8A87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079" y="1389990"/>
            <a:ext cx="7369656" cy="533148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2B41BD-E73C-FF40-A5FA-07D30416E0D0}"/>
              </a:ext>
            </a:extLst>
          </p:cNvPr>
          <p:cNvCxnSpPr>
            <a:cxnSpLocks/>
          </p:cNvCxnSpPr>
          <p:nvPr/>
        </p:nvCxnSpPr>
        <p:spPr>
          <a:xfrm flipV="1">
            <a:off x="1890031" y="2821172"/>
            <a:ext cx="2561467" cy="284952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EECA22D-C243-914F-86F7-15DB47E9BC1F}"/>
              </a:ext>
            </a:extLst>
          </p:cNvPr>
          <p:cNvSpPr/>
          <p:nvPr/>
        </p:nvSpPr>
        <p:spPr>
          <a:xfrm>
            <a:off x="531326" y="5536018"/>
            <a:ext cx="252376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Bring variables to be correlated over here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0BCA53-B1FA-B944-A553-33DB6F92F824}"/>
              </a:ext>
            </a:extLst>
          </p:cNvPr>
          <p:cNvCxnSpPr>
            <a:cxnSpLocks/>
          </p:cNvCxnSpPr>
          <p:nvPr/>
        </p:nvCxnSpPr>
        <p:spPr>
          <a:xfrm flipH="1">
            <a:off x="7810908" y="2665228"/>
            <a:ext cx="999939" cy="32252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EBCF6C0-C870-9B46-B102-4EA3B84788E9}"/>
              </a:ext>
            </a:extLst>
          </p:cNvPr>
          <p:cNvSpPr/>
          <p:nvPr/>
        </p:nvSpPr>
        <p:spPr>
          <a:xfrm>
            <a:off x="8750293" y="2445341"/>
            <a:ext cx="10711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23BF1-B6D7-CF47-A0A4-F6DA0DABA294}"/>
              </a:ext>
            </a:extLst>
          </p:cNvPr>
          <p:cNvSpPr/>
          <p:nvPr/>
        </p:nvSpPr>
        <p:spPr>
          <a:xfrm>
            <a:off x="1106711" y="3229057"/>
            <a:ext cx="108258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Relationships!</a:t>
            </a:r>
            <a:endParaRPr lang="en-US" sz="40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12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Correlation and Intro to Regression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 13 in Book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00410135-FA73-CE40-A7C4-A0E6A8A500FF}"/>
              </a:ext>
            </a:extLst>
          </p:cNvPr>
          <p:cNvSpPr/>
          <p:nvPr/>
        </p:nvSpPr>
        <p:spPr>
          <a:xfrm>
            <a:off x="3009900" y="3136900"/>
            <a:ext cx="1193800" cy="1041400"/>
          </a:xfrm>
          <a:prstGeom prst="heart">
            <a:avLst/>
          </a:prstGeom>
          <a:solidFill>
            <a:srgbClr val="418AB3">
              <a:alpha val="5176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1F198F-FE36-F74F-AB4D-68F98BB6FCDE}"/>
              </a:ext>
            </a:extLst>
          </p:cNvPr>
          <p:cNvCxnSpPr>
            <a:cxnSpLocks/>
          </p:cNvCxnSpPr>
          <p:nvPr/>
        </p:nvCxnSpPr>
        <p:spPr>
          <a:xfrm>
            <a:off x="4738577" y="2112335"/>
            <a:ext cx="0" cy="361507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935DCAF-6068-2A4A-8C63-37A4ECCA7874}"/>
              </a:ext>
            </a:extLst>
          </p:cNvPr>
          <p:cNvCxnSpPr/>
          <p:nvPr/>
        </p:nvCxnSpPr>
        <p:spPr>
          <a:xfrm>
            <a:off x="2835349" y="3857844"/>
            <a:ext cx="4664149" cy="1063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0C041C-0AB6-7342-BB30-F1BD911EA253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039882-FF17-8947-8239-217423B230A5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1C2E745-0C63-C24B-9D6C-869D13E66B31}"/>
              </a:ext>
            </a:extLst>
          </p:cNvPr>
          <p:cNvSpPr/>
          <p:nvPr/>
        </p:nvSpPr>
        <p:spPr>
          <a:xfrm>
            <a:off x="3400647" y="461098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B86CF4-65AB-C644-8962-4D720F81DBE4}"/>
              </a:ext>
            </a:extLst>
          </p:cNvPr>
          <p:cNvSpPr/>
          <p:nvPr/>
        </p:nvSpPr>
        <p:spPr>
          <a:xfrm>
            <a:off x="3739117" y="334216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52DA8-08A4-E14D-982B-E065A2596FEE}"/>
              </a:ext>
            </a:extLst>
          </p:cNvPr>
          <p:cNvSpPr/>
          <p:nvPr/>
        </p:nvSpPr>
        <p:spPr>
          <a:xfrm>
            <a:off x="3829495" y="457199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B996DB-2745-AE49-A66F-8999107EEFB2}"/>
              </a:ext>
            </a:extLst>
          </p:cNvPr>
          <p:cNvSpPr/>
          <p:nvPr/>
        </p:nvSpPr>
        <p:spPr>
          <a:xfrm>
            <a:off x="3712536" y="385784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A65581-B027-A748-8FA5-6C4F5834FFBC}"/>
              </a:ext>
            </a:extLst>
          </p:cNvPr>
          <p:cNvSpPr/>
          <p:nvPr/>
        </p:nvSpPr>
        <p:spPr>
          <a:xfrm>
            <a:off x="4065182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E6F9E8-1D84-9D4F-912E-9D293FB80B01}"/>
              </a:ext>
            </a:extLst>
          </p:cNvPr>
          <p:cNvSpPr/>
          <p:nvPr/>
        </p:nvSpPr>
        <p:spPr>
          <a:xfrm>
            <a:off x="3838354" y="427960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50B3E11-D944-3C44-8246-DD0CFBF2EC01}"/>
              </a:ext>
            </a:extLst>
          </p:cNvPr>
          <p:cNvSpPr/>
          <p:nvPr/>
        </p:nvSpPr>
        <p:spPr>
          <a:xfrm>
            <a:off x="4295553" y="408999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1DF053-D9D9-1240-A8F0-6D030D54F78C}"/>
              </a:ext>
            </a:extLst>
          </p:cNvPr>
          <p:cNvSpPr/>
          <p:nvPr/>
        </p:nvSpPr>
        <p:spPr>
          <a:xfrm>
            <a:off x="3224324" y="41360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0B8917-E092-9244-A11A-6862CD50B594}"/>
              </a:ext>
            </a:extLst>
          </p:cNvPr>
          <p:cNvSpPr/>
          <p:nvPr/>
        </p:nvSpPr>
        <p:spPr>
          <a:xfrm>
            <a:off x="4639340" y="377632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31CDD30-0AC5-0249-84CB-E19A3FE2DB72}"/>
              </a:ext>
            </a:extLst>
          </p:cNvPr>
          <p:cNvSpPr/>
          <p:nvPr/>
        </p:nvSpPr>
        <p:spPr>
          <a:xfrm>
            <a:off x="4394791" y="342013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D64C37-A2A0-8D40-B7FC-57768698F63E}"/>
              </a:ext>
            </a:extLst>
          </p:cNvPr>
          <p:cNvSpPr/>
          <p:nvPr/>
        </p:nvSpPr>
        <p:spPr>
          <a:xfrm>
            <a:off x="4890976" y="42796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394E4A-0BDA-0048-9F0D-892F16B838BA}"/>
              </a:ext>
            </a:extLst>
          </p:cNvPr>
          <p:cNvSpPr/>
          <p:nvPr/>
        </p:nvSpPr>
        <p:spPr>
          <a:xfrm>
            <a:off x="4841357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8582993-A895-B34C-8768-B2E956B31419}"/>
              </a:ext>
            </a:extLst>
          </p:cNvPr>
          <p:cNvSpPr/>
          <p:nvPr/>
        </p:nvSpPr>
        <p:spPr>
          <a:xfrm>
            <a:off x="5139071" y="37710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276CA8-6E2B-8B49-ABF3-3663CEB1A332}"/>
              </a:ext>
            </a:extLst>
          </p:cNvPr>
          <p:cNvSpPr/>
          <p:nvPr/>
        </p:nvSpPr>
        <p:spPr>
          <a:xfrm>
            <a:off x="5188689" y="332798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69D601-131D-7544-9F29-7904ECBEDE47}"/>
              </a:ext>
            </a:extLst>
          </p:cNvPr>
          <p:cNvSpPr/>
          <p:nvPr/>
        </p:nvSpPr>
        <p:spPr>
          <a:xfrm>
            <a:off x="4415171" y="460743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82344C-6AEB-E44E-976C-5962BC7824A9}"/>
              </a:ext>
            </a:extLst>
          </p:cNvPr>
          <p:cNvSpPr/>
          <p:nvPr/>
        </p:nvSpPr>
        <p:spPr>
          <a:xfrm>
            <a:off x="3623932" y="507527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78D696-0AFF-DA48-8585-81DE8EE47071}"/>
              </a:ext>
            </a:extLst>
          </p:cNvPr>
          <p:cNvSpPr/>
          <p:nvPr/>
        </p:nvSpPr>
        <p:spPr>
          <a:xfrm>
            <a:off x="5188688" y="28442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559A87-332C-4644-8FAA-65BDC787EC81}"/>
              </a:ext>
            </a:extLst>
          </p:cNvPr>
          <p:cNvSpPr/>
          <p:nvPr/>
        </p:nvSpPr>
        <p:spPr>
          <a:xfrm>
            <a:off x="5589183" y="3724932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7AF6757-5001-8844-920E-DEBF48B97DC6}"/>
              </a:ext>
            </a:extLst>
          </p:cNvPr>
          <p:cNvSpPr/>
          <p:nvPr/>
        </p:nvSpPr>
        <p:spPr>
          <a:xfrm>
            <a:off x="5401341" y="414491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FBF1A9-FA64-A84E-86AB-B23C5AE58086}"/>
              </a:ext>
            </a:extLst>
          </p:cNvPr>
          <p:cNvSpPr/>
          <p:nvPr/>
        </p:nvSpPr>
        <p:spPr>
          <a:xfrm>
            <a:off x="5794746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308FAB-C4C1-984C-9A6F-DF51CAAED04F}"/>
              </a:ext>
            </a:extLst>
          </p:cNvPr>
          <p:cNvSpPr/>
          <p:nvPr/>
        </p:nvSpPr>
        <p:spPr>
          <a:xfrm>
            <a:off x="5745128" y="266179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552EAE-7891-F246-8A60-8FD6FCE4CD8F}"/>
              </a:ext>
            </a:extLst>
          </p:cNvPr>
          <p:cNvSpPr/>
          <p:nvPr/>
        </p:nvSpPr>
        <p:spPr>
          <a:xfrm>
            <a:off x="6142076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13D2DD-1F58-A94D-A82F-F695FEA18070}"/>
              </a:ext>
            </a:extLst>
          </p:cNvPr>
          <p:cNvSpPr/>
          <p:nvPr/>
        </p:nvSpPr>
        <p:spPr>
          <a:xfrm>
            <a:off x="6414979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156478-1B57-574A-8783-C72A1B8C3B8E}"/>
              </a:ext>
            </a:extLst>
          </p:cNvPr>
          <p:cNvSpPr txBox="1"/>
          <p:nvPr/>
        </p:nvSpPr>
        <p:spPr>
          <a:xfrm>
            <a:off x="7590096" y="367317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BD2A88-2293-5040-9797-45A67E7F1D66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B8A225-A28E-D148-8B7D-CA25D3BC6790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22C0B0-EE16-FE4B-AF4B-AA4AC39355C7}"/>
              </a:ext>
            </a:extLst>
          </p:cNvPr>
          <p:cNvSpPr txBox="1"/>
          <p:nvPr/>
        </p:nvSpPr>
        <p:spPr>
          <a:xfrm>
            <a:off x="4295553" y="174917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X</a:t>
            </a:r>
          </a:p>
        </p:txBody>
      </p:sp>
    </p:spTree>
    <p:extLst>
      <p:ext uri="{BB962C8B-B14F-4D97-AF65-F5344CB8AC3E}">
        <p14:creationId xmlns:p14="http://schemas.microsoft.com/office/powerpoint/2010/main" val="163102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5ADFD5-507B-8F4C-A8D1-6209348A9660}"/>
              </a:ext>
            </a:extLst>
          </p:cNvPr>
          <p:cNvSpPr/>
          <p:nvPr/>
        </p:nvSpPr>
        <p:spPr>
          <a:xfrm>
            <a:off x="4772466" y="2147780"/>
            <a:ext cx="2140690" cy="1704746"/>
          </a:xfrm>
          <a:prstGeom prst="rect">
            <a:avLst/>
          </a:prstGeom>
          <a:solidFill>
            <a:srgbClr val="F0F5D0">
              <a:alpha val="48627"/>
            </a:srgb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4E1920-C7C3-2F4A-8827-311E2B547260}"/>
              </a:ext>
            </a:extLst>
          </p:cNvPr>
          <p:cNvSpPr/>
          <p:nvPr/>
        </p:nvSpPr>
        <p:spPr>
          <a:xfrm>
            <a:off x="2853069" y="3873794"/>
            <a:ext cx="1885507" cy="1704746"/>
          </a:xfrm>
          <a:prstGeom prst="rect">
            <a:avLst/>
          </a:prstGeom>
          <a:solidFill>
            <a:srgbClr val="F0F5D0">
              <a:alpha val="48627"/>
            </a:srgb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1F198F-FE36-F74F-AB4D-68F98BB6FCDE}"/>
              </a:ext>
            </a:extLst>
          </p:cNvPr>
          <p:cNvCxnSpPr>
            <a:cxnSpLocks/>
          </p:cNvCxnSpPr>
          <p:nvPr/>
        </p:nvCxnSpPr>
        <p:spPr>
          <a:xfrm>
            <a:off x="4738577" y="2112335"/>
            <a:ext cx="0" cy="361507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935DCAF-6068-2A4A-8C63-37A4ECCA7874}"/>
              </a:ext>
            </a:extLst>
          </p:cNvPr>
          <p:cNvCxnSpPr/>
          <p:nvPr/>
        </p:nvCxnSpPr>
        <p:spPr>
          <a:xfrm>
            <a:off x="2835349" y="3857844"/>
            <a:ext cx="4664149" cy="1063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0C041C-0AB6-7342-BB30-F1BD911EA253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039882-FF17-8947-8239-217423B230A5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1C2E745-0C63-C24B-9D6C-869D13E66B31}"/>
              </a:ext>
            </a:extLst>
          </p:cNvPr>
          <p:cNvSpPr/>
          <p:nvPr/>
        </p:nvSpPr>
        <p:spPr>
          <a:xfrm>
            <a:off x="3400647" y="461098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B86CF4-65AB-C644-8962-4D720F81DBE4}"/>
              </a:ext>
            </a:extLst>
          </p:cNvPr>
          <p:cNvSpPr/>
          <p:nvPr/>
        </p:nvSpPr>
        <p:spPr>
          <a:xfrm>
            <a:off x="3739117" y="334216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52DA8-08A4-E14D-982B-E065A2596FEE}"/>
              </a:ext>
            </a:extLst>
          </p:cNvPr>
          <p:cNvSpPr/>
          <p:nvPr/>
        </p:nvSpPr>
        <p:spPr>
          <a:xfrm>
            <a:off x="3829495" y="457199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B996DB-2745-AE49-A66F-8999107EEFB2}"/>
              </a:ext>
            </a:extLst>
          </p:cNvPr>
          <p:cNvSpPr/>
          <p:nvPr/>
        </p:nvSpPr>
        <p:spPr>
          <a:xfrm>
            <a:off x="3712536" y="385784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A65581-B027-A748-8FA5-6C4F5834FFBC}"/>
              </a:ext>
            </a:extLst>
          </p:cNvPr>
          <p:cNvSpPr/>
          <p:nvPr/>
        </p:nvSpPr>
        <p:spPr>
          <a:xfrm>
            <a:off x="4065182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E6F9E8-1D84-9D4F-912E-9D293FB80B01}"/>
              </a:ext>
            </a:extLst>
          </p:cNvPr>
          <p:cNvSpPr/>
          <p:nvPr/>
        </p:nvSpPr>
        <p:spPr>
          <a:xfrm>
            <a:off x="3838354" y="427960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50B3E11-D944-3C44-8246-DD0CFBF2EC01}"/>
              </a:ext>
            </a:extLst>
          </p:cNvPr>
          <p:cNvSpPr/>
          <p:nvPr/>
        </p:nvSpPr>
        <p:spPr>
          <a:xfrm>
            <a:off x="4295553" y="408999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1DF053-D9D9-1240-A8F0-6D030D54F78C}"/>
              </a:ext>
            </a:extLst>
          </p:cNvPr>
          <p:cNvSpPr/>
          <p:nvPr/>
        </p:nvSpPr>
        <p:spPr>
          <a:xfrm>
            <a:off x="3224324" y="41360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0B8917-E092-9244-A11A-6862CD50B594}"/>
              </a:ext>
            </a:extLst>
          </p:cNvPr>
          <p:cNvSpPr/>
          <p:nvPr/>
        </p:nvSpPr>
        <p:spPr>
          <a:xfrm>
            <a:off x="4639340" y="377632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31CDD30-0AC5-0249-84CB-E19A3FE2DB72}"/>
              </a:ext>
            </a:extLst>
          </p:cNvPr>
          <p:cNvSpPr/>
          <p:nvPr/>
        </p:nvSpPr>
        <p:spPr>
          <a:xfrm>
            <a:off x="4394791" y="342013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D64C37-A2A0-8D40-B7FC-57768698F63E}"/>
              </a:ext>
            </a:extLst>
          </p:cNvPr>
          <p:cNvSpPr/>
          <p:nvPr/>
        </p:nvSpPr>
        <p:spPr>
          <a:xfrm>
            <a:off x="4890976" y="42796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394E4A-0BDA-0048-9F0D-892F16B838BA}"/>
              </a:ext>
            </a:extLst>
          </p:cNvPr>
          <p:cNvSpPr/>
          <p:nvPr/>
        </p:nvSpPr>
        <p:spPr>
          <a:xfrm>
            <a:off x="4841357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8582993-A895-B34C-8768-B2E956B31419}"/>
              </a:ext>
            </a:extLst>
          </p:cNvPr>
          <p:cNvSpPr/>
          <p:nvPr/>
        </p:nvSpPr>
        <p:spPr>
          <a:xfrm>
            <a:off x="5139071" y="37710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276CA8-6E2B-8B49-ABF3-3663CEB1A332}"/>
              </a:ext>
            </a:extLst>
          </p:cNvPr>
          <p:cNvSpPr/>
          <p:nvPr/>
        </p:nvSpPr>
        <p:spPr>
          <a:xfrm>
            <a:off x="5188689" y="332798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69D601-131D-7544-9F29-7904ECBEDE47}"/>
              </a:ext>
            </a:extLst>
          </p:cNvPr>
          <p:cNvSpPr/>
          <p:nvPr/>
        </p:nvSpPr>
        <p:spPr>
          <a:xfrm>
            <a:off x="4415171" y="460743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82344C-6AEB-E44E-976C-5962BC7824A9}"/>
              </a:ext>
            </a:extLst>
          </p:cNvPr>
          <p:cNvSpPr/>
          <p:nvPr/>
        </p:nvSpPr>
        <p:spPr>
          <a:xfrm>
            <a:off x="3623932" y="507527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78D696-0AFF-DA48-8585-81DE8EE47071}"/>
              </a:ext>
            </a:extLst>
          </p:cNvPr>
          <p:cNvSpPr/>
          <p:nvPr/>
        </p:nvSpPr>
        <p:spPr>
          <a:xfrm>
            <a:off x="5188688" y="28442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559A87-332C-4644-8FAA-65BDC787EC81}"/>
              </a:ext>
            </a:extLst>
          </p:cNvPr>
          <p:cNvSpPr/>
          <p:nvPr/>
        </p:nvSpPr>
        <p:spPr>
          <a:xfrm>
            <a:off x="5589183" y="3724932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7AF6757-5001-8844-920E-DEBF48B97DC6}"/>
              </a:ext>
            </a:extLst>
          </p:cNvPr>
          <p:cNvSpPr/>
          <p:nvPr/>
        </p:nvSpPr>
        <p:spPr>
          <a:xfrm>
            <a:off x="5401341" y="414491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FBF1A9-FA64-A84E-86AB-B23C5AE58086}"/>
              </a:ext>
            </a:extLst>
          </p:cNvPr>
          <p:cNvSpPr/>
          <p:nvPr/>
        </p:nvSpPr>
        <p:spPr>
          <a:xfrm>
            <a:off x="5794746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308FAB-C4C1-984C-9A6F-DF51CAAED04F}"/>
              </a:ext>
            </a:extLst>
          </p:cNvPr>
          <p:cNvSpPr/>
          <p:nvPr/>
        </p:nvSpPr>
        <p:spPr>
          <a:xfrm>
            <a:off x="5745128" y="266179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552EAE-7891-F246-8A60-8FD6FCE4CD8F}"/>
              </a:ext>
            </a:extLst>
          </p:cNvPr>
          <p:cNvSpPr/>
          <p:nvPr/>
        </p:nvSpPr>
        <p:spPr>
          <a:xfrm>
            <a:off x="6142076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13D2DD-1F58-A94D-A82F-F695FEA18070}"/>
              </a:ext>
            </a:extLst>
          </p:cNvPr>
          <p:cNvSpPr/>
          <p:nvPr/>
        </p:nvSpPr>
        <p:spPr>
          <a:xfrm>
            <a:off x="6414979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156478-1B57-574A-8783-C72A1B8C3B8E}"/>
              </a:ext>
            </a:extLst>
          </p:cNvPr>
          <p:cNvSpPr txBox="1"/>
          <p:nvPr/>
        </p:nvSpPr>
        <p:spPr>
          <a:xfrm>
            <a:off x="7590096" y="367317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BD2A88-2293-5040-9797-45A67E7F1D66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B8A225-A28E-D148-8B7D-CA25D3BC6790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22C0B0-EE16-FE4B-AF4B-AA4AC39355C7}"/>
              </a:ext>
            </a:extLst>
          </p:cNvPr>
          <p:cNvSpPr txBox="1"/>
          <p:nvPr/>
        </p:nvSpPr>
        <p:spPr>
          <a:xfrm>
            <a:off x="4295553" y="174917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8F49DF-3EAF-AF4E-9336-047A02DDEEE5}"/>
              </a:ext>
            </a:extLst>
          </p:cNvPr>
          <p:cNvSpPr txBox="1"/>
          <p:nvPr/>
        </p:nvSpPr>
        <p:spPr>
          <a:xfrm>
            <a:off x="6947044" y="2061540"/>
            <a:ext cx="479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more points are in the green than not, then correlation is positive</a:t>
            </a:r>
          </a:p>
        </p:txBody>
      </p:sp>
    </p:spTree>
    <p:extLst>
      <p:ext uri="{BB962C8B-B14F-4D97-AF65-F5344CB8AC3E}">
        <p14:creationId xmlns:p14="http://schemas.microsoft.com/office/powerpoint/2010/main" val="2134404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04EDD196-119F-254A-B1AA-81A13C8F8EE6}"/>
              </a:ext>
            </a:extLst>
          </p:cNvPr>
          <p:cNvSpPr/>
          <p:nvPr/>
        </p:nvSpPr>
        <p:spPr>
          <a:xfrm>
            <a:off x="2835347" y="2156606"/>
            <a:ext cx="1915411" cy="1704746"/>
          </a:xfrm>
          <a:prstGeom prst="rect">
            <a:avLst/>
          </a:prstGeom>
          <a:solidFill>
            <a:schemeClr val="accent6">
              <a:lumMod val="20000"/>
              <a:lumOff val="80000"/>
              <a:alpha val="48627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2069B38-78CF-184F-B33A-FCE0C517477A}"/>
              </a:ext>
            </a:extLst>
          </p:cNvPr>
          <p:cNvSpPr/>
          <p:nvPr/>
        </p:nvSpPr>
        <p:spPr>
          <a:xfrm>
            <a:off x="4769591" y="3875990"/>
            <a:ext cx="2140690" cy="1704746"/>
          </a:xfrm>
          <a:prstGeom prst="rect">
            <a:avLst/>
          </a:prstGeom>
          <a:solidFill>
            <a:schemeClr val="accent6">
              <a:lumMod val="20000"/>
              <a:lumOff val="80000"/>
              <a:alpha val="48627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1F198F-FE36-F74F-AB4D-68F98BB6FCDE}"/>
              </a:ext>
            </a:extLst>
          </p:cNvPr>
          <p:cNvCxnSpPr>
            <a:cxnSpLocks/>
          </p:cNvCxnSpPr>
          <p:nvPr/>
        </p:nvCxnSpPr>
        <p:spPr>
          <a:xfrm>
            <a:off x="4738577" y="2112335"/>
            <a:ext cx="0" cy="361507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935DCAF-6068-2A4A-8C63-37A4ECCA7874}"/>
              </a:ext>
            </a:extLst>
          </p:cNvPr>
          <p:cNvCxnSpPr/>
          <p:nvPr/>
        </p:nvCxnSpPr>
        <p:spPr>
          <a:xfrm>
            <a:off x="2835349" y="3857844"/>
            <a:ext cx="4664149" cy="1063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0C041C-0AB6-7342-BB30-F1BD911EA253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039882-FF17-8947-8239-217423B230A5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1C2E745-0C63-C24B-9D6C-869D13E66B31}"/>
              </a:ext>
            </a:extLst>
          </p:cNvPr>
          <p:cNvSpPr/>
          <p:nvPr/>
        </p:nvSpPr>
        <p:spPr>
          <a:xfrm>
            <a:off x="3400647" y="461098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B86CF4-65AB-C644-8962-4D720F81DBE4}"/>
              </a:ext>
            </a:extLst>
          </p:cNvPr>
          <p:cNvSpPr/>
          <p:nvPr/>
        </p:nvSpPr>
        <p:spPr>
          <a:xfrm>
            <a:off x="3739117" y="334216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52DA8-08A4-E14D-982B-E065A2596FEE}"/>
              </a:ext>
            </a:extLst>
          </p:cNvPr>
          <p:cNvSpPr/>
          <p:nvPr/>
        </p:nvSpPr>
        <p:spPr>
          <a:xfrm>
            <a:off x="3829495" y="457199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B996DB-2745-AE49-A66F-8999107EEFB2}"/>
              </a:ext>
            </a:extLst>
          </p:cNvPr>
          <p:cNvSpPr/>
          <p:nvPr/>
        </p:nvSpPr>
        <p:spPr>
          <a:xfrm>
            <a:off x="3712536" y="385784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A65581-B027-A748-8FA5-6C4F5834FFBC}"/>
              </a:ext>
            </a:extLst>
          </p:cNvPr>
          <p:cNvSpPr/>
          <p:nvPr/>
        </p:nvSpPr>
        <p:spPr>
          <a:xfrm>
            <a:off x="4065182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E6F9E8-1D84-9D4F-912E-9D293FB80B01}"/>
              </a:ext>
            </a:extLst>
          </p:cNvPr>
          <p:cNvSpPr/>
          <p:nvPr/>
        </p:nvSpPr>
        <p:spPr>
          <a:xfrm>
            <a:off x="3838354" y="427960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50B3E11-D944-3C44-8246-DD0CFBF2EC01}"/>
              </a:ext>
            </a:extLst>
          </p:cNvPr>
          <p:cNvSpPr/>
          <p:nvPr/>
        </p:nvSpPr>
        <p:spPr>
          <a:xfrm>
            <a:off x="4295553" y="408999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1DF053-D9D9-1240-A8F0-6D030D54F78C}"/>
              </a:ext>
            </a:extLst>
          </p:cNvPr>
          <p:cNvSpPr/>
          <p:nvPr/>
        </p:nvSpPr>
        <p:spPr>
          <a:xfrm>
            <a:off x="3224324" y="41360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0B8917-E092-9244-A11A-6862CD50B594}"/>
              </a:ext>
            </a:extLst>
          </p:cNvPr>
          <p:cNvSpPr/>
          <p:nvPr/>
        </p:nvSpPr>
        <p:spPr>
          <a:xfrm>
            <a:off x="4639340" y="377632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31CDD30-0AC5-0249-84CB-E19A3FE2DB72}"/>
              </a:ext>
            </a:extLst>
          </p:cNvPr>
          <p:cNvSpPr/>
          <p:nvPr/>
        </p:nvSpPr>
        <p:spPr>
          <a:xfrm>
            <a:off x="4394791" y="342013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D64C37-A2A0-8D40-B7FC-57768698F63E}"/>
              </a:ext>
            </a:extLst>
          </p:cNvPr>
          <p:cNvSpPr/>
          <p:nvPr/>
        </p:nvSpPr>
        <p:spPr>
          <a:xfrm>
            <a:off x="4890976" y="42796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394E4A-0BDA-0048-9F0D-892F16B838BA}"/>
              </a:ext>
            </a:extLst>
          </p:cNvPr>
          <p:cNvSpPr/>
          <p:nvPr/>
        </p:nvSpPr>
        <p:spPr>
          <a:xfrm>
            <a:off x="4841357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8582993-A895-B34C-8768-B2E956B31419}"/>
              </a:ext>
            </a:extLst>
          </p:cNvPr>
          <p:cNvSpPr/>
          <p:nvPr/>
        </p:nvSpPr>
        <p:spPr>
          <a:xfrm>
            <a:off x="5139071" y="37710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276CA8-6E2B-8B49-ABF3-3663CEB1A332}"/>
              </a:ext>
            </a:extLst>
          </p:cNvPr>
          <p:cNvSpPr/>
          <p:nvPr/>
        </p:nvSpPr>
        <p:spPr>
          <a:xfrm>
            <a:off x="5188689" y="332798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69D601-131D-7544-9F29-7904ECBEDE47}"/>
              </a:ext>
            </a:extLst>
          </p:cNvPr>
          <p:cNvSpPr/>
          <p:nvPr/>
        </p:nvSpPr>
        <p:spPr>
          <a:xfrm>
            <a:off x="4415171" y="460743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82344C-6AEB-E44E-976C-5962BC7824A9}"/>
              </a:ext>
            </a:extLst>
          </p:cNvPr>
          <p:cNvSpPr/>
          <p:nvPr/>
        </p:nvSpPr>
        <p:spPr>
          <a:xfrm>
            <a:off x="3623932" y="507527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78D696-0AFF-DA48-8585-81DE8EE47071}"/>
              </a:ext>
            </a:extLst>
          </p:cNvPr>
          <p:cNvSpPr/>
          <p:nvPr/>
        </p:nvSpPr>
        <p:spPr>
          <a:xfrm>
            <a:off x="5188688" y="28442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559A87-332C-4644-8FAA-65BDC787EC81}"/>
              </a:ext>
            </a:extLst>
          </p:cNvPr>
          <p:cNvSpPr/>
          <p:nvPr/>
        </p:nvSpPr>
        <p:spPr>
          <a:xfrm>
            <a:off x="5589183" y="3724932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7AF6757-5001-8844-920E-DEBF48B97DC6}"/>
              </a:ext>
            </a:extLst>
          </p:cNvPr>
          <p:cNvSpPr/>
          <p:nvPr/>
        </p:nvSpPr>
        <p:spPr>
          <a:xfrm>
            <a:off x="5401341" y="414491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FBF1A9-FA64-A84E-86AB-B23C5AE58086}"/>
              </a:ext>
            </a:extLst>
          </p:cNvPr>
          <p:cNvSpPr/>
          <p:nvPr/>
        </p:nvSpPr>
        <p:spPr>
          <a:xfrm>
            <a:off x="5794746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308FAB-C4C1-984C-9A6F-DF51CAAED04F}"/>
              </a:ext>
            </a:extLst>
          </p:cNvPr>
          <p:cNvSpPr/>
          <p:nvPr/>
        </p:nvSpPr>
        <p:spPr>
          <a:xfrm>
            <a:off x="5745128" y="266179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552EAE-7891-F246-8A60-8FD6FCE4CD8F}"/>
              </a:ext>
            </a:extLst>
          </p:cNvPr>
          <p:cNvSpPr/>
          <p:nvPr/>
        </p:nvSpPr>
        <p:spPr>
          <a:xfrm>
            <a:off x="6142076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13D2DD-1F58-A94D-A82F-F695FEA18070}"/>
              </a:ext>
            </a:extLst>
          </p:cNvPr>
          <p:cNvSpPr/>
          <p:nvPr/>
        </p:nvSpPr>
        <p:spPr>
          <a:xfrm>
            <a:off x="6414979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156478-1B57-574A-8783-C72A1B8C3B8E}"/>
              </a:ext>
            </a:extLst>
          </p:cNvPr>
          <p:cNvSpPr txBox="1"/>
          <p:nvPr/>
        </p:nvSpPr>
        <p:spPr>
          <a:xfrm>
            <a:off x="7590096" y="367317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BD2A88-2293-5040-9797-45A67E7F1D66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B8A225-A28E-D148-8B7D-CA25D3BC6790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22C0B0-EE16-FE4B-AF4B-AA4AC39355C7}"/>
              </a:ext>
            </a:extLst>
          </p:cNvPr>
          <p:cNvSpPr txBox="1"/>
          <p:nvPr/>
        </p:nvSpPr>
        <p:spPr>
          <a:xfrm>
            <a:off x="4295553" y="174917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13FD68-75FC-D349-B98A-2EBEB85806FE}"/>
              </a:ext>
            </a:extLst>
          </p:cNvPr>
          <p:cNvSpPr txBox="1"/>
          <p:nvPr/>
        </p:nvSpPr>
        <p:spPr>
          <a:xfrm>
            <a:off x="6982047" y="4475014"/>
            <a:ext cx="479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more points are in the red than not, then correlation is negative</a:t>
            </a:r>
          </a:p>
        </p:txBody>
      </p:sp>
    </p:spTree>
    <p:extLst>
      <p:ext uri="{BB962C8B-B14F-4D97-AF65-F5344CB8AC3E}">
        <p14:creationId xmlns:p14="http://schemas.microsoft.com/office/powerpoint/2010/main" val="4100667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2174148"/>
            <a:ext cx="1111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One of the main effect sizes for correlation is r</a:t>
            </a:r>
            <a:r>
              <a:rPr lang="en-US" sz="2800" b="1" baseline="30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A9FB1-CC4C-2949-843D-D8D012B694A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5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/>
              <p:nvPr/>
            </p:nvSpPr>
            <p:spPr>
              <a:xfrm>
                <a:off x="5380582" y="2895807"/>
                <a:ext cx="2027735" cy="566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3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6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36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e>
                        <m:sup>
                          <m:r>
                            <a:rPr lang="en-US" sz="3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582" y="2895807"/>
                <a:ext cx="2027735" cy="566565"/>
              </a:xfrm>
              <a:prstGeom prst="rect">
                <a:avLst/>
              </a:prstGeom>
              <a:blipFill>
                <a:blip r:embed="rId3"/>
                <a:stretch>
                  <a:fillRect l="-2500" t="-2222" r="-187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60F6F4-904B-5E4C-BA9A-6719B53D6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2476816"/>
                  </p:ext>
                </p:extLst>
              </p:nvPr>
            </p:nvGraphicFramePr>
            <p:xfrm>
              <a:off x="2273300" y="4185770"/>
              <a:ext cx="7645400" cy="23275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004006104"/>
                        </a:ext>
                      </a:extLst>
                    </a:gridCol>
                    <a:gridCol w="5359400">
                      <a:extLst>
                        <a:ext uri="{9D8B030D-6E8A-4147-A177-3AD203B41FA5}">
                          <a16:colId xmlns:a16="http://schemas.microsoft.com/office/drawing/2014/main" val="26052568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en-US" sz="32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Estimated Size of the Effect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194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861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Moderate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990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851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60F6F4-904B-5E4C-BA9A-6719B53D6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2476816"/>
                  </p:ext>
                </p:extLst>
              </p:nvPr>
            </p:nvGraphicFramePr>
            <p:xfrm>
              <a:off x="2273300" y="4185770"/>
              <a:ext cx="7645400" cy="23275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004006104"/>
                        </a:ext>
                      </a:extLst>
                    </a:gridCol>
                    <a:gridCol w="5359400">
                      <a:extLst>
                        <a:ext uri="{9D8B030D-6E8A-4147-A177-3AD203B41FA5}">
                          <a16:colId xmlns:a16="http://schemas.microsoft.com/office/drawing/2014/main" val="2605256838"/>
                        </a:ext>
                      </a:extLst>
                    </a:gridCol>
                  </a:tblGrid>
                  <a:tr h="5901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6" t="-12766" r="-235556" b="-323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Estimated Size of the Effect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19469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86106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Moderate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99054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851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385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1003300" y="2641529"/>
            <a:ext cx="1035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Put your results into words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B028F-F67A-D147-BB84-EBBFC34336ED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6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1F116-D28F-334E-893D-8C3EF434488B}"/>
              </a:ext>
            </a:extLst>
          </p:cNvPr>
          <p:cNvSpPr txBox="1"/>
          <p:nvPr/>
        </p:nvSpPr>
        <p:spPr>
          <a:xfrm>
            <a:off x="1003300" y="4033370"/>
            <a:ext cx="1035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Use the example around </a:t>
            </a: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page 529 </a:t>
            </a:r>
            <a:r>
              <a:rPr lang="en-US" sz="4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as a template</a:t>
            </a:r>
          </a:p>
        </p:txBody>
      </p:sp>
    </p:spTree>
    <p:extLst>
      <p:ext uri="{BB962C8B-B14F-4D97-AF65-F5344CB8AC3E}">
        <p14:creationId xmlns:p14="http://schemas.microsoft.com/office/powerpoint/2010/main" val="10542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2025"/>
            <a:ext cx="10515600" cy="2212975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latin typeface="Consolas" charset="0"/>
                <a:ea typeface="Consolas" charset="0"/>
                <a:cs typeface="Consolas" charset="0"/>
              </a:rPr>
              <a:t>Intro to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42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Intro to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6B26D-A974-C845-8368-4E9021BFB245}"/>
              </a:ext>
            </a:extLst>
          </p:cNvPr>
          <p:cNvSpPr txBox="1"/>
          <p:nvPr/>
        </p:nvSpPr>
        <p:spPr>
          <a:xfrm>
            <a:off x="1098698" y="1736651"/>
            <a:ext cx="953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foundation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almost everything we do in statistics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863471-F777-A644-AAC3-9F7F3953E529}"/>
              </a:ext>
            </a:extLst>
          </p:cNvPr>
          <p:cNvGrpSpPr/>
          <p:nvPr/>
        </p:nvGrpSpPr>
        <p:grpSpPr>
          <a:xfrm>
            <a:off x="1098698" y="2218530"/>
            <a:ext cx="2844048" cy="1466020"/>
            <a:chOff x="1098698" y="2218530"/>
            <a:chExt cx="2844048" cy="146602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9076B0F-E485-FF4B-99C4-30DBBCDB2C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9545" y="2218530"/>
              <a:ext cx="1145775" cy="107660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C45D35-D267-AC47-A9F3-79D7603766A9}"/>
                </a:ext>
              </a:extLst>
            </p:cNvPr>
            <p:cNvSpPr/>
            <p:nvPr/>
          </p:nvSpPr>
          <p:spPr>
            <a:xfrm>
              <a:off x="1098698" y="3315218"/>
              <a:ext cx="2844048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Comparing group means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354BA4-1C23-3443-ABBA-394C5B535DFD}"/>
              </a:ext>
            </a:extLst>
          </p:cNvPr>
          <p:cNvGrpSpPr/>
          <p:nvPr/>
        </p:nvGrpSpPr>
        <p:grpSpPr>
          <a:xfrm>
            <a:off x="3435320" y="2198316"/>
            <a:ext cx="2717411" cy="2096718"/>
            <a:chOff x="3435320" y="2198316"/>
            <a:chExt cx="2717411" cy="2096718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6677790-C85C-934E-ADA2-978787E4A77E}"/>
                </a:ext>
              </a:extLst>
            </p:cNvPr>
            <p:cNvCxnSpPr>
              <a:cxnSpLocks/>
            </p:cNvCxnSpPr>
            <p:nvPr/>
          </p:nvCxnSpPr>
          <p:spPr>
            <a:xfrm>
              <a:off x="4738577" y="2198316"/>
              <a:ext cx="0" cy="163505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0AE5E9-5752-1644-9ADB-CDCAE13BF141}"/>
                </a:ext>
              </a:extLst>
            </p:cNvPr>
            <p:cNvSpPr/>
            <p:nvPr/>
          </p:nvSpPr>
          <p:spPr>
            <a:xfrm>
              <a:off x="3435320" y="3925702"/>
              <a:ext cx="2717411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Assess relationships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5876BC-DB8A-0948-9B33-3141D4423D3B}"/>
              </a:ext>
            </a:extLst>
          </p:cNvPr>
          <p:cNvGrpSpPr/>
          <p:nvPr/>
        </p:nvGrpSpPr>
        <p:grpSpPr>
          <a:xfrm>
            <a:off x="5863785" y="2198316"/>
            <a:ext cx="5361743" cy="2740464"/>
            <a:chOff x="5863785" y="2198316"/>
            <a:chExt cx="5361743" cy="2740464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26120EF-05C7-B345-823D-60C09EE25502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5863785" y="2198316"/>
              <a:ext cx="2103545" cy="191205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4F5BDB-5110-B244-9722-686E19F045C9}"/>
                </a:ext>
              </a:extLst>
            </p:cNvPr>
            <p:cNvSpPr/>
            <p:nvPr/>
          </p:nvSpPr>
          <p:spPr>
            <a:xfrm>
              <a:off x="6684333" y="4292449"/>
              <a:ext cx="4541195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Compare means AND assess relationships at the same time</a:t>
              </a:r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1FA021D-7B95-AB40-8B5A-FA338B6F6A32}"/>
              </a:ext>
            </a:extLst>
          </p:cNvPr>
          <p:cNvSpPr txBox="1"/>
          <p:nvPr/>
        </p:nvSpPr>
        <p:spPr>
          <a:xfrm>
            <a:off x="1098697" y="5411936"/>
            <a:ext cx="987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 handle many types of outcome and predictor data types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 are interpretable</a:t>
            </a:r>
          </a:p>
        </p:txBody>
      </p:sp>
    </p:spTree>
    <p:extLst>
      <p:ext uri="{BB962C8B-B14F-4D97-AF65-F5344CB8AC3E}">
        <p14:creationId xmlns:p14="http://schemas.microsoft.com/office/powerpoint/2010/main" val="266810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Two Main Types of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6B26D-A974-C845-8368-4E9021BFB245}"/>
              </a:ext>
            </a:extLst>
          </p:cNvPr>
          <p:cNvSpPr txBox="1"/>
          <p:nvPr/>
        </p:nvSpPr>
        <p:spPr>
          <a:xfrm>
            <a:off x="2495107" y="1875150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FA021D-7B95-AB40-8B5A-FA338B6F6A32}"/>
              </a:ext>
            </a:extLst>
          </p:cNvPr>
          <p:cNvSpPr txBox="1"/>
          <p:nvPr/>
        </p:nvSpPr>
        <p:spPr>
          <a:xfrm>
            <a:off x="7152167" y="1875150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673396" y="2708308"/>
            <a:ext cx="487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 one predictor in the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variables are standardized, gives same results as correlation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using a grouping variable, same results as t-test or ANOVA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B4A178-E965-8E4B-82B3-D2B585C0AC5C}"/>
              </a:ext>
            </a:extLst>
          </p:cNvPr>
          <p:cNvSpPr txBox="1"/>
          <p:nvPr/>
        </p:nvSpPr>
        <p:spPr>
          <a:xfrm>
            <a:off x="6039293" y="2708308"/>
            <a:ext cx="5167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than one variable in the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variables are standardized, is close to “partial” correlation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Predictors can be any combination of categorical and continuous</a:t>
            </a:r>
          </a:p>
        </p:txBody>
      </p:sp>
    </p:spTree>
    <p:extLst>
      <p:ext uri="{BB962C8B-B14F-4D97-AF65-F5344CB8AC3E}">
        <p14:creationId xmlns:p14="http://schemas.microsoft.com/office/powerpoint/2010/main" val="40359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Logic of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28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8E21A-B4AC-F24B-94CE-810915F52351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3870B-A560-1940-8BCE-C087D37C8940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519FF9-09CA-0D4B-87C0-26CC00687786}"/>
              </a:ext>
            </a:extLst>
          </p:cNvPr>
          <p:cNvSpPr/>
          <p:nvPr/>
        </p:nvSpPr>
        <p:spPr>
          <a:xfrm>
            <a:off x="3400647" y="461098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C62F60-8F65-B645-BB17-47CA2909C95B}"/>
              </a:ext>
            </a:extLst>
          </p:cNvPr>
          <p:cNvSpPr/>
          <p:nvPr/>
        </p:nvSpPr>
        <p:spPr>
          <a:xfrm>
            <a:off x="3739117" y="334216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F2261-6521-064E-807D-68DDE20F98D5}"/>
              </a:ext>
            </a:extLst>
          </p:cNvPr>
          <p:cNvSpPr/>
          <p:nvPr/>
        </p:nvSpPr>
        <p:spPr>
          <a:xfrm>
            <a:off x="3829495" y="457199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E5F2A2-127B-2646-8135-C1CAD65EEB7E}"/>
              </a:ext>
            </a:extLst>
          </p:cNvPr>
          <p:cNvSpPr/>
          <p:nvPr/>
        </p:nvSpPr>
        <p:spPr>
          <a:xfrm>
            <a:off x="3712536" y="385784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E06C03-1C60-D248-8E0F-5C1EE9CC0BA0}"/>
              </a:ext>
            </a:extLst>
          </p:cNvPr>
          <p:cNvSpPr/>
          <p:nvPr/>
        </p:nvSpPr>
        <p:spPr>
          <a:xfrm>
            <a:off x="4065182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A535F5-E47A-444D-B3A8-FB934572E7FF}"/>
              </a:ext>
            </a:extLst>
          </p:cNvPr>
          <p:cNvSpPr/>
          <p:nvPr/>
        </p:nvSpPr>
        <p:spPr>
          <a:xfrm>
            <a:off x="3838354" y="427960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C76AC-7F3D-A548-AEA3-ECA5697A51FB}"/>
              </a:ext>
            </a:extLst>
          </p:cNvPr>
          <p:cNvSpPr/>
          <p:nvPr/>
        </p:nvSpPr>
        <p:spPr>
          <a:xfrm>
            <a:off x="4295553" y="408999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ACD7E5-78C0-BF4C-9E82-89AE165CEF70}"/>
              </a:ext>
            </a:extLst>
          </p:cNvPr>
          <p:cNvSpPr/>
          <p:nvPr/>
        </p:nvSpPr>
        <p:spPr>
          <a:xfrm>
            <a:off x="3224324" y="41360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F3FBED-F3C1-EE47-A1C9-E96E8DB7B741}"/>
              </a:ext>
            </a:extLst>
          </p:cNvPr>
          <p:cNvSpPr/>
          <p:nvPr/>
        </p:nvSpPr>
        <p:spPr>
          <a:xfrm>
            <a:off x="4639340" y="377632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E77BCD-44F0-0044-A39B-382311C4F0BA}"/>
              </a:ext>
            </a:extLst>
          </p:cNvPr>
          <p:cNvSpPr/>
          <p:nvPr/>
        </p:nvSpPr>
        <p:spPr>
          <a:xfrm>
            <a:off x="4394791" y="342013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B0AA61-641C-A847-A51A-2B35602DDFEC}"/>
              </a:ext>
            </a:extLst>
          </p:cNvPr>
          <p:cNvSpPr/>
          <p:nvPr/>
        </p:nvSpPr>
        <p:spPr>
          <a:xfrm>
            <a:off x="4890976" y="42796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A95FD4-FB6A-CD43-968B-C0021C41B45C}"/>
              </a:ext>
            </a:extLst>
          </p:cNvPr>
          <p:cNvSpPr/>
          <p:nvPr/>
        </p:nvSpPr>
        <p:spPr>
          <a:xfrm>
            <a:off x="4841357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F3DFC7-14DD-5D44-AB32-BBB808E6CF89}"/>
              </a:ext>
            </a:extLst>
          </p:cNvPr>
          <p:cNvSpPr/>
          <p:nvPr/>
        </p:nvSpPr>
        <p:spPr>
          <a:xfrm>
            <a:off x="5139071" y="37710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E55BCC-7F88-9349-A09E-A7E860D36B81}"/>
              </a:ext>
            </a:extLst>
          </p:cNvPr>
          <p:cNvSpPr/>
          <p:nvPr/>
        </p:nvSpPr>
        <p:spPr>
          <a:xfrm>
            <a:off x="5188689" y="332798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4394BA-7087-B349-A497-62D92DF20848}"/>
              </a:ext>
            </a:extLst>
          </p:cNvPr>
          <p:cNvSpPr/>
          <p:nvPr/>
        </p:nvSpPr>
        <p:spPr>
          <a:xfrm>
            <a:off x="4415171" y="460743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F64678-9682-D443-946B-BD6CE97C60F1}"/>
              </a:ext>
            </a:extLst>
          </p:cNvPr>
          <p:cNvSpPr/>
          <p:nvPr/>
        </p:nvSpPr>
        <p:spPr>
          <a:xfrm>
            <a:off x="3623932" y="507527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61301B-1462-A840-A423-79FE906080D7}"/>
              </a:ext>
            </a:extLst>
          </p:cNvPr>
          <p:cNvSpPr/>
          <p:nvPr/>
        </p:nvSpPr>
        <p:spPr>
          <a:xfrm>
            <a:off x="5188688" y="28442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AEBF60-CE2B-8F41-9A29-B2BCDC24ACB9}"/>
              </a:ext>
            </a:extLst>
          </p:cNvPr>
          <p:cNvSpPr/>
          <p:nvPr/>
        </p:nvSpPr>
        <p:spPr>
          <a:xfrm>
            <a:off x="5589183" y="3724932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2B99D2-F174-134F-8549-C15812F00B76}"/>
              </a:ext>
            </a:extLst>
          </p:cNvPr>
          <p:cNvSpPr/>
          <p:nvPr/>
        </p:nvSpPr>
        <p:spPr>
          <a:xfrm>
            <a:off x="5401341" y="414491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80913E-1602-2642-9E66-0A1DCDA9340B}"/>
              </a:ext>
            </a:extLst>
          </p:cNvPr>
          <p:cNvSpPr/>
          <p:nvPr/>
        </p:nvSpPr>
        <p:spPr>
          <a:xfrm>
            <a:off x="5794746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EAB681-2739-274D-A8A5-52EE274FD302}"/>
              </a:ext>
            </a:extLst>
          </p:cNvPr>
          <p:cNvSpPr/>
          <p:nvPr/>
        </p:nvSpPr>
        <p:spPr>
          <a:xfrm>
            <a:off x="5745128" y="266179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68ABA2-2FEA-0446-B3B8-DCB2294FA40D}"/>
              </a:ext>
            </a:extLst>
          </p:cNvPr>
          <p:cNvSpPr/>
          <p:nvPr/>
        </p:nvSpPr>
        <p:spPr>
          <a:xfrm>
            <a:off x="6142076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94AB1F-C086-0E41-97F3-DDBAEC587643}"/>
              </a:ext>
            </a:extLst>
          </p:cNvPr>
          <p:cNvSpPr/>
          <p:nvPr/>
        </p:nvSpPr>
        <p:spPr>
          <a:xfrm>
            <a:off x="6414979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A07258-0E68-DF42-A6AB-95FDD5E44380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052E7F-2F7C-DD40-9BBB-25B35AA8BA7F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0F4A29-BEAB-2841-AD0B-A5861A9CA3D4}"/>
              </a:ext>
            </a:extLst>
          </p:cNvPr>
          <p:cNvCxnSpPr/>
          <p:nvPr/>
        </p:nvCxnSpPr>
        <p:spPr>
          <a:xfrm flipV="1">
            <a:off x="2629787" y="2509284"/>
            <a:ext cx="4352260" cy="256598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2CDAA5-8105-A946-81EB-E64701A87482}"/>
              </a:ext>
            </a:extLst>
          </p:cNvPr>
          <p:cNvSpPr txBox="1"/>
          <p:nvPr/>
        </p:nvSpPr>
        <p:spPr>
          <a:xfrm>
            <a:off x="7357730" y="190911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are trying to find the best fitting line</a:t>
            </a:r>
          </a:p>
        </p:txBody>
      </p:sp>
    </p:spTree>
    <p:extLst>
      <p:ext uri="{BB962C8B-B14F-4D97-AF65-F5344CB8AC3E}">
        <p14:creationId xmlns:p14="http://schemas.microsoft.com/office/powerpoint/2010/main" val="2958252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Logic of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29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8E21A-B4AC-F24B-94CE-810915F52351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3870B-A560-1940-8BCE-C087D37C8940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519FF9-09CA-0D4B-87C0-26CC00687786}"/>
              </a:ext>
            </a:extLst>
          </p:cNvPr>
          <p:cNvSpPr/>
          <p:nvPr/>
        </p:nvSpPr>
        <p:spPr>
          <a:xfrm>
            <a:off x="3400647" y="461098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C62F60-8F65-B645-BB17-47CA2909C95B}"/>
              </a:ext>
            </a:extLst>
          </p:cNvPr>
          <p:cNvSpPr/>
          <p:nvPr/>
        </p:nvSpPr>
        <p:spPr>
          <a:xfrm>
            <a:off x="3739117" y="334216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F2261-6521-064E-807D-68DDE20F98D5}"/>
              </a:ext>
            </a:extLst>
          </p:cNvPr>
          <p:cNvSpPr/>
          <p:nvPr/>
        </p:nvSpPr>
        <p:spPr>
          <a:xfrm>
            <a:off x="3829495" y="457199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E5F2A2-127B-2646-8135-C1CAD65EEB7E}"/>
              </a:ext>
            </a:extLst>
          </p:cNvPr>
          <p:cNvSpPr/>
          <p:nvPr/>
        </p:nvSpPr>
        <p:spPr>
          <a:xfrm>
            <a:off x="3712536" y="385784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E06C03-1C60-D248-8E0F-5C1EE9CC0BA0}"/>
              </a:ext>
            </a:extLst>
          </p:cNvPr>
          <p:cNvSpPr/>
          <p:nvPr/>
        </p:nvSpPr>
        <p:spPr>
          <a:xfrm>
            <a:off x="4065182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A535F5-E47A-444D-B3A8-FB934572E7FF}"/>
              </a:ext>
            </a:extLst>
          </p:cNvPr>
          <p:cNvSpPr/>
          <p:nvPr/>
        </p:nvSpPr>
        <p:spPr>
          <a:xfrm>
            <a:off x="3838354" y="427960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C76AC-7F3D-A548-AEA3-ECA5697A51FB}"/>
              </a:ext>
            </a:extLst>
          </p:cNvPr>
          <p:cNvSpPr/>
          <p:nvPr/>
        </p:nvSpPr>
        <p:spPr>
          <a:xfrm>
            <a:off x="4295553" y="408999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ACD7E5-78C0-BF4C-9E82-89AE165CEF70}"/>
              </a:ext>
            </a:extLst>
          </p:cNvPr>
          <p:cNvSpPr/>
          <p:nvPr/>
        </p:nvSpPr>
        <p:spPr>
          <a:xfrm>
            <a:off x="3224324" y="41360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F3FBED-F3C1-EE47-A1C9-E96E8DB7B741}"/>
              </a:ext>
            </a:extLst>
          </p:cNvPr>
          <p:cNvSpPr/>
          <p:nvPr/>
        </p:nvSpPr>
        <p:spPr>
          <a:xfrm>
            <a:off x="4639340" y="377632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E77BCD-44F0-0044-A39B-382311C4F0BA}"/>
              </a:ext>
            </a:extLst>
          </p:cNvPr>
          <p:cNvSpPr/>
          <p:nvPr/>
        </p:nvSpPr>
        <p:spPr>
          <a:xfrm>
            <a:off x="4394791" y="342013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B0AA61-641C-A847-A51A-2B35602DDFEC}"/>
              </a:ext>
            </a:extLst>
          </p:cNvPr>
          <p:cNvSpPr/>
          <p:nvPr/>
        </p:nvSpPr>
        <p:spPr>
          <a:xfrm>
            <a:off x="4890976" y="42796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A95FD4-FB6A-CD43-968B-C0021C41B45C}"/>
              </a:ext>
            </a:extLst>
          </p:cNvPr>
          <p:cNvSpPr/>
          <p:nvPr/>
        </p:nvSpPr>
        <p:spPr>
          <a:xfrm>
            <a:off x="4841357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F3DFC7-14DD-5D44-AB32-BBB808E6CF89}"/>
              </a:ext>
            </a:extLst>
          </p:cNvPr>
          <p:cNvSpPr/>
          <p:nvPr/>
        </p:nvSpPr>
        <p:spPr>
          <a:xfrm>
            <a:off x="5139071" y="37710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E55BCC-7F88-9349-A09E-A7E860D36B81}"/>
              </a:ext>
            </a:extLst>
          </p:cNvPr>
          <p:cNvSpPr/>
          <p:nvPr/>
        </p:nvSpPr>
        <p:spPr>
          <a:xfrm>
            <a:off x="5188689" y="332798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4394BA-7087-B349-A497-62D92DF20848}"/>
              </a:ext>
            </a:extLst>
          </p:cNvPr>
          <p:cNvSpPr/>
          <p:nvPr/>
        </p:nvSpPr>
        <p:spPr>
          <a:xfrm>
            <a:off x="4415171" y="460743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F64678-9682-D443-946B-BD6CE97C60F1}"/>
              </a:ext>
            </a:extLst>
          </p:cNvPr>
          <p:cNvSpPr/>
          <p:nvPr/>
        </p:nvSpPr>
        <p:spPr>
          <a:xfrm>
            <a:off x="3623932" y="507527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61301B-1462-A840-A423-79FE906080D7}"/>
              </a:ext>
            </a:extLst>
          </p:cNvPr>
          <p:cNvSpPr/>
          <p:nvPr/>
        </p:nvSpPr>
        <p:spPr>
          <a:xfrm>
            <a:off x="5188688" y="28442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AEBF60-CE2B-8F41-9A29-B2BCDC24ACB9}"/>
              </a:ext>
            </a:extLst>
          </p:cNvPr>
          <p:cNvSpPr/>
          <p:nvPr/>
        </p:nvSpPr>
        <p:spPr>
          <a:xfrm>
            <a:off x="5589183" y="3724932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2B99D2-F174-134F-8549-C15812F00B76}"/>
              </a:ext>
            </a:extLst>
          </p:cNvPr>
          <p:cNvSpPr/>
          <p:nvPr/>
        </p:nvSpPr>
        <p:spPr>
          <a:xfrm>
            <a:off x="5401341" y="414491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80913E-1602-2642-9E66-0A1DCDA9340B}"/>
              </a:ext>
            </a:extLst>
          </p:cNvPr>
          <p:cNvSpPr/>
          <p:nvPr/>
        </p:nvSpPr>
        <p:spPr>
          <a:xfrm>
            <a:off x="5794746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EAB681-2739-274D-A8A5-52EE274FD302}"/>
              </a:ext>
            </a:extLst>
          </p:cNvPr>
          <p:cNvSpPr/>
          <p:nvPr/>
        </p:nvSpPr>
        <p:spPr>
          <a:xfrm>
            <a:off x="5745128" y="266179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68ABA2-2FEA-0446-B3B8-DCB2294FA40D}"/>
              </a:ext>
            </a:extLst>
          </p:cNvPr>
          <p:cNvSpPr/>
          <p:nvPr/>
        </p:nvSpPr>
        <p:spPr>
          <a:xfrm>
            <a:off x="6142076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94AB1F-C086-0E41-97F3-DDBAEC587643}"/>
              </a:ext>
            </a:extLst>
          </p:cNvPr>
          <p:cNvSpPr/>
          <p:nvPr/>
        </p:nvSpPr>
        <p:spPr>
          <a:xfrm>
            <a:off x="6414979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A07258-0E68-DF42-A6AB-95FDD5E44380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052E7F-2F7C-DD40-9BBB-25B35AA8BA7F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0F4A29-BEAB-2841-AD0B-A5861A9CA3D4}"/>
              </a:ext>
            </a:extLst>
          </p:cNvPr>
          <p:cNvCxnSpPr/>
          <p:nvPr/>
        </p:nvCxnSpPr>
        <p:spPr>
          <a:xfrm flipV="1">
            <a:off x="2629787" y="2509284"/>
            <a:ext cx="4352260" cy="256598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2CDAA5-8105-A946-81EB-E64701A87482}"/>
              </a:ext>
            </a:extLst>
          </p:cNvPr>
          <p:cNvSpPr txBox="1"/>
          <p:nvPr/>
        </p:nvSpPr>
        <p:spPr>
          <a:xfrm>
            <a:off x="7357730" y="190911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are trying to find the best fitting line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1D54E2-C151-3642-900C-0A923397B4FB}"/>
              </a:ext>
            </a:extLst>
          </p:cNvPr>
          <p:cNvSpPr txBox="1"/>
          <p:nvPr/>
        </p:nvSpPr>
        <p:spPr>
          <a:xfrm>
            <a:off x="7382541" y="3407106"/>
            <a:ext cx="3663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do this by minimizing the difference between the points and the line (called the residuals)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4DFA2B-E873-C04D-85AE-370F080D66A8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673550" y="4479851"/>
            <a:ext cx="1" cy="5954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56A4B2-13B8-AA43-8131-0D96F7B143A5}"/>
              </a:ext>
            </a:extLst>
          </p:cNvPr>
          <p:cNvCxnSpPr>
            <a:cxnSpLocks/>
          </p:cNvCxnSpPr>
          <p:nvPr/>
        </p:nvCxnSpPr>
        <p:spPr>
          <a:xfrm>
            <a:off x="3785189" y="3434315"/>
            <a:ext cx="0" cy="93743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34203B-ECE9-4C4F-88E2-0DEE1C10D3F1}"/>
              </a:ext>
            </a:extLst>
          </p:cNvPr>
          <p:cNvCxnSpPr>
            <a:cxnSpLocks/>
          </p:cNvCxnSpPr>
          <p:nvPr/>
        </p:nvCxnSpPr>
        <p:spPr>
          <a:xfrm>
            <a:off x="3879113" y="4371749"/>
            <a:ext cx="0" cy="2002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7B76F38-3F9C-B942-8070-3E38B330CC1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3273943" y="4228213"/>
            <a:ext cx="883" cy="47137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9A5779C-7EC5-4146-B038-DE8439D0A249}"/>
              </a:ext>
            </a:extLst>
          </p:cNvPr>
          <p:cNvCxnSpPr>
            <a:cxnSpLocks/>
          </p:cNvCxnSpPr>
          <p:nvPr/>
        </p:nvCxnSpPr>
        <p:spPr>
          <a:xfrm>
            <a:off x="4465675" y="4012015"/>
            <a:ext cx="1" cy="5954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47933B1-55B2-AD4E-9956-C07B7FEEF5D8}"/>
              </a:ext>
            </a:extLst>
          </p:cNvPr>
          <p:cNvCxnSpPr>
            <a:cxnSpLocks/>
          </p:cNvCxnSpPr>
          <p:nvPr/>
        </p:nvCxnSpPr>
        <p:spPr>
          <a:xfrm flipH="1">
            <a:off x="4113028" y="3732029"/>
            <a:ext cx="3543" cy="45896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0E30781-A4B3-6A42-988C-7827D4C42757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4442638" y="3512287"/>
            <a:ext cx="1772" cy="47934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C0287C-D610-4045-A7E2-CB65BD43690F}"/>
              </a:ext>
            </a:extLst>
          </p:cNvPr>
          <p:cNvCxnSpPr>
            <a:cxnSpLocks/>
          </p:cNvCxnSpPr>
          <p:nvPr/>
        </p:nvCxnSpPr>
        <p:spPr>
          <a:xfrm flipH="1">
            <a:off x="4881230" y="3272615"/>
            <a:ext cx="3544" cy="44124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186340E-873C-6049-B94B-A89E892DB515}"/>
              </a:ext>
            </a:extLst>
          </p:cNvPr>
          <p:cNvCxnSpPr>
            <a:cxnSpLocks/>
          </p:cNvCxnSpPr>
          <p:nvPr/>
        </p:nvCxnSpPr>
        <p:spPr>
          <a:xfrm>
            <a:off x="4947685" y="3751959"/>
            <a:ext cx="0" cy="5196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E0D4B4E-343A-9E46-9E7D-6A6283F4CF27}"/>
              </a:ext>
            </a:extLst>
          </p:cNvPr>
          <p:cNvCxnSpPr>
            <a:cxnSpLocks/>
          </p:cNvCxnSpPr>
          <p:nvPr/>
        </p:nvCxnSpPr>
        <p:spPr>
          <a:xfrm>
            <a:off x="5450959" y="3434315"/>
            <a:ext cx="0" cy="7017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50691F2-E4D5-E64C-B0F0-4929FD847870}"/>
              </a:ext>
            </a:extLst>
          </p:cNvPr>
          <p:cNvCxnSpPr>
            <a:cxnSpLocks/>
          </p:cNvCxnSpPr>
          <p:nvPr/>
        </p:nvCxnSpPr>
        <p:spPr>
          <a:xfrm>
            <a:off x="5227674" y="2943501"/>
            <a:ext cx="10632" cy="56878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008E12-E15C-C04E-B369-C09684F8F719}"/>
              </a:ext>
            </a:extLst>
          </p:cNvPr>
          <p:cNvCxnSpPr>
            <a:cxnSpLocks/>
          </p:cNvCxnSpPr>
          <p:nvPr/>
        </p:nvCxnSpPr>
        <p:spPr>
          <a:xfrm>
            <a:off x="5794746" y="2764463"/>
            <a:ext cx="0" cy="42907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96062BC-96BF-9944-8000-D0B1D8FF29BA}"/>
              </a:ext>
            </a:extLst>
          </p:cNvPr>
          <p:cNvCxnSpPr>
            <a:cxnSpLocks/>
          </p:cNvCxnSpPr>
          <p:nvPr/>
        </p:nvCxnSpPr>
        <p:spPr>
          <a:xfrm>
            <a:off x="5638801" y="3342166"/>
            <a:ext cx="0" cy="382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D35E79-3561-AA43-9A11-CD9218356903}"/>
              </a:ext>
            </a:extLst>
          </p:cNvPr>
          <p:cNvCxnSpPr>
            <a:cxnSpLocks/>
          </p:cNvCxnSpPr>
          <p:nvPr/>
        </p:nvCxnSpPr>
        <p:spPr>
          <a:xfrm>
            <a:off x="6191694" y="2978999"/>
            <a:ext cx="0" cy="6608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3A88A17-9142-8B43-9A74-9756E016557F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462824" y="2844264"/>
            <a:ext cx="1774" cy="3492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66A47EB-92AA-C54C-9D62-6DC064DAEC4F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188688" y="3588547"/>
            <a:ext cx="2" cy="1824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34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89E403B-5C3A-9F48-A17F-F56745B2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81" y="2384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1BB246-CA21-E342-9BC2-5123889D10A6}"/>
              </a:ext>
            </a:extLst>
          </p:cNvPr>
          <p:cNvSpPr/>
          <p:nvPr/>
        </p:nvSpPr>
        <p:spPr>
          <a:xfrm>
            <a:off x="431800" y="457200"/>
            <a:ext cx="5537200" cy="575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D93217-5A95-2244-A031-606568BD066E}"/>
              </a:ext>
            </a:extLst>
          </p:cNvPr>
          <p:cNvSpPr/>
          <p:nvPr/>
        </p:nvSpPr>
        <p:spPr>
          <a:xfrm>
            <a:off x="6096000" y="457200"/>
            <a:ext cx="5537200" cy="575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4BF4DB9-0C72-7647-8650-6E7EA07C44D3}"/>
              </a:ext>
            </a:extLst>
          </p:cNvPr>
          <p:cNvGrpSpPr/>
          <p:nvPr/>
        </p:nvGrpSpPr>
        <p:grpSpPr>
          <a:xfrm>
            <a:off x="596900" y="736600"/>
            <a:ext cx="5200650" cy="5181600"/>
            <a:chOff x="596900" y="736600"/>
            <a:chExt cx="5200650" cy="51816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155B71-50AD-D04D-ACDF-9B8E29103FF0}"/>
                </a:ext>
              </a:extLst>
            </p:cNvPr>
            <p:cNvSpPr txBox="1"/>
            <p:nvPr/>
          </p:nvSpPr>
          <p:spPr>
            <a:xfrm>
              <a:off x="596900" y="736600"/>
              <a:ext cx="5194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Comparing Means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D5C180-B148-0646-AD51-15D1F0BAB7D3}"/>
                </a:ext>
              </a:extLst>
            </p:cNvPr>
            <p:cNvSpPr/>
            <p:nvPr/>
          </p:nvSpPr>
          <p:spPr>
            <a:xfrm>
              <a:off x="1473200" y="3832225"/>
              <a:ext cx="622300" cy="10699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6C6FD7-D635-9E42-A745-E3C6DD821687}"/>
                </a:ext>
              </a:extLst>
            </p:cNvPr>
            <p:cNvSpPr/>
            <p:nvPr/>
          </p:nvSpPr>
          <p:spPr>
            <a:xfrm>
              <a:off x="2825750" y="4768850"/>
              <a:ext cx="622300" cy="6683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191DD61-C9D5-404E-AC16-5F54E02BD913}"/>
                </a:ext>
              </a:extLst>
            </p:cNvPr>
            <p:cNvCxnSpPr/>
            <p:nvPr/>
          </p:nvCxnSpPr>
          <p:spPr>
            <a:xfrm>
              <a:off x="990600" y="3400891"/>
              <a:ext cx="0" cy="251730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FB9C68-D4A2-7542-9C16-FAB2B42422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2200" y="5767000"/>
              <a:ext cx="2940049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1EF0B43-6D33-FD49-985F-B0FFEBF521CC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784350" y="3543300"/>
              <a:ext cx="0" cy="28892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A79C78-6D2C-8744-80D2-CB093FF12A18}"/>
                </a:ext>
              </a:extLst>
            </p:cNvPr>
            <p:cNvCxnSpPr/>
            <p:nvPr/>
          </p:nvCxnSpPr>
          <p:spPr>
            <a:xfrm>
              <a:off x="1765300" y="4902200"/>
              <a:ext cx="0" cy="28892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99E81E4-ABA3-0347-9B6A-1245A31D68F1}"/>
                </a:ext>
              </a:extLst>
            </p:cNvPr>
            <p:cNvCxnSpPr>
              <a:cxnSpLocks/>
            </p:cNvCxnSpPr>
            <p:nvPr/>
          </p:nvCxnSpPr>
          <p:spPr>
            <a:xfrm>
              <a:off x="3136900" y="4659545"/>
              <a:ext cx="0" cy="11112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A70984-F684-2C48-8A17-F6161CF6BD5A}"/>
                </a:ext>
              </a:extLst>
            </p:cNvPr>
            <p:cNvCxnSpPr>
              <a:cxnSpLocks/>
            </p:cNvCxnSpPr>
            <p:nvPr/>
          </p:nvCxnSpPr>
          <p:spPr>
            <a:xfrm>
              <a:off x="3136900" y="5437187"/>
              <a:ext cx="0" cy="11112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4B89DD-ECE0-7C46-A158-35F83049ADFF}"/>
                </a:ext>
              </a:extLst>
            </p:cNvPr>
            <p:cNvSpPr txBox="1"/>
            <p:nvPr/>
          </p:nvSpPr>
          <p:spPr>
            <a:xfrm>
              <a:off x="892800" y="1621740"/>
              <a:ext cx="490475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Is one group different than the other(s)?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Z-tests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T-tests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ANOVA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D2D4A6-50A6-A04A-B4D6-61C78A57FE0A}"/>
                </a:ext>
              </a:extLst>
            </p:cNvPr>
            <p:cNvSpPr txBox="1"/>
            <p:nvPr/>
          </p:nvSpPr>
          <p:spPr>
            <a:xfrm>
              <a:off x="3636001" y="2666137"/>
              <a:ext cx="210395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We compare the means and use the variability to decide if the difference is significant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29D158A-A672-DF4C-88DA-C8EFBE078C5F}"/>
              </a:ext>
            </a:extLst>
          </p:cNvPr>
          <p:cNvGrpSpPr/>
          <p:nvPr/>
        </p:nvGrpSpPr>
        <p:grpSpPr>
          <a:xfrm>
            <a:off x="6267450" y="736600"/>
            <a:ext cx="5194300" cy="5181599"/>
            <a:chOff x="6267450" y="736600"/>
            <a:chExt cx="5194300" cy="518159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CF4D9-2F30-CD48-BA5B-60F615BBF9DF}"/>
                </a:ext>
              </a:extLst>
            </p:cNvPr>
            <p:cNvSpPr txBox="1"/>
            <p:nvPr/>
          </p:nvSpPr>
          <p:spPr>
            <a:xfrm>
              <a:off x="6267450" y="736600"/>
              <a:ext cx="5194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Assessing Relationships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A9E9AC1-46F9-1840-A1CD-8350222272B6}"/>
                </a:ext>
              </a:extLst>
            </p:cNvPr>
            <p:cNvCxnSpPr/>
            <p:nvPr/>
          </p:nvCxnSpPr>
          <p:spPr>
            <a:xfrm>
              <a:off x="6643800" y="3400890"/>
              <a:ext cx="0" cy="2517309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F3E9F93-D384-954D-AF12-4789390D8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5400" y="5766999"/>
              <a:ext cx="2940049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F2AEAA4-4B1A-5748-AED7-504832818ED2}"/>
                </a:ext>
              </a:extLst>
            </p:cNvPr>
            <p:cNvSpPr/>
            <p:nvPr/>
          </p:nvSpPr>
          <p:spPr>
            <a:xfrm>
              <a:off x="6978538" y="5213214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A361895-56C4-334E-A1CE-2A6840EA031F}"/>
                </a:ext>
              </a:extLst>
            </p:cNvPr>
            <p:cNvSpPr/>
            <p:nvPr/>
          </p:nvSpPr>
          <p:spPr>
            <a:xfrm>
              <a:off x="7187868" y="5340149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8F6FB2A-BFFD-4242-9386-700A08284DA1}"/>
                </a:ext>
              </a:extLst>
            </p:cNvPr>
            <p:cNvSpPr/>
            <p:nvPr/>
          </p:nvSpPr>
          <p:spPr>
            <a:xfrm>
              <a:off x="6963597" y="4774741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1D11969-927C-2048-A9D9-1EE357B1F83F}"/>
                </a:ext>
              </a:extLst>
            </p:cNvPr>
            <p:cNvSpPr/>
            <p:nvPr/>
          </p:nvSpPr>
          <p:spPr>
            <a:xfrm>
              <a:off x="7197669" y="4977343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52AAD65-559D-FD45-83EE-853F3D9297DA}"/>
                </a:ext>
              </a:extLst>
            </p:cNvPr>
            <p:cNvSpPr/>
            <p:nvPr/>
          </p:nvSpPr>
          <p:spPr>
            <a:xfrm>
              <a:off x="7387865" y="5148099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30804DB-181E-E749-B4EA-AB23E9E2DD41}"/>
                </a:ext>
              </a:extLst>
            </p:cNvPr>
            <p:cNvSpPr/>
            <p:nvPr/>
          </p:nvSpPr>
          <p:spPr>
            <a:xfrm>
              <a:off x="7754485" y="5131490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D849358-0B1F-E249-9E1A-9669B3ABB4B8}"/>
                </a:ext>
              </a:extLst>
            </p:cNvPr>
            <p:cNvSpPr/>
            <p:nvPr/>
          </p:nvSpPr>
          <p:spPr>
            <a:xfrm>
              <a:off x="7573341" y="4768682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D5703A6-EEEF-3540-8E69-9962604E6B2A}"/>
                </a:ext>
              </a:extLst>
            </p:cNvPr>
            <p:cNvSpPr/>
            <p:nvPr/>
          </p:nvSpPr>
          <p:spPr>
            <a:xfrm>
              <a:off x="7421460" y="4588834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E467DE1-D756-EB44-B5BA-B26034E64F44}"/>
                </a:ext>
              </a:extLst>
            </p:cNvPr>
            <p:cNvSpPr/>
            <p:nvPr/>
          </p:nvSpPr>
          <p:spPr>
            <a:xfrm>
              <a:off x="7754484" y="4433567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AFDB6DF-1E8F-1D43-BE30-1317792C7C45}"/>
                </a:ext>
              </a:extLst>
            </p:cNvPr>
            <p:cNvSpPr/>
            <p:nvPr/>
          </p:nvSpPr>
          <p:spPr>
            <a:xfrm>
              <a:off x="8011259" y="4648469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0685B99-C978-FF4D-A940-AB5472BA98C3}"/>
                </a:ext>
              </a:extLst>
            </p:cNvPr>
            <p:cNvSpPr/>
            <p:nvPr/>
          </p:nvSpPr>
          <p:spPr>
            <a:xfrm>
              <a:off x="7861190" y="4947525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68ACB9F-23DA-4749-98B1-80ED23CECD42}"/>
                </a:ext>
              </a:extLst>
            </p:cNvPr>
            <p:cNvSpPr/>
            <p:nvPr/>
          </p:nvSpPr>
          <p:spPr>
            <a:xfrm>
              <a:off x="8260080" y="4409384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1C52AAA-91B5-764A-A3B3-7254DEF17A99}"/>
                </a:ext>
              </a:extLst>
            </p:cNvPr>
            <p:cNvSpPr/>
            <p:nvPr/>
          </p:nvSpPr>
          <p:spPr>
            <a:xfrm>
              <a:off x="8260080" y="4185194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5D1223E-0992-0949-BD09-8C7B8E352438}"/>
                </a:ext>
              </a:extLst>
            </p:cNvPr>
            <p:cNvSpPr/>
            <p:nvPr/>
          </p:nvSpPr>
          <p:spPr>
            <a:xfrm>
              <a:off x="8394588" y="4715107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DEC45BB-8D46-6447-B74B-404D8DF7273A}"/>
                </a:ext>
              </a:extLst>
            </p:cNvPr>
            <p:cNvSpPr/>
            <p:nvPr/>
          </p:nvSpPr>
          <p:spPr>
            <a:xfrm>
              <a:off x="8002819" y="4007024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FEE38A-6A56-894E-88E0-0AB1432F842D}"/>
                </a:ext>
              </a:extLst>
            </p:cNvPr>
            <p:cNvSpPr/>
            <p:nvPr/>
          </p:nvSpPr>
          <p:spPr>
            <a:xfrm>
              <a:off x="8648590" y="4274494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010F57F-9EBF-E945-818B-30DE632DD616}"/>
                </a:ext>
              </a:extLst>
            </p:cNvPr>
            <p:cNvSpPr/>
            <p:nvPr/>
          </p:nvSpPr>
          <p:spPr>
            <a:xfrm>
              <a:off x="8362782" y="3909488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B08A4EC-1A69-094C-BA36-5F56A29144AF}"/>
                </a:ext>
              </a:extLst>
            </p:cNvPr>
            <p:cNvSpPr/>
            <p:nvPr/>
          </p:nvSpPr>
          <p:spPr>
            <a:xfrm>
              <a:off x="8648590" y="3879666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5FBEC5A-4A00-724F-B60D-D95C982D9EBE}"/>
                </a:ext>
              </a:extLst>
            </p:cNvPr>
            <p:cNvSpPr/>
            <p:nvPr/>
          </p:nvSpPr>
          <p:spPr>
            <a:xfrm>
              <a:off x="8944152" y="3980125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FD05338-F491-5C48-8B0F-8DA3F7D4820E}"/>
                </a:ext>
              </a:extLst>
            </p:cNvPr>
            <p:cNvSpPr/>
            <p:nvPr/>
          </p:nvSpPr>
          <p:spPr>
            <a:xfrm>
              <a:off x="8228274" y="5058373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2EE4779-29A5-0D43-9FB2-7B13E1220A1F}"/>
                </a:ext>
              </a:extLst>
            </p:cNvPr>
            <p:cNvSpPr/>
            <p:nvPr/>
          </p:nvSpPr>
          <p:spPr>
            <a:xfrm>
              <a:off x="7485399" y="4155376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6575968-424C-3E40-A837-65FF11CD6075}"/>
                </a:ext>
              </a:extLst>
            </p:cNvPr>
            <p:cNvSpPr/>
            <p:nvPr/>
          </p:nvSpPr>
          <p:spPr>
            <a:xfrm>
              <a:off x="8458199" y="3644810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B6D6DB1-0C4B-BC40-9048-D60793009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6896" y="3772894"/>
              <a:ext cx="2210867" cy="1550805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F14F24A-0589-214D-A43A-9ABE187E3E2D}"/>
                </a:ext>
              </a:extLst>
            </p:cNvPr>
            <p:cNvSpPr txBox="1"/>
            <p:nvPr/>
          </p:nvSpPr>
          <p:spPr>
            <a:xfrm>
              <a:off x="6480834" y="1457928"/>
              <a:ext cx="49047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Is there a relationship between the two variables?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Correlation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Regression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D6BAA8-A2F9-A94C-9850-04789B2647A2}"/>
                </a:ext>
              </a:extLst>
            </p:cNvPr>
            <p:cNvSpPr txBox="1"/>
            <p:nvPr/>
          </p:nvSpPr>
          <p:spPr>
            <a:xfrm>
              <a:off x="9060669" y="2528136"/>
              <a:ext cx="22931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We look at how much the variables “move together”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40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Logic of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30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A86441-A39A-B841-8E57-CD1742D26530}"/>
              </a:ext>
            </a:extLst>
          </p:cNvPr>
          <p:cNvCxnSpPr>
            <a:cxnSpLocks/>
          </p:cNvCxnSpPr>
          <p:nvPr/>
        </p:nvCxnSpPr>
        <p:spPr>
          <a:xfrm>
            <a:off x="4738577" y="2112335"/>
            <a:ext cx="0" cy="361507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F93A64-B794-4943-9CE7-3BFF961617B2}"/>
              </a:ext>
            </a:extLst>
          </p:cNvPr>
          <p:cNvCxnSpPr/>
          <p:nvPr/>
        </p:nvCxnSpPr>
        <p:spPr>
          <a:xfrm>
            <a:off x="2835349" y="3857844"/>
            <a:ext cx="4664149" cy="1063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8E21A-B4AC-F24B-94CE-810915F52351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3870B-A560-1940-8BCE-C087D37C8940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519FF9-09CA-0D4B-87C0-26CC00687786}"/>
              </a:ext>
            </a:extLst>
          </p:cNvPr>
          <p:cNvSpPr/>
          <p:nvPr/>
        </p:nvSpPr>
        <p:spPr>
          <a:xfrm>
            <a:off x="3400647" y="461098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C62F60-8F65-B645-BB17-47CA2909C95B}"/>
              </a:ext>
            </a:extLst>
          </p:cNvPr>
          <p:cNvSpPr/>
          <p:nvPr/>
        </p:nvSpPr>
        <p:spPr>
          <a:xfrm>
            <a:off x="3739117" y="334216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F2261-6521-064E-807D-68DDE20F98D5}"/>
              </a:ext>
            </a:extLst>
          </p:cNvPr>
          <p:cNvSpPr/>
          <p:nvPr/>
        </p:nvSpPr>
        <p:spPr>
          <a:xfrm>
            <a:off x="3829495" y="457199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E5F2A2-127B-2646-8135-C1CAD65EEB7E}"/>
              </a:ext>
            </a:extLst>
          </p:cNvPr>
          <p:cNvSpPr/>
          <p:nvPr/>
        </p:nvSpPr>
        <p:spPr>
          <a:xfrm>
            <a:off x="3712536" y="385784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E06C03-1C60-D248-8E0F-5C1EE9CC0BA0}"/>
              </a:ext>
            </a:extLst>
          </p:cNvPr>
          <p:cNvSpPr/>
          <p:nvPr/>
        </p:nvSpPr>
        <p:spPr>
          <a:xfrm>
            <a:off x="4065182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A535F5-E47A-444D-B3A8-FB934572E7FF}"/>
              </a:ext>
            </a:extLst>
          </p:cNvPr>
          <p:cNvSpPr/>
          <p:nvPr/>
        </p:nvSpPr>
        <p:spPr>
          <a:xfrm>
            <a:off x="3838354" y="427960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C76AC-7F3D-A548-AEA3-ECA5697A51FB}"/>
              </a:ext>
            </a:extLst>
          </p:cNvPr>
          <p:cNvSpPr/>
          <p:nvPr/>
        </p:nvSpPr>
        <p:spPr>
          <a:xfrm>
            <a:off x="4295553" y="408999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ACD7E5-78C0-BF4C-9E82-89AE165CEF70}"/>
              </a:ext>
            </a:extLst>
          </p:cNvPr>
          <p:cNvSpPr/>
          <p:nvPr/>
        </p:nvSpPr>
        <p:spPr>
          <a:xfrm>
            <a:off x="3224324" y="41360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F3FBED-F3C1-EE47-A1C9-E96E8DB7B741}"/>
              </a:ext>
            </a:extLst>
          </p:cNvPr>
          <p:cNvSpPr/>
          <p:nvPr/>
        </p:nvSpPr>
        <p:spPr>
          <a:xfrm>
            <a:off x="4639340" y="377632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E77BCD-44F0-0044-A39B-382311C4F0BA}"/>
              </a:ext>
            </a:extLst>
          </p:cNvPr>
          <p:cNvSpPr/>
          <p:nvPr/>
        </p:nvSpPr>
        <p:spPr>
          <a:xfrm>
            <a:off x="4394791" y="342013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B0AA61-641C-A847-A51A-2B35602DDFEC}"/>
              </a:ext>
            </a:extLst>
          </p:cNvPr>
          <p:cNvSpPr/>
          <p:nvPr/>
        </p:nvSpPr>
        <p:spPr>
          <a:xfrm>
            <a:off x="4890976" y="42796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A95FD4-FB6A-CD43-968B-C0021C41B45C}"/>
              </a:ext>
            </a:extLst>
          </p:cNvPr>
          <p:cNvSpPr/>
          <p:nvPr/>
        </p:nvSpPr>
        <p:spPr>
          <a:xfrm>
            <a:off x="4841357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F3DFC7-14DD-5D44-AB32-BBB808E6CF89}"/>
              </a:ext>
            </a:extLst>
          </p:cNvPr>
          <p:cNvSpPr/>
          <p:nvPr/>
        </p:nvSpPr>
        <p:spPr>
          <a:xfrm>
            <a:off x="5139071" y="37710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E55BCC-7F88-9349-A09E-A7E860D36B81}"/>
              </a:ext>
            </a:extLst>
          </p:cNvPr>
          <p:cNvSpPr/>
          <p:nvPr/>
        </p:nvSpPr>
        <p:spPr>
          <a:xfrm>
            <a:off x="5188689" y="332798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4394BA-7087-B349-A497-62D92DF20848}"/>
              </a:ext>
            </a:extLst>
          </p:cNvPr>
          <p:cNvSpPr/>
          <p:nvPr/>
        </p:nvSpPr>
        <p:spPr>
          <a:xfrm>
            <a:off x="4415171" y="460743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F64678-9682-D443-946B-BD6CE97C60F1}"/>
              </a:ext>
            </a:extLst>
          </p:cNvPr>
          <p:cNvSpPr/>
          <p:nvPr/>
        </p:nvSpPr>
        <p:spPr>
          <a:xfrm>
            <a:off x="3623932" y="507527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61301B-1462-A840-A423-79FE906080D7}"/>
              </a:ext>
            </a:extLst>
          </p:cNvPr>
          <p:cNvSpPr/>
          <p:nvPr/>
        </p:nvSpPr>
        <p:spPr>
          <a:xfrm>
            <a:off x="5188688" y="28442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AEBF60-CE2B-8F41-9A29-B2BCDC24ACB9}"/>
              </a:ext>
            </a:extLst>
          </p:cNvPr>
          <p:cNvSpPr/>
          <p:nvPr/>
        </p:nvSpPr>
        <p:spPr>
          <a:xfrm>
            <a:off x="5589183" y="3724932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2B99D2-F174-134F-8549-C15812F00B76}"/>
              </a:ext>
            </a:extLst>
          </p:cNvPr>
          <p:cNvSpPr/>
          <p:nvPr/>
        </p:nvSpPr>
        <p:spPr>
          <a:xfrm>
            <a:off x="5401341" y="414491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80913E-1602-2642-9E66-0A1DCDA9340B}"/>
              </a:ext>
            </a:extLst>
          </p:cNvPr>
          <p:cNvSpPr/>
          <p:nvPr/>
        </p:nvSpPr>
        <p:spPr>
          <a:xfrm>
            <a:off x="5794746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EAB681-2739-274D-A8A5-52EE274FD302}"/>
              </a:ext>
            </a:extLst>
          </p:cNvPr>
          <p:cNvSpPr/>
          <p:nvPr/>
        </p:nvSpPr>
        <p:spPr>
          <a:xfrm>
            <a:off x="5745128" y="266179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68ABA2-2FEA-0446-B3B8-DCB2294FA40D}"/>
              </a:ext>
            </a:extLst>
          </p:cNvPr>
          <p:cNvSpPr/>
          <p:nvPr/>
        </p:nvSpPr>
        <p:spPr>
          <a:xfrm>
            <a:off x="6142076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94AB1F-C086-0E41-97F3-DDBAEC587643}"/>
              </a:ext>
            </a:extLst>
          </p:cNvPr>
          <p:cNvSpPr/>
          <p:nvPr/>
        </p:nvSpPr>
        <p:spPr>
          <a:xfrm>
            <a:off x="6414979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EF2F15-180C-E14A-A811-58EB30687786}"/>
              </a:ext>
            </a:extLst>
          </p:cNvPr>
          <p:cNvSpPr txBox="1"/>
          <p:nvPr/>
        </p:nvSpPr>
        <p:spPr>
          <a:xfrm>
            <a:off x="7590096" y="367317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A07258-0E68-DF42-A6AB-95FDD5E44380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052E7F-2F7C-DD40-9BBB-25B35AA8BA7F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65CD95-09B9-A346-B56D-C9177E27E2AE}"/>
              </a:ext>
            </a:extLst>
          </p:cNvPr>
          <p:cNvSpPr txBox="1"/>
          <p:nvPr/>
        </p:nvSpPr>
        <p:spPr>
          <a:xfrm>
            <a:off x="4295553" y="174917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X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F588FF-7F45-FD47-B4A4-28ECE36B8FD2}"/>
              </a:ext>
            </a:extLst>
          </p:cNvPr>
          <p:cNvCxnSpPr/>
          <p:nvPr/>
        </p:nvCxnSpPr>
        <p:spPr>
          <a:xfrm flipV="1">
            <a:off x="2629787" y="2534087"/>
            <a:ext cx="4352260" cy="256598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B4BA6F5-85EF-984D-810C-A32B9E194153}"/>
              </a:ext>
            </a:extLst>
          </p:cNvPr>
          <p:cNvSpPr txBox="1"/>
          <p:nvPr/>
        </p:nvSpPr>
        <p:spPr>
          <a:xfrm>
            <a:off x="7357730" y="190911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always goes through the averages of X and Y</a:t>
            </a:r>
          </a:p>
        </p:txBody>
      </p:sp>
    </p:spTree>
    <p:extLst>
      <p:ext uri="{BB962C8B-B14F-4D97-AF65-F5344CB8AC3E}">
        <p14:creationId xmlns:p14="http://schemas.microsoft.com/office/powerpoint/2010/main" val="3098162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2" y="1108332"/>
            <a:ext cx="1141367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</a:p>
          <a:p>
            <a:pPr algn="ctr"/>
            <a:r>
              <a:rPr lang="en-US" sz="60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Please post them to the discussion board before class starts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E30D6B-58FB-6F42-B0AC-D167B8DED558}"/>
              </a:ext>
            </a:extLst>
          </p:cNvPr>
          <p:cNvSpPr txBox="1"/>
          <p:nvPr/>
        </p:nvSpPr>
        <p:spPr>
          <a:xfrm>
            <a:off x="3869882" y="5987018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of Pre-Recorded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2544704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In-class discussion </a:t>
            </a:r>
          </a:p>
          <a:p>
            <a:r>
              <a:rPr lang="en-US" sz="8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slides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EB480-2B77-F040-8CC7-0AF0835C8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22" y="2188245"/>
            <a:ext cx="40640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30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E937D9-5825-B64A-8BE3-DD182F38F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079500"/>
            <a:ext cx="10121900" cy="2677337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https://www.youtube.com/watch?v=sxYrzzy3cq8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06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1F198F-FE36-F74F-AB4D-68F98BB6FCDE}"/>
              </a:ext>
            </a:extLst>
          </p:cNvPr>
          <p:cNvCxnSpPr>
            <a:cxnSpLocks/>
          </p:cNvCxnSpPr>
          <p:nvPr/>
        </p:nvCxnSpPr>
        <p:spPr>
          <a:xfrm>
            <a:off x="4738577" y="2112335"/>
            <a:ext cx="0" cy="361507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935DCAF-6068-2A4A-8C63-37A4ECCA7874}"/>
              </a:ext>
            </a:extLst>
          </p:cNvPr>
          <p:cNvCxnSpPr/>
          <p:nvPr/>
        </p:nvCxnSpPr>
        <p:spPr>
          <a:xfrm>
            <a:off x="2835349" y="3857844"/>
            <a:ext cx="4664149" cy="1063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34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0C041C-0AB6-7342-BB30-F1BD911EA253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039882-FF17-8947-8239-217423B230A5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1C2E745-0C63-C24B-9D6C-869D13E66B31}"/>
              </a:ext>
            </a:extLst>
          </p:cNvPr>
          <p:cNvSpPr/>
          <p:nvPr/>
        </p:nvSpPr>
        <p:spPr>
          <a:xfrm>
            <a:off x="3400647" y="461098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B86CF4-65AB-C644-8962-4D720F81DBE4}"/>
              </a:ext>
            </a:extLst>
          </p:cNvPr>
          <p:cNvSpPr/>
          <p:nvPr/>
        </p:nvSpPr>
        <p:spPr>
          <a:xfrm>
            <a:off x="3739117" y="334216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52DA8-08A4-E14D-982B-E065A2596FEE}"/>
              </a:ext>
            </a:extLst>
          </p:cNvPr>
          <p:cNvSpPr/>
          <p:nvPr/>
        </p:nvSpPr>
        <p:spPr>
          <a:xfrm>
            <a:off x="3829495" y="457199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B996DB-2745-AE49-A66F-8999107EEFB2}"/>
              </a:ext>
            </a:extLst>
          </p:cNvPr>
          <p:cNvSpPr/>
          <p:nvPr/>
        </p:nvSpPr>
        <p:spPr>
          <a:xfrm>
            <a:off x="3712536" y="385784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A65581-B027-A748-8FA5-6C4F5834FFBC}"/>
              </a:ext>
            </a:extLst>
          </p:cNvPr>
          <p:cNvSpPr/>
          <p:nvPr/>
        </p:nvSpPr>
        <p:spPr>
          <a:xfrm>
            <a:off x="4065182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E6F9E8-1D84-9D4F-912E-9D293FB80B01}"/>
              </a:ext>
            </a:extLst>
          </p:cNvPr>
          <p:cNvSpPr/>
          <p:nvPr/>
        </p:nvSpPr>
        <p:spPr>
          <a:xfrm>
            <a:off x="3838354" y="427960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50B3E11-D944-3C44-8246-DD0CFBF2EC01}"/>
              </a:ext>
            </a:extLst>
          </p:cNvPr>
          <p:cNvSpPr/>
          <p:nvPr/>
        </p:nvSpPr>
        <p:spPr>
          <a:xfrm>
            <a:off x="4295553" y="408999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1DF053-D9D9-1240-A8F0-6D030D54F78C}"/>
              </a:ext>
            </a:extLst>
          </p:cNvPr>
          <p:cNvSpPr/>
          <p:nvPr/>
        </p:nvSpPr>
        <p:spPr>
          <a:xfrm>
            <a:off x="3224324" y="41360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0B8917-E092-9244-A11A-6862CD50B594}"/>
              </a:ext>
            </a:extLst>
          </p:cNvPr>
          <p:cNvSpPr/>
          <p:nvPr/>
        </p:nvSpPr>
        <p:spPr>
          <a:xfrm>
            <a:off x="4639340" y="377632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31CDD30-0AC5-0249-84CB-E19A3FE2DB72}"/>
              </a:ext>
            </a:extLst>
          </p:cNvPr>
          <p:cNvSpPr/>
          <p:nvPr/>
        </p:nvSpPr>
        <p:spPr>
          <a:xfrm>
            <a:off x="4394791" y="342013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D64C37-A2A0-8D40-B7FC-57768698F63E}"/>
              </a:ext>
            </a:extLst>
          </p:cNvPr>
          <p:cNvSpPr/>
          <p:nvPr/>
        </p:nvSpPr>
        <p:spPr>
          <a:xfrm>
            <a:off x="4890976" y="42796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394E4A-0BDA-0048-9F0D-892F16B838BA}"/>
              </a:ext>
            </a:extLst>
          </p:cNvPr>
          <p:cNvSpPr/>
          <p:nvPr/>
        </p:nvSpPr>
        <p:spPr>
          <a:xfrm>
            <a:off x="4841357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8582993-A895-B34C-8768-B2E956B31419}"/>
              </a:ext>
            </a:extLst>
          </p:cNvPr>
          <p:cNvSpPr/>
          <p:nvPr/>
        </p:nvSpPr>
        <p:spPr>
          <a:xfrm>
            <a:off x="5139071" y="37710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276CA8-6E2B-8B49-ABF3-3663CEB1A332}"/>
              </a:ext>
            </a:extLst>
          </p:cNvPr>
          <p:cNvSpPr/>
          <p:nvPr/>
        </p:nvSpPr>
        <p:spPr>
          <a:xfrm>
            <a:off x="5188689" y="332798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69D601-131D-7544-9F29-7904ECBEDE47}"/>
              </a:ext>
            </a:extLst>
          </p:cNvPr>
          <p:cNvSpPr/>
          <p:nvPr/>
        </p:nvSpPr>
        <p:spPr>
          <a:xfrm>
            <a:off x="4415171" y="460743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82344C-6AEB-E44E-976C-5962BC7824A9}"/>
              </a:ext>
            </a:extLst>
          </p:cNvPr>
          <p:cNvSpPr/>
          <p:nvPr/>
        </p:nvSpPr>
        <p:spPr>
          <a:xfrm>
            <a:off x="3623932" y="507527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78D696-0AFF-DA48-8585-81DE8EE47071}"/>
              </a:ext>
            </a:extLst>
          </p:cNvPr>
          <p:cNvSpPr/>
          <p:nvPr/>
        </p:nvSpPr>
        <p:spPr>
          <a:xfrm>
            <a:off x="5188688" y="28442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559A87-332C-4644-8FAA-65BDC787EC81}"/>
              </a:ext>
            </a:extLst>
          </p:cNvPr>
          <p:cNvSpPr/>
          <p:nvPr/>
        </p:nvSpPr>
        <p:spPr>
          <a:xfrm>
            <a:off x="5589183" y="3724932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7AF6757-5001-8844-920E-DEBF48B97DC6}"/>
              </a:ext>
            </a:extLst>
          </p:cNvPr>
          <p:cNvSpPr/>
          <p:nvPr/>
        </p:nvSpPr>
        <p:spPr>
          <a:xfrm>
            <a:off x="5401341" y="414491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FBF1A9-FA64-A84E-86AB-B23C5AE58086}"/>
              </a:ext>
            </a:extLst>
          </p:cNvPr>
          <p:cNvSpPr/>
          <p:nvPr/>
        </p:nvSpPr>
        <p:spPr>
          <a:xfrm>
            <a:off x="5794746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308FAB-C4C1-984C-9A6F-DF51CAAED04F}"/>
              </a:ext>
            </a:extLst>
          </p:cNvPr>
          <p:cNvSpPr/>
          <p:nvPr/>
        </p:nvSpPr>
        <p:spPr>
          <a:xfrm>
            <a:off x="5745128" y="266179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552EAE-7891-F246-8A60-8FD6FCE4CD8F}"/>
              </a:ext>
            </a:extLst>
          </p:cNvPr>
          <p:cNvSpPr/>
          <p:nvPr/>
        </p:nvSpPr>
        <p:spPr>
          <a:xfrm>
            <a:off x="6142076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13D2DD-1F58-A94D-A82F-F695FEA18070}"/>
              </a:ext>
            </a:extLst>
          </p:cNvPr>
          <p:cNvSpPr/>
          <p:nvPr/>
        </p:nvSpPr>
        <p:spPr>
          <a:xfrm>
            <a:off x="6414979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156478-1B57-574A-8783-C72A1B8C3B8E}"/>
              </a:ext>
            </a:extLst>
          </p:cNvPr>
          <p:cNvSpPr txBox="1"/>
          <p:nvPr/>
        </p:nvSpPr>
        <p:spPr>
          <a:xfrm>
            <a:off x="7590096" y="367317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BD2A88-2293-5040-9797-45A67E7F1D66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B8A225-A28E-D148-8B7D-CA25D3BC6790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22C0B0-EE16-FE4B-AF4B-AA4AC39355C7}"/>
              </a:ext>
            </a:extLst>
          </p:cNvPr>
          <p:cNvSpPr txBox="1"/>
          <p:nvPr/>
        </p:nvSpPr>
        <p:spPr>
          <a:xfrm>
            <a:off x="4295553" y="174917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X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D9783A20-7145-084D-BFE3-CD32B0E2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How Correlation Works</a:t>
            </a:r>
          </a:p>
        </p:txBody>
      </p:sp>
    </p:spTree>
    <p:extLst>
      <p:ext uri="{BB962C8B-B14F-4D97-AF65-F5344CB8AC3E}">
        <p14:creationId xmlns:p14="http://schemas.microsoft.com/office/powerpoint/2010/main" val="3125695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How Regression 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35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8E21A-B4AC-F24B-94CE-810915F52351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3870B-A560-1940-8BCE-C087D37C8940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519FF9-09CA-0D4B-87C0-26CC00687786}"/>
              </a:ext>
            </a:extLst>
          </p:cNvPr>
          <p:cNvSpPr/>
          <p:nvPr/>
        </p:nvSpPr>
        <p:spPr>
          <a:xfrm>
            <a:off x="3400647" y="461098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C62F60-8F65-B645-BB17-47CA2909C95B}"/>
              </a:ext>
            </a:extLst>
          </p:cNvPr>
          <p:cNvSpPr/>
          <p:nvPr/>
        </p:nvSpPr>
        <p:spPr>
          <a:xfrm>
            <a:off x="3739117" y="334216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F2261-6521-064E-807D-68DDE20F98D5}"/>
              </a:ext>
            </a:extLst>
          </p:cNvPr>
          <p:cNvSpPr/>
          <p:nvPr/>
        </p:nvSpPr>
        <p:spPr>
          <a:xfrm>
            <a:off x="3829495" y="457199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E5F2A2-127B-2646-8135-C1CAD65EEB7E}"/>
              </a:ext>
            </a:extLst>
          </p:cNvPr>
          <p:cNvSpPr/>
          <p:nvPr/>
        </p:nvSpPr>
        <p:spPr>
          <a:xfrm>
            <a:off x="3712536" y="385784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E06C03-1C60-D248-8E0F-5C1EE9CC0BA0}"/>
              </a:ext>
            </a:extLst>
          </p:cNvPr>
          <p:cNvSpPr/>
          <p:nvPr/>
        </p:nvSpPr>
        <p:spPr>
          <a:xfrm>
            <a:off x="4065182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A535F5-E47A-444D-B3A8-FB934572E7FF}"/>
              </a:ext>
            </a:extLst>
          </p:cNvPr>
          <p:cNvSpPr/>
          <p:nvPr/>
        </p:nvSpPr>
        <p:spPr>
          <a:xfrm>
            <a:off x="3838354" y="427960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C76AC-7F3D-A548-AEA3-ECA5697A51FB}"/>
              </a:ext>
            </a:extLst>
          </p:cNvPr>
          <p:cNvSpPr/>
          <p:nvPr/>
        </p:nvSpPr>
        <p:spPr>
          <a:xfrm>
            <a:off x="4295553" y="408999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ACD7E5-78C0-BF4C-9E82-89AE165CEF70}"/>
              </a:ext>
            </a:extLst>
          </p:cNvPr>
          <p:cNvSpPr/>
          <p:nvPr/>
        </p:nvSpPr>
        <p:spPr>
          <a:xfrm>
            <a:off x="3224324" y="41360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F3FBED-F3C1-EE47-A1C9-E96E8DB7B741}"/>
              </a:ext>
            </a:extLst>
          </p:cNvPr>
          <p:cNvSpPr/>
          <p:nvPr/>
        </p:nvSpPr>
        <p:spPr>
          <a:xfrm>
            <a:off x="4639340" y="377632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E77BCD-44F0-0044-A39B-382311C4F0BA}"/>
              </a:ext>
            </a:extLst>
          </p:cNvPr>
          <p:cNvSpPr/>
          <p:nvPr/>
        </p:nvSpPr>
        <p:spPr>
          <a:xfrm>
            <a:off x="4394791" y="342013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B0AA61-641C-A847-A51A-2B35602DDFEC}"/>
              </a:ext>
            </a:extLst>
          </p:cNvPr>
          <p:cNvSpPr/>
          <p:nvPr/>
        </p:nvSpPr>
        <p:spPr>
          <a:xfrm>
            <a:off x="4890976" y="42796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A95FD4-FB6A-CD43-968B-C0021C41B45C}"/>
              </a:ext>
            </a:extLst>
          </p:cNvPr>
          <p:cNvSpPr/>
          <p:nvPr/>
        </p:nvSpPr>
        <p:spPr>
          <a:xfrm>
            <a:off x="4841357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F3DFC7-14DD-5D44-AB32-BBB808E6CF89}"/>
              </a:ext>
            </a:extLst>
          </p:cNvPr>
          <p:cNvSpPr/>
          <p:nvPr/>
        </p:nvSpPr>
        <p:spPr>
          <a:xfrm>
            <a:off x="5139071" y="37710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E55BCC-7F88-9349-A09E-A7E860D36B81}"/>
              </a:ext>
            </a:extLst>
          </p:cNvPr>
          <p:cNvSpPr/>
          <p:nvPr/>
        </p:nvSpPr>
        <p:spPr>
          <a:xfrm>
            <a:off x="5188689" y="332798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4394BA-7087-B349-A497-62D92DF20848}"/>
              </a:ext>
            </a:extLst>
          </p:cNvPr>
          <p:cNvSpPr/>
          <p:nvPr/>
        </p:nvSpPr>
        <p:spPr>
          <a:xfrm>
            <a:off x="4415171" y="460743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F64678-9682-D443-946B-BD6CE97C60F1}"/>
              </a:ext>
            </a:extLst>
          </p:cNvPr>
          <p:cNvSpPr/>
          <p:nvPr/>
        </p:nvSpPr>
        <p:spPr>
          <a:xfrm>
            <a:off x="3623932" y="507527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61301B-1462-A840-A423-79FE906080D7}"/>
              </a:ext>
            </a:extLst>
          </p:cNvPr>
          <p:cNvSpPr/>
          <p:nvPr/>
        </p:nvSpPr>
        <p:spPr>
          <a:xfrm>
            <a:off x="5188688" y="28442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AEBF60-CE2B-8F41-9A29-B2BCDC24ACB9}"/>
              </a:ext>
            </a:extLst>
          </p:cNvPr>
          <p:cNvSpPr/>
          <p:nvPr/>
        </p:nvSpPr>
        <p:spPr>
          <a:xfrm>
            <a:off x="5589183" y="3724932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2B99D2-F174-134F-8549-C15812F00B76}"/>
              </a:ext>
            </a:extLst>
          </p:cNvPr>
          <p:cNvSpPr/>
          <p:nvPr/>
        </p:nvSpPr>
        <p:spPr>
          <a:xfrm>
            <a:off x="5401341" y="414491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80913E-1602-2642-9E66-0A1DCDA9340B}"/>
              </a:ext>
            </a:extLst>
          </p:cNvPr>
          <p:cNvSpPr/>
          <p:nvPr/>
        </p:nvSpPr>
        <p:spPr>
          <a:xfrm>
            <a:off x="5794746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EAB681-2739-274D-A8A5-52EE274FD302}"/>
              </a:ext>
            </a:extLst>
          </p:cNvPr>
          <p:cNvSpPr/>
          <p:nvPr/>
        </p:nvSpPr>
        <p:spPr>
          <a:xfrm>
            <a:off x="5745128" y="266179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68ABA2-2FEA-0446-B3B8-DCB2294FA40D}"/>
              </a:ext>
            </a:extLst>
          </p:cNvPr>
          <p:cNvSpPr/>
          <p:nvPr/>
        </p:nvSpPr>
        <p:spPr>
          <a:xfrm>
            <a:off x="6142076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94AB1F-C086-0E41-97F3-DDBAEC587643}"/>
              </a:ext>
            </a:extLst>
          </p:cNvPr>
          <p:cNvSpPr/>
          <p:nvPr/>
        </p:nvSpPr>
        <p:spPr>
          <a:xfrm>
            <a:off x="6414979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A07258-0E68-DF42-A6AB-95FDD5E44380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052E7F-2F7C-DD40-9BBB-25B35AA8BA7F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0F4A29-BEAB-2841-AD0B-A5861A9CA3D4}"/>
              </a:ext>
            </a:extLst>
          </p:cNvPr>
          <p:cNvCxnSpPr/>
          <p:nvPr/>
        </p:nvCxnSpPr>
        <p:spPr>
          <a:xfrm flipV="1">
            <a:off x="2629787" y="2509284"/>
            <a:ext cx="4352260" cy="256598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2CDAA5-8105-A946-81EB-E64701A87482}"/>
              </a:ext>
            </a:extLst>
          </p:cNvPr>
          <p:cNvSpPr txBox="1"/>
          <p:nvPr/>
        </p:nvSpPr>
        <p:spPr>
          <a:xfrm>
            <a:off x="7357730" y="190911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are trying to find the best fitting line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1D54E2-C151-3642-900C-0A923397B4FB}"/>
              </a:ext>
            </a:extLst>
          </p:cNvPr>
          <p:cNvSpPr txBox="1"/>
          <p:nvPr/>
        </p:nvSpPr>
        <p:spPr>
          <a:xfrm>
            <a:off x="7382541" y="3407106"/>
            <a:ext cx="3663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do this by minimizing the difference between the points and the line (called the residuals)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4DFA2B-E873-C04D-85AE-370F080D66A8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673550" y="4479851"/>
            <a:ext cx="1" cy="5954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56A4B2-13B8-AA43-8131-0D96F7B143A5}"/>
              </a:ext>
            </a:extLst>
          </p:cNvPr>
          <p:cNvCxnSpPr>
            <a:cxnSpLocks/>
          </p:cNvCxnSpPr>
          <p:nvPr/>
        </p:nvCxnSpPr>
        <p:spPr>
          <a:xfrm>
            <a:off x="3785189" y="3434315"/>
            <a:ext cx="0" cy="93743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34203B-ECE9-4C4F-88E2-0DEE1C10D3F1}"/>
              </a:ext>
            </a:extLst>
          </p:cNvPr>
          <p:cNvCxnSpPr>
            <a:cxnSpLocks/>
          </p:cNvCxnSpPr>
          <p:nvPr/>
        </p:nvCxnSpPr>
        <p:spPr>
          <a:xfrm>
            <a:off x="3879113" y="4371749"/>
            <a:ext cx="0" cy="2002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7B76F38-3F9C-B942-8070-3E38B330CC1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3273943" y="4228213"/>
            <a:ext cx="883" cy="47137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9A5779C-7EC5-4146-B038-DE8439D0A249}"/>
              </a:ext>
            </a:extLst>
          </p:cNvPr>
          <p:cNvCxnSpPr>
            <a:cxnSpLocks/>
          </p:cNvCxnSpPr>
          <p:nvPr/>
        </p:nvCxnSpPr>
        <p:spPr>
          <a:xfrm>
            <a:off x="4465675" y="4012015"/>
            <a:ext cx="1" cy="5954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47933B1-55B2-AD4E-9956-C07B7FEEF5D8}"/>
              </a:ext>
            </a:extLst>
          </p:cNvPr>
          <p:cNvCxnSpPr>
            <a:cxnSpLocks/>
          </p:cNvCxnSpPr>
          <p:nvPr/>
        </p:nvCxnSpPr>
        <p:spPr>
          <a:xfrm flipH="1">
            <a:off x="4113028" y="3732029"/>
            <a:ext cx="3543" cy="45896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0E30781-A4B3-6A42-988C-7827D4C42757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4442638" y="3512287"/>
            <a:ext cx="1772" cy="47934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C0287C-D610-4045-A7E2-CB65BD43690F}"/>
              </a:ext>
            </a:extLst>
          </p:cNvPr>
          <p:cNvCxnSpPr>
            <a:cxnSpLocks/>
          </p:cNvCxnSpPr>
          <p:nvPr/>
        </p:nvCxnSpPr>
        <p:spPr>
          <a:xfrm flipH="1">
            <a:off x="4881230" y="3272615"/>
            <a:ext cx="3544" cy="44124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186340E-873C-6049-B94B-A89E892DB515}"/>
              </a:ext>
            </a:extLst>
          </p:cNvPr>
          <p:cNvCxnSpPr>
            <a:cxnSpLocks/>
          </p:cNvCxnSpPr>
          <p:nvPr/>
        </p:nvCxnSpPr>
        <p:spPr>
          <a:xfrm>
            <a:off x="4947685" y="3751959"/>
            <a:ext cx="0" cy="5196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E0D4B4E-343A-9E46-9E7D-6A6283F4CF27}"/>
              </a:ext>
            </a:extLst>
          </p:cNvPr>
          <p:cNvCxnSpPr>
            <a:cxnSpLocks/>
          </p:cNvCxnSpPr>
          <p:nvPr/>
        </p:nvCxnSpPr>
        <p:spPr>
          <a:xfrm>
            <a:off x="5450959" y="3434315"/>
            <a:ext cx="0" cy="7017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50691F2-E4D5-E64C-B0F0-4929FD847870}"/>
              </a:ext>
            </a:extLst>
          </p:cNvPr>
          <p:cNvCxnSpPr>
            <a:cxnSpLocks/>
          </p:cNvCxnSpPr>
          <p:nvPr/>
        </p:nvCxnSpPr>
        <p:spPr>
          <a:xfrm>
            <a:off x="5227674" y="2943501"/>
            <a:ext cx="10632" cy="56878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008E12-E15C-C04E-B369-C09684F8F719}"/>
              </a:ext>
            </a:extLst>
          </p:cNvPr>
          <p:cNvCxnSpPr>
            <a:cxnSpLocks/>
          </p:cNvCxnSpPr>
          <p:nvPr/>
        </p:nvCxnSpPr>
        <p:spPr>
          <a:xfrm>
            <a:off x="5794746" y="2764463"/>
            <a:ext cx="0" cy="42907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96062BC-96BF-9944-8000-D0B1D8FF29BA}"/>
              </a:ext>
            </a:extLst>
          </p:cNvPr>
          <p:cNvCxnSpPr>
            <a:cxnSpLocks/>
          </p:cNvCxnSpPr>
          <p:nvPr/>
        </p:nvCxnSpPr>
        <p:spPr>
          <a:xfrm>
            <a:off x="5638801" y="3342166"/>
            <a:ext cx="0" cy="382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D35E79-3561-AA43-9A11-CD9218356903}"/>
              </a:ext>
            </a:extLst>
          </p:cNvPr>
          <p:cNvCxnSpPr>
            <a:cxnSpLocks/>
          </p:cNvCxnSpPr>
          <p:nvPr/>
        </p:nvCxnSpPr>
        <p:spPr>
          <a:xfrm>
            <a:off x="6191694" y="2978999"/>
            <a:ext cx="0" cy="6608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3A88A17-9142-8B43-9A74-9756E016557F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462824" y="2844264"/>
            <a:ext cx="1774" cy="3492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66A47EB-92AA-C54C-9D62-6DC064DAEC4F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188688" y="3588547"/>
            <a:ext cx="2" cy="1824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493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164" y="1376803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Application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EC2E2-D008-C344-8F8F-FA885E3438A9}"/>
              </a:ext>
            </a:extLst>
          </p:cNvPr>
          <p:cNvSpPr txBox="1"/>
          <p:nvPr/>
        </p:nvSpPr>
        <p:spPr>
          <a:xfrm>
            <a:off x="3914151" y="2782669"/>
            <a:ext cx="4363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 Using 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Office/Parks and Rec Data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3B548-4D66-7440-B0BD-5D47B9C75724}"/>
              </a:ext>
            </a:extLst>
          </p:cNvPr>
          <p:cNvSpPr txBox="1"/>
          <p:nvPr/>
        </p:nvSpPr>
        <p:spPr>
          <a:xfrm>
            <a:off x="4673984" y="4465534"/>
            <a:ext cx="2844047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Hypothesis Test with </a:t>
            </a:r>
          </a:p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129055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Correlation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9B397-B0C8-1748-B24D-92F67CBEC963}"/>
              </a:ext>
            </a:extLst>
          </p:cNvPr>
          <p:cNvSpPr/>
          <p:nvPr/>
        </p:nvSpPr>
        <p:spPr>
          <a:xfrm>
            <a:off x="838200" y="1692276"/>
            <a:ext cx="10515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It is a </a:t>
            </a:r>
            <a:r>
              <a:rPr lang="en-US" sz="3200" b="1" dirty="0">
                <a:solidFill>
                  <a:schemeClr val="accent2"/>
                </a:solidFill>
                <a:latin typeface="Consolas" charset="0"/>
                <a:cs typeface="Consolas" charset="0"/>
              </a:rPr>
              <a:t>whole class of methods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Generally used with </a:t>
            </a:r>
            <a:r>
              <a:rPr lang="en-US" sz="3200" b="1" dirty="0">
                <a:solidFill>
                  <a:schemeClr val="accent3"/>
                </a:solidFill>
                <a:latin typeface="Consolas" charset="0"/>
                <a:cs typeface="Consolas" charset="0"/>
              </a:rPr>
              <a:t>observational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designs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Has similar assumptions to t-test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Is a measure of effect size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Very related (and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based on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)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 z-scores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Tells us </a:t>
            </a: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direction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and </a:t>
            </a: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strength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a relationship between </a:t>
            </a:r>
            <a:r>
              <a:rPr lang="en-US" sz="3200" b="1" i="1" dirty="0">
                <a:solidFill>
                  <a:schemeClr val="tx2"/>
                </a:solidFill>
                <a:latin typeface="Consolas" charset="0"/>
                <a:cs typeface="Consolas" charset="0"/>
              </a:rPr>
              <a:t>two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variables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89E403B-5C3A-9F48-A17F-F56745B2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81" y="2384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0679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Correlation and Z-Scores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9B397-B0C8-1748-B24D-92F67CBEC963}"/>
              </a:ext>
            </a:extLst>
          </p:cNvPr>
          <p:cNvSpPr/>
          <p:nvPr/>
        </p:nvSpPr>
        <p:spPr>
          <a:xfrm>
            <a:off x="838200" y="1692276"/>
            <a:ext cx="10515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Z-score is a univariate statistic (only uses info from ONE variable)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Correlation is essentially the z-score between TWO variables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89E403B-5C3A-9F48-A17F-F56745B2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81" y="2384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D0C709-9403-404C-9468-BBD4AC0D81BC}"/>
                  </a:ext>
                </a:extLst>
              </p:cNvPr>
              <p:cNvSpPr txBox="1"/>
              <p:nvPr/>
            </p:nvSpPr>
            <p:spPr>
              <a:xfrm>
                <a:off x="4385547" y="4446528"/>
                <a:ext cx="3420905" cy="129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4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4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D0C709-9403-404C-9468-BBD4AC0D8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47" y="4446528"/>
                <a:ext cx="3420905" cy="1299843"/>
              </a:xfrm>
              <a:prstGeom prst="rect">
                <a:avLst/>
              </a:prstGeom>
              <a:blipFill>
                <a:blip r:embed="rId3"/>
                <a:stretch>
                  <a:fillRect t="-2913" b="-13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42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Correlation and Z-Scores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9B397-B0C8-1748-B24D-92F67CBEC963}"/>
              </a:ext>
            </a:extLst>
          </p:cNvPr>
          <p:cNvSpPr/>
          <p:nvPr/>
        </p:nvSpPr>
        <p:spPr>
          <a:xfrm>
            <a:off x="838200" y="1692276"/>
            <a:ext cx="10515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Z-score is a univariate statistic (only uses info from ONE variable)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Correlation is essentially the z-score between TWO variables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89E403B-5C3A-9F48-A17F-F56745B2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81" y="2384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D0C709-9403-404C-9468-BBD4AC0D81BC}"/>
                  </a:ext>
                </a:extLst>
              </p:cNvPr>
              <p:cNvSpPr txBox="1"/>
              <p:nvPr/>
            </p:nvSpPr>
            <p:spPr>
              <a:xfrm>
                <a:off x="4385547" y="4446528"/>
                <a:ext cx="3420905" cy="129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4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4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D0C709-9403-404C-9468-BBD4AC0D8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47" y="4446528"/>
                <a:ext cx="3420905" cy="1299843"/>
              </a:xfrm>
              <a:prstGeom prst="rect">
                <a:avLst/>
              </a:prstGeom>
              <a:blipFill>
                <a:blip r:embed="rId3"/>
                <a:stretch>
                  <a:fillRect t="-2913" b="-13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159842-468C-CD4E-8A9B-1D64AA969289}"/>
              </a:ext>
            </a:extLst>
          </p:cNvPr>
          <p:cNvCxnSpPr/>
          <p:nvPr/>
        </p:nvCxnSpPr>
        <p:spPr>
          <a:xfrm flipH="1">
            <a:off x="6575612" y="4157088"/>
            <a:ext cx="726141" cy="38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7654162-D383-7B42-B69A-36A75B876B78}"/>
              </a:ext>
            </a:extLst>
          </p:cNvPr>
          <p:cNvSpPr/>
          <p:nvPr/>
        </p:nvSpPr>
        <p:spPr>
          <a:xfrm>
            <a:off x="7286198" y="3915787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z-score of variable x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1A8FBE-FC98-1247-8BB0-1CC4F75C6423}"/>
              </a:ext>
            </a:extLst>
          </p:cNvPr>
          <p:cNvCxnSpPr>
            <a:cxnSpLocks/>
          </p:cNvCxnSpPr>
          <p:nvPr/>
        </p:nvCxnSpPr>
        <p:spPr>
          <a:xfrm flipH="1" flipV="1">
            <a:off x="7301753" y="4746812"/>
            <a:ext cx="1051176" cy="34963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4F25-49B1-E547-8B11-96DCD9CFB24B}"/>
              </a:ext>
            </a:extLst>
          </p:cNvPr>
          <p:cNvSpPr/>
          <p:nvPr/>
        </p:nvSpPr>
        <p:spPr>
          <a:xfrm>
            <a:off x="8352929" y="4915130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z-score of variable 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06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B2763-F698-DD42-A9C1-C33304C189D7}"/>
              </a:ext>
            </a:extLst>
          </p:cNvPr>
          <p:cNvSpPr/>
          <p:nvPr/>
        </p:nvSpPr>
        <p:spPr>
          <a:xfrm>
            <a:off x="838201" y="2816920"/>
            <a:ext cx="54911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Two or more continuous variables,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Not necessarily directional (one causes the other)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7F9C6-98E9-014F-960A-C15A15421568}"/>
              </a:ext>
            </a:extLst>
          </p:cNvPr>
          <p:cNvSpPr/>
          <p:nvPr/>
        </p:nvSpPr>
        <p:spPr>
          <a:xfrm>
            <a:off x="838201" y="601146"/>
            <a:ext cx="526297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General</a:t>
            </a:r>
          </a:p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Requirements</a:t>
            </a:r>
            <a:endParaRPr lang="en-US" sz="4000" dirty="0">
              <a:solidFill>
                <a:schemeClr val="accent6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976E1B-731E-B944-A0B6-C091087F5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64643"/>
              </p:ext>
            </p:extLst>
          </p:nvPr>
        </p:nvGraphicFramePr>
        <p:xfrm>
          <a:off x="6672263" y="682674"/>
          <a:ext cx="5091113" cy="5342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0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0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Var</a:t>
                      </a:r>
                      <a:r>
                        <a:rPr lang="en-US" sz="32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Var</a:t>
                      </a:r>
                      <a:r>
                        <a:rPr lang="en-US" sz="32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24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B2763-F698-DD42-A9C1-C33304C189D7}"/>
              </a:ext>
            </a:extLst>
          </p:cNvPr>
          <p:cNvSpPr/>
          <p:nvPr/>
        </p:nvSpPr>
        <p:spPr>
          <a:xfrm>
            <a:off x="838201" y="2816920"/>
            <a:ext cx="55838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Two or more continuous variables,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Not necessarily directional (one causes the other)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Linear Relationship (or at least ordinal)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7F9C6-98E9-014F-960A-C15A15421568}"/>
              </a:ext>
            </a:extLst>
          </p:cNvPr>
          <p:cNvSpPr/>
          <p:nvPr/>
        </p:nvSpPr>
        <p:spPr>
          <a:xfrm>
            <a:off x="838201" y="601146"/>
            <a:ext cx="526297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General</a:t>
            </a:r>
          </a:p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Requirements</a:t>
            </a:r>
            <a:endParaRPr lang="en-US" sz="4000" dirty="0">
              <a:solidFill>
                <a:schemeClr val="accent6"/>
              </a:solidFill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6F7FC7B-BEB3-9542-8319-9FB7172A38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6425594"/>
              </p:ext>
            </p:extLst>
          </p:nvPr>
        </p:nvGraphicFramePr>
        <p:xfrm>
          <a:off x="6786525" y="1349376"/>
          <a:ext cx="4567275" cy="3768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5747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Correlation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2816920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846032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same 6 step approach!</a:t>
            </a:r>
            <a:endParaRPr lang="en-US" sz="2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43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1099</Words>
  <Application>Microsoft Macintosh PowerPoint</Application>
  <PresentationFormat>Widescreen</PresentationFormat>
  <Paragraphs>319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Consolas</vt:lpstr>
      <vt:lpstr>Office Theme</vt:lpstr>
      <vt:lpstr>Applied Statistical Analysis</vt:lpstr>
      <vt:lpstr>Today</vt:lpstr>
      <vt:lpstr>PowerPoint Presentation</vt:lpstr>
      <vt:lpstr>Correlation</vt:lpstr>
      <vt:lpstr>Correlation and Z-Scores</vt:lpstr>
      <vt:lpstr>Correlation and Z-Scores</vt:lpstr>
      <vt:lpstr>PowerPoint Presentation</vt:lpstr>
      <vt:lpstr>PowerPoint Presentation</vt:lpstr>
      <vt:lpstr>Hypothesis Testing with Correlation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State the Null and Research Hypotheses (symbolically and verbally)</vt:lpstr>
      <vt:lpstr>Define Critical Regions</vt:lpstr>
      <vt:lpstr>Compute the Test Statistic</vt:lpstr>
      <vt:lpstr>Compute the Test Statistic</vt:lpstr>
      <vt:lpstr>Compute the Test Statistic</vt:lpstr>
      <vt:lpstr>Compute the Test Statistic</vt:lpstr>
      <vt:lpstr>Compute the Test Statistic</vt:lpstr>
      <vt:lpstr>Compute an Effect Size and Describe it</vt:lpstr>
      <vt:lpstr>Interpreting the results</vt:lpstr>
      <vt:lpstr>Intro to Regression</vt:lpstr>
      <vt:lpstr>Intro to Regression</vt:lpstr>
      <vt:lpstr>Two Main Types of Regression</vt:lpstr>
      <vt:lpstr>Logic of Regression</vt:lpstr>
      <vt:lpstr>Logic of Regression</vt:lpstr>
      <vt:lpstr>Logic of Regression</vt:lpstr>
      <vt:lpstr>PowerPoint Presentation</vt:lpstr>
      <vt:lpstr>PowerPoint Presentation</vt:lpstr>
      <vt:lpstr>https://www.youtube.com/watch?v=sxYrzzy3cq8</vt:lpstr>
      <vt:lpstr>How Correlation Works</vt:lpstr>
      <vt:lpstr>How Regression 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349</cp:revision>
  <cp:lastPrinted>2018-01-24T21:23:57Z</cp:lastPrinted>
  <dcterms:created xsi:type="dcterms:W3CDTF">2017-12-29T23:46:42Z</dcterms:created>
  <dcterms:modified xsi:type="dcterms:W3CDTF">2020-03-11T22:04:17Z</dcterms:modified>
</cp:coreProperties>
</file>