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91" r:id="rId5"/>
    <p:sldId id="294" r:id="rId6"/>
    <p:sldId id="295" r:id="rId7"/>
    <p:sldId id="293" r:id="rId8"/>
    <p:sldId id="292" r:id="rId9"/>
    <p:sldId id="296" r:id="rId10"/>
    <p:sldId id="297" r:id="rId11"/>
    <p:sldId id="300" r:id="rId12"/>
    <p:sldId id="302" r:id="rId13"/>
    <p:sldId id="298" r:id="rId14"/>
    <p:sldId id="259" r:id="rId15"/>
    <p:sldId id="299" r:id="rId16"/>
    <p:sldId id="304" r:id="rId17"/>
    <p:sldId id="303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312" r:id="rId26"/>
    <p:sldId id="313" r:id="rId27"/>
    <p:sldId id="316" r:id="rId28"/>
    <p:sldId id="314" r:id="rId29"/>
    <p:sldId id="318" r:id="rId30"/>
    <p:sldId id="31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119"/>
  </p:normalViewPr>
  <p:slideViewPr>
    <p:cSldViewPr snapToGrid="0" snapToObjects="1">
      <p:cViewPr>
        <p:scale>
          <a:sx n="101" d="100"/>
          <a:sy n="101" d="100"/>
        </p:scale>
        <p:origin x="10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personal</a:t>
            </a:r>
            <a:r>
              <a:rPr lang="en-US" baseline="0" dirty="0" smtClean="0"/>
              <a:t> favorite aspect of data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an eye out for graphics that are used in your field, when they are used, and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Statistics helps us make decisions using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Decisions about policy, intervention, practice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Summaries are necessary</a:t>
            </a:r>
            <a:r>
              <a:rPr lang="en-US" baseline="0" dirty="0" smtClean="0"/>
              <a:t> to understand patterns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Sometimes we want to know what our data say about the broader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statistic provides information about patterns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thesis = graduation </a:t>
            </a:r>
            <a:r>
              <a:rPr lang="en-US" dirty="0" smtClean="0">
                <a:sym typeface="Wingdings"/>
              </a:rPr>
              <a:t>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means it is precise (it is consistently good at measuring what you are measuring)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means it measures what we think it is measuring (pounds are measuring weight)</a:t>
            </a:r>
          </a:p>
          <a:p>
            <a:r>
              <a:rPr lang="en-US" baseline="0" dirty="0" smtClean="0"/>
              <a:t>Meaningful means it is in units that are meaningful to others</a:t>
            </a:r>
          </a:p>
          <a:p>
            <a:r>
              <a:rPr lang="en-US" baseline="0" dirty="0" smtClean="0"/>
              <a:t>A high degree of information means that the measure captures the important facets of the thing you are measuring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measuring age based on “old” or “young” doesn’t have as much information as measuring the actual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04B-BE7E-0B46-811C-93731445F83C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ds.had.co.nz/tidy-data.html#introdu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Why Learn Statistics?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language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understanding data (and data are everywhere)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356992"/>
            <a:ext cx="10967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Allows you to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complete your thesis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Helps you </a:t>
            </a:r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with other data people you work with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you power to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convince stakeholders with evidence</a:t>
            </a:r>
          </a:p>
          <a:p>
            <a:pPr marL="571500" indent="-571500">
              <a:buFontTx/>
              <a:buChar char="-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Opens up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job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0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800565"/>
            <a:ext cx="1096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way a variable is measured determines the kinds of statistical procedures that can </a:t>
            </a:r>
            <a:r>
              <a:rPr lang="en-US" sz="40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 used”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40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49434"/>
            <a:ext cx="10967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Want measures that: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1. Are reliable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2. Are valid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3. Are meaningful</a:t>
            </a:r>
          </a:p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4. Have a high degree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2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64225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9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5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Let’s think of some examples of each type</a:t>
            </a:r>
          </a:p>
          <a:p>
            <a:pPr algn="ctr"/>
            <a:endParaRPr lang="en-US" sz="54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4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0" y="2894742"/>
            <a:ext cx="103156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Working with </a:t>
            </a:r>
            <a:r>
              <a:rPr lang="en-US" sz="4400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Overview of Statistics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Intro to </a:t>
            </a: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Graphing Data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 VERY </a:t>
            </a:r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IMPORTANT part </a:t>
            </a:r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of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769285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useful for both: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Understanding patterns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 the data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Communicating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results in a much more meaningful way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09875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Takes some practice</a:t>
            </a:r>
            <a:endParaRPr lang="en-US" sz="3600" b="1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Some Types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Graphics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Each provide different insights into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062418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Line Graphs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Bar Graphs and Histograms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Scatterplots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Boxplots</a:t>
            </a:r>
          </a:p>
        </p:txBody>
      </p:sp>
    </p:spTree>
    <p:extLst>
      <p:ext uri="{BB962C8B-B14F-4D97-AF65-F5344CB8AC3E}">
        <p14:creationId xmlns:p14="http://schemas.microsoft.com/office/powerpoint/2010/main" val="752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Line Graphs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66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Generally shows trends and patterns across groups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36512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distributions and frequencies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127500" y="4076701"/>
            <a:ext cx="1117600" cy="9748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86300" y="4899156"/>
            <a:ext cx="740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Symmetric vs. Asymmetric</a:t>
            </a: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Unimodal vs. Multimodal</a:t>
            </a:r>
          </a:p>
          <a:p>
            <a:pPr algn="ctr"/>
            <a:r>
              <a:rPr lang="en-US" sz="36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Short-tailed vs. long-tailed</a:t>
            </a:r>
            <a:endParaRPr lang="en-US" sz="3600" b="1" dirty="0" smtClean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Bar Graphs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Histograms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371855"/>
            <a:ext cx="452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help us understand </a:t>
            </a:r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distributions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and frequencies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Scatterplots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7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how two (or more</a:t>
            </a:r>
            <a:r>
              <a:rPr lang="en-US" sz="36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) variables are related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520700"/>
            <a:ext cx="7315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11204" r="11204"/>
          <a:stretch/>
        </p:blipFill>
        <p:spPr>
          <a:xfrm>
            <a:off x="3643630" y="520700"/>
            <a:ext cx="832104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Boxplots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384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Show us the range and where most values are for a variable (usually across groups)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47" y="2857501"/>
            <a:ext cx="1034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Frequency Tables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Tables can also be very valuable to understand patterns in the data</a:t>
            </a:r>
            <a:endParaRPr lang="en-US" sz="36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41790"/>
              </p:ext>
            </p:extLst>
          </p:nvPr>
        </p:nvGraphicFramePr>
        <p:xfrm>
          <a:off x="1235074" y="3360600"/>
          <a:ext cx="95313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8"/>
                <a:gridCol w="2382838"/>
                <a:gridCol w="2382838"/>
                <a:gridCol w="2382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Level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Frequency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Cumulative Percent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50.0%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87.5%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12.5%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100%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404885"/>
            <a:ext cx="108258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</a:t>
            </a:r>
            <a:r>
              <a:rPr lang="en-U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(Hypothesis, IV and DV, Measurement, Validity and Reliability, Correlation and Experimentation, Distributions, Central Tendency and Variability)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Chapters 1, 2, and 3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Start looking for articles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8" y="1965326"/>
            <a:ext cx="10515600" cy="39129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 Be </a:t>
            </a:r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Consistent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3 Choose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good names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for things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Write dates as YYYY-MM-DD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Put just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 thing in a cell </a:t>
            </a:r>
            <a:b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7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Make it a </a:t>
            </a:r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8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Create a </a:t>
            </a:r>
            <a:r>
              <a:rPr lang="en-US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data dictionary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8" y="39188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  <a:hlinkClick r:id="rId2" tooltip="R for Data Science"/>
              </a:rPr>
              <a:t>Data in Spreadsheets</a:t>
            </a:r>
            <a:endParaRPr lang="en-US" sz="5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954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Statistics</a:t>
            </a:r>
            <a:r>
              <a:rPr lang="en-US" b="1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helps us understand our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Data and Statistics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94414" y="3421517"/>
            <a:ext cx="1191986" cy="1199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76357" y="3421517"/>
            <a:ext cx="1077686" cy="119946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55914" y="4747079"/>
            <a:ext cx="4430486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Summarize the data easily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57257" y="4747079"/>
            <a:ext cx="4996543" cy="1768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Ask questions about what the data mean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8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2522"/>
            <a:ext cx="10967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statistic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some sort of summary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919374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average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frequency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or </a:t>
            </a:r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is a statistics</a:t>
            </a:r>
          </a:p>
        </p:txBody>
      </p:sp>
    </p:spTree>
    <p:extLst>
      <p:ext uri="{BB962C8B-B14F-4D97-AF65-F5344CB8AC3E}">
        <p14:creationId xmlns:p14="http://schemas.microsoft.com/office/powerpoint/2010/main" val="63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1414</Words>
  <Application>Microsoft Macintosh PowerPoint</Application>
  <PresentationFormat>Widescreen</PresentationFormat>
  <Paragraphs>253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Wingdings</vt:lpstr>
      <vt:lpstr>Arial</vt:lpstr>
      <vt:lpstr>Office Theme</vt:lpstr>
      <vt:lpstr>Applied Statistical Analysis</vt:lpstr>
      <vt:lpstr>Today</vt:lpstr>
      <vt:lpstr>Reading</vt:lpstr>
      <vt:lpstr>2 Be Consistent 3 Choose good names for things  4 Write dates as YYYY-MM-DD  6 Put just one thing in a cell  7 Make it a rectangle  8 Create a data dictionary </vt:lpstr>
      <vt:lpstr>Statistics helps us understand our data</vt:lpstr>
      <vt:lpstr>Statistics helps us understand our data</vt:lpstr>
      <vt:lpstr>Statistics</vt:lpstr>
      <vt:lpstr>The Vocabulary of Statistics</vt:lpstr>
      <vt:lpstr>The Vocabulary of Statistics</vt:lpstr>
      <vt:lpstr>The Vocabulary of Statistics</vt:lpstr>
      <vt:lpstr>The Vocabulary of Statistics</vt:lpstr>
      <vt:lpstr>The Vocabulary of Statistics</vt:lpstr>
      <vt:lpstr>PowerPoint Presentation</vt:lpstr>
      <vt:lpstr>Why Learn Statistics?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Scales of Measurement</vt:lpstr>
      <vt:lpstr>PowerPoint Presentation</vt:lpstr>
      <vt:lpstr>Graphing Data</vt:lpstr>
      <vt:lpstr>Some Types of Data Graphics</vt:lpstr>
      <vt:lpstr>Line Graphs</vt:lpstr>
      <vt:lpstr>Bar Graphs and  Histograms</vt:lpstr>
      <vt:lpstr>Bar Graphs and  Histograms</vt:lpstr>
      <vt:lpstr>Scatterplots</vt:lpstr>
      <vt:lpstr>Boxplots</vt:lpstr>
      <vt:lpstr>Frequency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97</cp:revision>
  <dcterms:created xsi:type="dcterms:W3CDTF">2017-12-29T23:46:42Z</dcterms:created>
  <dcterms:modified xsi:type="dcterms:W3CDTF">2018-01-06T07:47:24Z</dcterms:modified>
</cp:coreProperties>
</file>