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446" r:id="rId2"/>
    <p:sldId id="257" r:id="rId3"/>
    <p:sldId id="475" r:id="rId4"/>
    <p:sldId id="498" r:id="rId5"/>
    <p:sldId id="501" r:id="rId6"/>
    <p:sldId id="503" r:id="rId7"/>
    <p:sldId id="504" r:id="rId8"/>
    <p:sldId id="502" r:id="rId9"/>
    <p:sldId id="499" r:id="rId10"/>
    <p:sldId id="505" r:id="rId11"/>
    <p:sldId id="506" r:id="rId12"/>
    <p:sldId id="507" r:id="rId13"/>
    <p:sldId id="508" r:id="rId14"/>
    <p:sldId id="509" r:id="rId15"/>
    <p:sldId id="500" r:id="rId16"/>
    <p:sldId id="510" r:id="rId17"/>
    <p:sldId id="511" r:id="rId18"/>
    <p:sldId id="512" r:id="rId19"/>
    <p:sldId id="514" r:id="rId20"/>
    <p:sldId id="476" r:id="rId21"/>
    <p:sldId id="516" r:id="rId22"/>
    <p:sldId id="518" r:id="rId23"/>
    <p:sldId id="517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6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1632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3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1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Review Week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A1B90E-A7CD-BB4A-86BC-2EEFADBF0AB9}"/>
              </a:ext>
            </a:extLst>
          </p:cNvPr>
          <p:cNvSpPr/>
          <p:nvPr/>
        </p:nvSpPr>
        <p:spPr>
          <a:xfrm>
            <a:off x="444499" y="247134"/>
            <a:ext cx="88486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Selecting Method Based on Available Data - IV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C58910-142C-5A4C-AD27-BC5DFBEF8212}"/>
              </a:ext>
            </a:extLst>
          </p:cNvPr>
          <p:cNvGrpSpPr/>
          <p:nvPr/>
        </p:nvGrpSpPr>
        <p:grpSpPr>
          <a:xfrm>
            <a:off x="596899" y="2099022"/>
            <a:ext cx="10909301" cy="4622452"/>
            <a:chOff x="444499" y="2044700"/>
            <a:chExt cx="10909301" cy="46224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DC3A3B-300A-0F48-B4D0-5CC622C70531}"/>
                </a:ext>
              </a:extLst>
            </p:cNvPr>
            <p:cNvSpPr/>
            <p:nvPr/>
          </p:nvSpPr>
          <p:spPr>
            <a:xfrm>
              <a:off x="1406525" y="4216400"/>
              <a:ext cx="3698875" cy="245075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Logistic Regression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AAA4EC-8EAF-2046-A1B1-942776694439}"/>
                </a:ext>
              </a:extLst>
            </p:cNvPr>
            <p:cNvSpPr/>
            <p:nvPr/>
          </p:nvSpPr>
          <p:spPr>
            <a:xfrm>
              <a:off x="6689674" y="4216399"/>
              <a:ext cx="3562451" cy="24507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ANOVAs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Chi Square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Logistic Regression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AFDF-04DE-7944-AF4B-FC6EBAFA258F}"/>
                </a:ext>
              </a:extLst>
            </p:cNvPr>
            <p:cNvSpPr/>
            <p:nvPr/>
          </p:nvSpPr>
          <p:spPr>
            <a:xfrm>
              <a:off x="444499" y="2044700"/>
              <a:ext cx="10909301" cy="1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your independent variable(s) </a:t>
              </a:r>
              <a:r>
                <a:rPr lang="en-US" sz="28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continuous (interval/ratio) </a:t>
              </a:r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 </a:t>
              </a:r>
              <a:r>
                <a:rPr lang="en-US" sz="28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categorical (ordinal, nominal)</a:t>
              </a:r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EF15CB-F314-9F46-A2C1-757E83131ED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3390900" y="3314700"/>
              <a:ext cx="2508250" cy="8890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1FDCC7-964E-F143-AB47-F59A0ABA252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899150" y="3314700"/>
              <a:ext cx="2324100" cy="88582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84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838200" y="2255014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We hypothesize that test scores are caused by amount of time studying and note-taking style.</a:t>
            </a:r>
          </a:p>
          <a:p>
            <a:pPr algn="ctr"/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What approach could we use?</a:t>
            </a:r>
          </a:p>
        </p:txBody>
      </p:sp>
    </p:spTree>
    <p:extLst>
      <p:ext uri="{BB962C8B-B14F-4D97-AF65-F5344CB8AC3E}">
        <p14:creationId xmlns:p14="http://schemas.microsoft.com/office/powerpoint/2010/main" val="308761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0AC3C-9FA7-4D4D-B779-8D143E6B392F}"/>
              </a:ext>
            </a:extLst>
          </p:cNvPr>
          <p:cNvSpPr txBox="1"/>
          <p:nvPr/>
        </p:nvSpPr>
        <p:spPr>
          <a:xfrm>
            <a:off x="838200" y="2255014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We investigate the question of whether preferences for money/flying are different across degree types.</a:t>
            </a:r>
          </a:p>
          <a:p>
            <a:pPr algn="ctr"/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What approach could we use?</a:t>
            </a:r>
          </a:p>
        </p:txBody>
      </p:sp>
    </p:spTree>
    <p:extLst>
      <p:ext uri="{BB962C8B-B14F-4D97-AF65-F5344CB8AC3E}">
        <p14:creationId xmlns:p14="http://schemas.microsoft.com/office/powerpoint/2010/main" val="32270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618DE-0ECF-514B-B3BA-0E594E56CF27}"/>
              </a:ext>
            </a:extLst>
          </p:cNvPr>
          <p:cNvSpPr txBox="1"/>
          <p:nvPr/>
        </p:nvSpPr>
        <p:spPr>
          <a:xfrm>
            <a:off x="838200" y="2255014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We want to know the relationship between poverty level (continuous) and teen birth rate (continuous).</a:t>
            </a:r>
          </a:p>
          <a:p>
            <a:pPr algn="ctr"/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What approach could we use?</a:t>
            </a:r>
          </a:p>
        </p:txBody>
      </p:sp>
    </p:spTree>
    <p:extLst>
      <p:ext uri="{BB962C8B-B14F-4D97-AF65-F5344CB8AC3E}">
        <p14:creationId xmlns:p14="http://schemas.microsoft.com/office/powerpoint/2010/main" val="126545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DD828-8D6E-6E4C-9242-A3B831D8C38E}"/>
              </a:ext>
            </a:extLst>
          </p:cNvPr>
          <p:cNvSpPr txBox="1"/>
          <p:nvPr/>
        </p:nvSpPr>
        <p:spPr>
          <a:xfrm>
            <a:off x="838200" y="1955145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We want to know if our intervention regarding adult mobility works. We have two groups (intervention and control) and test both groups at pretest and posttest.</a:t>
            </a:r>
          </a:p>
          <a:p>
            <a:pPr algn="ctr"/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What approach could we use?</a:t>
            </a:r>
          </a:p>
        </p:txBody>
      </p:sp>
    </p:spTree>
    <p:extLst>
      <p:ext uri="{BB962C8B-B14F-4D97-AF65-F5344CB8AC3E}">
        <p14:creationId xmlns:p14="http://schemas.microsoft.com/office/powerpoint/2010/main" val="317272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7C2A3-5FEC-E540-9C07-4CF7585968AB}"/>
              </a:ext>
            </a:extLst>
          </p:cNvPr>
          <p:cNvSpPr/>
          <p:nvPr/>
        </p:nvSpPr>
        <p:spPr>
          <a:xfrm>
            <a:off x="1587500" y="2139434"/>
            <a:ext cx="9371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Interpreting the </a:t>
            </a:r>
            <a:r>
              <a:rPr lang="en-US" sz="7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  <a:endParaRPr lang="en-US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6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7C2A3-5FEC-E540-9C07-4CF7585968AB}"/>
              </a:ext>
            </a:extLst>
          </p:cNvPr>
          <p:cNvSpPr/>
          <p:nvPr/>
        </p:nvSpPr>
        <p:spPr>
          <a:xfrm>
            <a:off x="610608" y="361434"/>
            <a:ext cx="11225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Common Threads Across Methods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4A5FB-1F0D-194D-99CD-5665C48BC9B7}"/>
              </a:ext>
            </a:extLst>
          </p:cNvPr>
          <p:cNvSpPr txBox="1"/>
          <p:nvPr/>
        </p:nvSpPr>
        <p:spPr>
          <a:xfrm>
            <a:off x="1320800" y="1993900"/>
            <a:ext cx="5160387" cy="303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Statistic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P-Value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1D6D9-67F8-D147-A010-FA771710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87" y="1125677"/>
            <a:ext cx="5710813" cy="57323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1DDEB-04F5-234A-A9D9-7C6255B540E7}"/>
              </a:ext>
            </a:extLst>
          </p:cNvPr>
          <p:cNvSpPr/>
          <p:nvPr/>
        </p:nvSpPr>
        <p:spPr>
          <a:xfrm>
            <a:off x="8140700" y="1866900"/>
            <a:ext cx="787400" cy="812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43C7D-ADA8-0341-A55A-67F24D633CAA}"/>
              </a:ext>
            </a:extLst>
          </p:cNvPr>
          <p:cNvSpPr/>
          <p:nvPr/>
        </p:nvSpPr>
        <p:spPr>
          <a:xfrm>
            <a:off x="8216900" y="3991838"/>
            <a:ext cx="787400" cy="812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F4BB7-0656-2440-BB8B-1841DDC0E77D}"/>
              </a:ext>
            </a:extLst>
          </p:cNvPr>
          <p:cNvSpPr/>
          <p:nvPr/>
        </p:nvSpPr>
        <p:spPr>
          <a:xfrm>
            <a:off x="8928100" y="5908675"/>
            <a:ext cx="787400" cy="812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21FD59-9184-8643-A355-DB3AA4585A42}"/>
              </a:ext>
            </a:extLst>
          </p:cNvPr>
          <p:cNvSpPr/>
          <p:nvPr/>
        </p:nvSpPr>
        <p:spPr>
          <a:xfrm>
            <a:off x="9575800" y="1876301"/>
            <a:ext cx="590550" cy="8128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1B359-BD01-F24A-8A46-2F89B958E23A}"/>
              </a:ext>
            </a:extLst>
          </p:cNvPr>
          <p:cNvSpPr/>
          <p:nvPr/>
        </p:nvSpPr>
        <p:spPr>
          <a:xfrm>
            <a:off x="9686925" y="3991838"/>
            <a:ext cx="590550" cy="8128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C6CCD-3ED0-F944-B903-6D7F7C9B1378}"/>
              </a:ext>
            </a:extLst>
          </p:cNvPr>
          <p:cNvSpPr/>
          <p:nvPr/>
        </p:nvSpPr>
        <p:spPr>
          <a:xfrm>
            <a:off x="10277475" y="5908675"/>
            <a:ext cx="590550" cy="8128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B7BA0-1097-2E4D-BDD7-E2E07F6836D6}"/>
              </a:ext>
            </a:extLst>
          </p:cNvPr>
          <p:cNvSpPr/>
          <p:nvPr/>
        </p:nvSpPr>
        <p:spPr>
          <a:xfrm>
            <a:off x="10277475" y="1866900"/>
            <a:ext cx="787400" cy="812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B8A2A-7B22-CA4B-A91B-66E1FCE6FCA9}"/>
              </a:ext>
            </a:extLst>
          </p:cNvPr>
          <p:cNvSpPr/>
          <p:nvPr/>
        </p:nvSpPr>
        <p:spPr>
          <a:xfrm>
            <a:off x="10298112" y="3991838"/>
            <a:ext cx="787400" cy="812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8C777-89B1-FD49-A488-1F55774A70EE}"/>
              </a:ext>
            </a:extLst>
          </p:cNvPr>
          <p:cNvSpPr/>
          <p:nvPr/>
        </p:nvSpPr>
        <p:spPr>
          <a:xfrm>
            <a:off x="10960100" y="5908675"/>
            <a:ext cx="787400" cy="812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7C2A3-5FEC-E540-9C07-4CF7585968AB}"/>
              </a:ext>
            </a:extLst>
          </p:cNvPr>
          <p:cNvSpPr/>
          <p:nvPr/>
        </p:nvSpPr>
        <p:spPr>
          <a:xfrm>
            <a:off x="610608" y="361434"/>
            <a:ext cx="11225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Common Threads Across Methods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487CA2-BB0C-C34C-B3CB-2F3DBDE0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36" y="0"/>
            <a:ext cx="52850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4A5FB-1F0D-194D-99CD-5665C48BC9B7}"/>
              </a:ext>
            </a:extLst>
          </p:cNvPr>
          <p:cNvSpPr txBox="1"/>
          <p:nvPr/>
        </p:nvSpPr>
        <p:spPr>
          <a:xfrm>
            <a:off x="1320800" y="1993900"/>
            <a:ext cx="5160387" cy="303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Statistic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P-Value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82109-339E-C647-BF18-C9B6380AD73E}"/>
              </a:ext>
            </a:extLst>
          </p:cNvPr>
          <p:cNvSpPr/>
          <p:nvPr/>
        </p:nvSpPr>
        <p:spPr>
          <a:xfrm>
            <a:off x="10094911" y="665948"/>
            <a:ext cx="511176" cy="812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133E0-99B1-424F-9A7B-17C4FFDB11BE}"/>
              </a:ext>
            </a:extLst>
          </p:cNvPr>
          <p:cNvSpPr/>
          <p:nvPr/>
        </p:nvSpPr>
        <p:spPr>
          <a:xfrm>
            <a:off x="10277475" y="2474511"/>
            <a:ext cx="511176" cy="812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45C26-5DB9-7643-ABA0-38494998A6E1}"/>
              </a:ext>
            </a:extLst>
          </p:cNvPr>
          <p:cNvSpPr/>
          <p:nvPr/>
        </p:nvSpPr>
        <p:spPr>
          <a:xfrm>
            <a:off x="10047287" y="5603875"/>
            <a:ext cx="558800" cy="812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E0BC5-1BA2-E54F-84EC-66FCC89EC393}"/>
              </a:ext>
            </a:extLst>
          </p:cNvPr>
          <p:cNvSpPr/>
          <p:nvPr/>
        </p:nvSpPr>
        <p:spPr>
          <a:xfrm>
            <a:off x="10663238" y="665948"/>
            <a:ext cx="490537" cy="8128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D9C22-2DCE-9547-95D0-04B50BC1640B}"/>
              </a:ext>
            </a:extLst>
          </p:cNvPr>
          <p:cNvSpPr/>
          <p:nvPr/>
        </p:nvSpPr>
        <p:spPr>
          <a:xfrm>
            <a:off x="10868025" y="2481401"/>
            <a:ext cx="561975" cy="8128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4D049-3ECE-8B4C-A18A-80CF3C002CAF}"/>
              </a:ext>
            </a:extLst>
          </p:cNvPr>
          <p:cNvSpPr/>
          <p:nvPr/>
        </p:nvSpPr>
        <p:spPr>
          <a:xfrm>
            <a:off x="10606087" y="5603875"/>
            <a:ext cx="590550" cy="8128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36C93-D776-A148-BA66-6CC2DFFFE0EF}"/>
              </a:ext>
            </a:extLst>
          </p:cNvPr>
          <p:cNvSpPr/>
          <p:nvPr/>
        </p:nvSpPr>
        <p:spPr>
          <a:xfrm>
            <a:off x="11193761" y="665948"/>
            <a:ext cx="553739" cy="812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9DDB6-DB17-1440-97D6-548C8FA7A0C5}"/>
              </a:ext>
            </a:extLst>
          </p:cNvPr>
          <p:cNvSpPr/>
          <p:nvPr/>
        </p:nvSpPr>
        <p:spPr>
          <a:xfrm>
            <a:off x="11462543" y="2481401"/>
            <a:ext cx="569913" cy="812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6E5418-1C47-B64C-8B7F-0379C7FCE0AE}"/>
              </a:ext>
            </a:extLst>
          </p:cNvPr>
          <p:cNvSpPr/>
          <p:nvPr/>
        </p:nvSpPr>
        <p:spPr>
          <a:xfrm>
            <a:off x="11193761" y="5603875"/>
            <a:ext cx="553739" cy="812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7C2A3-5FEC-E540-9C07-4CF7585968AB}"/>
              </a:ext>
            </a:extLst>
          </p:cNvPr>
          <p:cNvSpPr/>
          <p:nvPr/>
        </p:nvSpPr>
        <p:spPr>
          <a:xfrm>
            <a:off x="610608" y="361434"/>
            <a:ext cx="11225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Common Threads Across Methods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4A5FB-1F0D-194D-99CD-5665C48BC9B7}"/>
              </a:ext>
            </a:extLst>
          </p:cNvPr>
          <p:cNvSpPr txBox="1"/>
          <p:nvPr/>
        </p:nvSpPr>
        <p:spPr>
          <a:xfrm>
            <a:off x="1320800" y="1993900"/>
            <a:ext cx="5160387" cy="303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Statistic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P-Value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Effect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C44FE-EAFB-8643-AEE3-FEA6F7C6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334" y="0"/>
            <a:ext cx="480266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881DDE-8154-AD4B-9BD1-E267E95DDC94}"/>
              </a:ext>
            </a:extLst>
          </p:cNvPr>
          <p:cNvSpPr/>
          <p:nvPr/>
        </p:nvSpPr>
        <p:spPr>
          <a:xfrm>
            <a:off x="9801778" y="1041399"/>
            <a:ext cx="511176" cy="27482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5B7C87-2853-EE42-A2C7-E9ACB245FFF3}"/>
              </a:ext>
            </a:extLst>
          </p:cNvPr>
          <p:cNvSpPr/>
          <p:nvPr/>
        </p:nvSpPr>
        <p:spPr>
          <a:xfrm>
            <a:off x="10485713" y="1041399"/>
            <a:ext cx="511176" cy="2433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453A3-718E-024A-861F-719206AA17C8}"/>
              </a:ext>
            </a:extLst>
          </p:cNvPr>
          <p:cNvSpPr/>
          <p:nvPr/>
        </p:nvSpPr>
        <p:spPr>
          <a:xfrm>
            <a:off x="10837207" y="4791075"/>
            <a:ext cx="558800" cy="19304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A4D3B-AA57-7340-9257-26F47B358A8C}"/>
              </a:ext>
            </a:extLst>
          </p:cNvPr>
          <p:cNvSpPr/>
          <p:nvPr/>
        </p:nvSpPr>
        <p:spPr>
          <a:xfrm>
            <a:off x="9799399" y="1316228"/>
            <a:ext cx="513555" cy="1625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B0656-4F3B-1644-8E9C-7297924E17EB}"/>
              </a:ext>
            </a:extLst>
          </p:cNvPr>
          <p:cNvSpPr/>
          <p:nvPr/>
        </p:nvSpPr>
        <p:spPr>
          <a:xfrm>
            <a:off x="10485714" y="1315065"/>
            <a:ext cx="511176" cy="16368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1E492-51C5-8742-976F-9FB15EFC7B31}"/>
              </a:ext>
            </a:extLst>
          </p:cNvPr>
          <p:cNvSpPr/>
          <p:nvPr/>
        </p:nvSpPr>
        <p:spPr>
          <a:xfrm>
            <a:off x="11438213" y="4791075"/>
            <a:ext cx="590550" cy="193040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2BFAAF-9AA3-6845-B875-8D31D02E4C7E}"/>
              </a:ext>
            </a:extLst>
          </p:cNvPr>
          <p:cNvSpPr/>
          <p:nvPr/>
        </p:nvSpPr>
        <p:spPr>
          <a:xfrm>
            <a:off x="8933161" y="3680857"/>
            <a:ext cx="553739" cy="812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2EC72D-D1C1-E44E-9FF3-AFA2AD300AC0}"/>
              </a:ext>
            </a:extLst>
          </p:cNvPr>
          <p:cNvSpPr/>
          <p:nvPr/>
        </p:nvSpPr>
        <p:spPr>
          <a:xfrm>
            <a:off x="10485713" y="1524515"/>
            <a:ext cx="511176" cy="2433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C87FA8-B381-9C4D-A9E3-FE216CA39C6E}"/>
              </a:ext>
            </a:extLst>
          </p:cNvPr>
          <p:cNvSpPr/>
          <p:nvPr/>
        </p:nvSpPr>
        <p:spPr>
          <a:xfrm>
            <a:off x="10485714" y="1718499"/>
            <a:ext cx="511176" cy="2433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7C2A3-5FEC-E540-9C07-4CF7585968AB}"/>
              </a:ext>
            </a:extLst>
          </p:cNvPr>
          <p:cNvSpPr/>
          <p:nvPr/>
        </p:nvSpPr>
        <p:spPr>
          <a:xfrm>
            <a:off x="610608" y="361434"/>
            <a:ext cx="11225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Unique Things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4A5FB-1F0D-194D-99CD-5665C48BC9B7}"/>
              </a:ext>
            </a:extLst>
          </p:cNvPr>
          <p:cNvSpPr txBox="1"/>
          <p:nvPr/>
        </p:nvSpPr>
        <p:spPr>
          <a:xfrm>
            <a:off x="610608" y="1805645"/>
            <a:ext cx="5891792" cy="18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Estimate 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Comparisons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732F1-E7FB-AC4F-9BF3-9AB46E47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89" y="0"/>
            <a:ext cx="600971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38483E-88D9-BD40-BDD8-FA4D4A6B1C95}"/>
              </a:ext>
            </a:extLst>
          </p:cNvPr>
          <p:cNvSpPr/>
          <p:nvPr/>
        </p:nvSpPr>
        <p:spPr>
          <a:xfrm>
            <a:off x="8767106" y="4425949"/>
            <a:ext cx="884893" cy="2295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6258C-BD6F-654D-9572-8B791E3A327D}"/>
              </a:ext>
            </a:extLst>
          </p:cNvPr>
          <p:cNvSpPr/>
          <p:nvPr/>
        </p:nvSpPr>
        <p:spPr>
          <a:xfrm>
            <a:off x="11125199" y="2616200"/>
            <a:ext cx="825501" cy="8763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598638" y="3408276"/>
            <a:ext cx="108258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Connect the Methods</a:t>
            </a:r>
            <a:endParaRPr lang="en-US" sz="8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736600" y="212801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Interpret the following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6A410-E021-DA40-B8AF-B1FFD9190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34"/>
          <a:stretch/>
        </p:blipFill>
        <p:spPr>
          <a:xfrm>
            <a:off x="2062173" y="3225800"/>
            <a:ext cx="8072427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736600" y="212801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Interpret the following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0AEFE-FCC4-EB4D-A116-811C8C83F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185"/>
          <a:stretch/>
        </p:blipFill>
        <p:spPr>
          <a:xfrm>
            <a:off x="2252259" y="3262114"/>
            <a:ext cx="7933142" cy="25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746125"/>
            <a:ext cx="59563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7.1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25400" y="3347214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Interpret the following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D3F30-44B3-574E-B0D1-E84689D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327025"/>
            <a:ext cx="61468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7.2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838200" y="190500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Interpret the following output</a:t>
            </a:r>
          </a:p>
        </p:txBody>
      </p:sp>
      <p:pic>
        <p:nvPicPr>
          <p:cNvPr id="1026" name="Picture 2" descr="http://localhost:49676/3f1cc115-3279-4df6-8320-a4c9789ee699/2/res/02%20linReg/resources/1b23ba3150435b61.png">
            <a:extLst>
              <a:ext uri="{FF2B5EF4-FFF2-40B4-BE49-F238E27FC236}">
                <a16:creationId xmlns:a16="http://schemas.microsoft.com/office/drawing/2014/main" id="{11B7D167-0598-9A44-9AF0-91AC895F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46" y="2612886"/>
            <a:ext cx="711030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1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514017"/>
            <a:ext cx="10825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Final Exam </a:t>
            </a:r>
            <a:r>
              <a:rPr lang="en-US" sz="5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:)</a:t>
            </a:r>
            <a:endParaRPr lang="en-US" sz="5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BF0A54-B52E-E843-8088-81DC0564A990}"/>
              </a:ext>
            </a:extLst>
          </p:cNvPr>
          <p:cNvSpPr/>
          <p:nvPr/>
        </p:nvSpPr>
        <p:spPr>
          <a:xfrm>
            <a:off x="1587500" y="2139434"/>
            <a:ext cx="9371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Selecting the </a:t>
            </a:r>
            <a:r>
              <a:rPr lang="en-US" sz="7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Right Method</a:t>
            </a:r>
            <a:endParaRPr lang="en-US" sz="7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A1B90E-A7CD-BB4A-86BC-2EEFADBF0AB9}"/>
              </a:ext>
            </a:extLst>
          </p:cNvPr>
          <p:cNvSpPr/>
          <p:nvPr/>
        </p:nvSpPr>
        <p:spPr>
          <a:xfrm>
            <a:off x="444499" y="247134"/>
            <a:ext cx="88486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Selecting Method Based on Research Question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3E1BE9-F6C6-3341-825C-5D84F1B0799F}"/>
              </a:ext>
            </a:extLst>
          </p:cNvPr>
          <p:cNvGrpSpPr/>
          <p:nvPr/>
        </p:nvGrpSpPr>
        <p:grpSpPr>
          <a:xfrm>
            <a:off x="444499" y="2044700"/>
            <a:ext cx="10909301" cy="3975100"/>
            <a:chOff x="444499" y="2044700"/>
            <a:chExt cx="10909301" cy="39751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528BA-AC71-7F41-BEFE-652F53CF120B}"/>
                </a:ext>
              </a:extLst>
            </p:cNvPr>
            <p:cNvSpPr/>
            <p:nvPr/>
          </p:nvSpPr>
          <p:spPr>
            <a:xfrm>
              <a:off x="2143125" y="4216400"/>
              <a:ext cx="2174875" cy="1803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</a:p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</a:p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ANOVAs</a:t>
              </a:r>
            </a:p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Chi Square</a:t>
              </a:r>
            </a:p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67C524-F0DE-2A4F-8FDE-AE40B1647982}"/>
                </a:ext>
              </a:extLst>
            </p:cNvPr>
            <p:cNvSpPr/>
            <p:nvPr/>
          </p:nvSpPr>
          <p:spPr>
            <a:xfrm>
              <a:off x="7273925" y="4216400"/>
              <a:ext cx="2174875" cy="180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Correlation</a:t>
              </a:r>
            </a:p>
            <a:p>
              <a:pPr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F4AAD2-1B74-1D4E-854F-BEB49398B321}"/>
                </a:ext>
              </a:extLst>
            </p:cNvPr>
            <p:cNvSpPr/>
            <p:nvPr/>
          </p:nvSpPr>
          <p:spPr>
            <a:xfrm>
              <a:off x="444499" y="2044700"/>
              <a:ext cx="10909301" cy="1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Does research question have to do with looking at </a:t>
              </a:r>
              <a:r>
                <a:rPr lang="en-US" sz="28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differences among groups </a:t>
              </a:r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</a:t>
              </a:r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800" b="1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relationships</a:t>
              </a:r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among continuous variables?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9D55D9E-226C-5044-A299-ACEF2A9DCE4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3390900" y="3314700"/>
              <a:ext cx="2508250" cy="8890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C3A2B3-A2F9-6941-8595-7FB653C297E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99150" y="3314700"/>
              <a:ext cx="2324100" cy="88582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6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528BA-AC71-7F41-BEFE-652F53CF120B}"/>
              </a:ext>
            </a:extLst>
          </p:cNvPr>
          <p:cNvSpPr/>
          <p:nvPr/>
        </p:nvSpPr>
        <p:spPr>
          <a:xfrm>
            <a:off x="4940301" y="2209800"/>
            <a:ext cx="2552700" cy="20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Z-tests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T-tests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ANOVAs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 Square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E8B05B-E18D-954C-BC9F-405C507E5EE5}"/>
              </a:ext>
            </a:extLst>
          </p:cNvPr>
          <p:cNvGrpSpPr/>
          <p:nvPr/>
        </p:nvGrpSpPr>
        <p:grpSpPr>
          <a:xfrm>
            <a:off x="2982624" y="554334"/>
            <a:ext cx="6468053" cy="1833266"/>
            <a:chOff x="2982624" y="554334"/>
            <a:chExt cx="6468053" cy="18332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687EFA-6649-C249-B95C-1CFB50B61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6962" y="1446886"/>
              <a:ext cx="0" cy="94071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836DD0-3AB0-0842-9909-EF1831ECAAD8}"/>
                </a:ext>
              </a:extLst>
            </p:cNvPr>
            <p:cNvSpPr txBox="1"/>
            <p:nvPr/>
          </p:nvSpPr>
          <p:spPr>
            <a:xfrm>
              <a:off x="2982624" y="554334"/>
              <a:ext cx="6468053" cy="8925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 our sample to known values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E72578-EC92-684D-BE49-3CD215A010FC}"/>
              </a:ext>
            </a:extLst>
          </p:cNvPr>
          <p:cNvGrpSpPr/>
          <p:nvPr/>
        </p:nvGrpSpPr>
        <p:grpSpPr>
          <a:xfrm>
            <a:off x="6870701" y="1809402"/>
            <a:ext cx="5143499" cy="2739211"/>
            <a:chOff x="6870701" y="1809402"/>
            <a:chExt cx="5321299" cy="273921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728CC0-276A-424A-AEAE-A16F0A0D9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1" y="2501900"/>
              <a:ext cx="1244600" cy="3810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29DB-3070-7242-9ABA-E88946F1DC53}"/>
                </a:ext>
              </a:extLst>
            </p:cNvPr>
            <p:cNvSpPr txBox="1"/>
            <p:nvPr/>
          </p:nvSpPr>
          <p:spPr>
            <a:xfrm>
              <a:off x="8189624" y="1809402"/>
              <a:ext cx="4002376" cy="27392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Our sample to known values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Two independent samples (groups)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Two paired-samples (time points)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1088F8-94C3-F74C-9EEA-21707D066EE2}"/>
              </a:ext>
            </a:extLst>
          </p:cNvPr>
          <p:cNvGrpSpPr/>
          <p:nvPr/>
        </p:nvGrpSpPr>
        <p:grpSpPr>
          <a:xfrm>
            <a:off x="405463" y="1595328"/>
            <a:ext cx="5131740" cy="3108543"/>
            <a:chOff x="405463" y="1595328"/>
            <a:chExt cx="5131740" cy="310854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831A2B-DAB0-FB4E-AEA0-9DD9830D641F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4407839" y="3149600"/>
              <a:ext cx="1129364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CBAF13-48F5-F149-A0C1-0CAA3BEEB0F4}"/>
                </a:ext>
              </a:extLst>
            </p:cNvPr>
            <p:cNvSpPr txBox="1"/>
            <p:nvPr/>
          </p:nvSpPr>
          <p:spPr>
            <a:xfrm>
              <a:off x="405463" y="1595328"/>
              <a:ext cx="4002376" cy="31085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ANOVAs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3+ independent samples (groups)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3+ repeated samples (time points)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Both groups and repeated samples at the same time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4A8310-6994-AE4A-B0F0-CF46839182D7}"/>
              </a:ext>
            </a:extLst>
          </p:cNvPr>
          <p:cNvGrpSpPr/>
          <p:nvPr/>
        </p:nvGrpSpPr>
        <p:grpSpPr>
          <a:xfrm>
            <a:off x="700612" y="3696673"/>
            <a:ext cx="5154088" cy="2912943"/>
            <a:chOff x="700612" y="3696673"/>
            <a:chExt cx="5154088" cy="291294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5A05EB-BA12-3E4A-9213-3DDE1962E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2700" y="3696673"/>
              <a:ext cx="1416268" cy="12817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0E84BF-11B9-B147-B6C5-5ED61B29ADCF}"/>
                </a:ext>
              </a:extLst>
            </p:cNvPr>
            <p:cNvSpPr txBox="1"/>
            <p:nvPr/>
          </p:nvSpPr>
          <p:spPr>
            <a:xfrm>
              <a:off x="700612" y="4978400"/>
              <a:ext cx="5154088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 Squares</a:t>
              </a:r>
              <a:r>
                <a:rPr lang="en-US" sz="28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 categorical variable to known values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2 categorical variables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D7CBC7-DA10-AE46-8181-E58DB18FCF01}"/>
              </a:ext>
            </a:extLst>
          </p:cNvPr>
          <p:cNvGrpSpPr/>
          <p:nvPr/>
        </p:nvGrpSpPr>
        <p:grpSpPr>
          <a:xfrm>
            <a:off x="6033556" y="4178300"/>
            <a:ext cx="5866344" cy="2620903"/>
            <a:chOff x="6033556" y="4178300"/>
            <a:chExt cx="5866344" cy="262090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C95E07-EC31-5248-9BC9-585FBEB5EF64}"/>
                </a:ext>
              </a:extLst>
            </p:cNvPr>
            <p:cNvCxnSpPr>
              <a:cxnSpLocks/>
            </p:cNvCxnSpPr>
            <p:nvPr/>
          </p:nvCxnSpPr>
          <p:spPr>
            <a:xfrm>
              <a:off x="6551324" y="4178300"/>
              <a:ext cx="573376" cy="62035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E3016B-964B-CD43-ABEC-F61A213FAF42}"/>
                </a:ext>
              </a:extLst>
            </p:cNvPr>
            <p:cNvSpPr txBox="1"/>
            <p:nvPr/>
          </p:nvSpPr>
          <p:spPr>
            <a:xfrm>
              <a:off x="6033556" y="4798655"/>
              <a:ext cx="5866344" cy="2000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  <a:r>
                <a:rPr lang="en-US" sz="28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compares: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1+ categorical variable(s)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Controls for the effects of the covariates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Can also do a lot more...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528BA-AC71-7F41-BEFE-652F53CF120B}"/>
              </a:ext>
            </a:extLst>
          </p:cNvPr>
          <p:cNvSpPr/>
          <p:nvPr/>
        </p:nvSpPr>
        <p:spPr>
          <a:xfrm>
            <a:off x="4940301" y="2209800"/>
            <a:ext cx="2552700" cy="20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Z-tests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T-tests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ANOVAs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 Square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E8B05B-E18D-954C-BC9F-405C507E5EE5}"/>
              </a:ext>
            </a:extLst>
          </p:cNvPr>
          <p:cNvGrpSpPr/>
          <p:nvPr/>
        </p:nvGrpSpPr>
        <p:grpSpPr>
          <a:xfrm>
            <a:off x="2982624" y="554334"/>
            <a:ext cx="6468053" cy="1833266"/>
            <a:chOff x="2982624" y="554334"/>
            <a:chExt cx="6468053" cy="18332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687EFA-6649-C249-B95C-1CFB50B61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6962" y="1446886"/>
              <a:ext cx="0" cy="94071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836DD0-3AB0-0842-9909-EF1831ECAAD8}"/>
                </a:ext>
              </a:extLst>
            </p:cNvPr>
            <p:cNvSpPr txBox="1"/>
            <p:nvPr/>
          </p:nvSpPr>
          <p:spPr>
            <a:xfrm>
              <a:off x="2982624" y="554334"/>
              <a:ext cx="6468053" cy="8925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 our sample to known values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E72578-EC92-684D-BE49-3CD215A010FC}"/>
              </a:ext>
            </a:extLst>
          </p:cNvPr>
          <p:cNvGrpSpPr/>
          <p:nvPr/>
        </p:nvGrpSpPr>
        <p:grpSpPr>
          <a:xfrm>
            <a:off x="6870701" y="1809402"/>
            <a:ext cx="5143499" cy="2739211"/>
            <a:chOff x="6870701" y="1809402"/>
            <a:chExt cx="5321299" cy="273921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728CC0-276A-424A-AEAE-A16F0A0D9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1" y="2501900"/>
              <a:ext cx="1244600" cy="3810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29DB-3070-7242-9ABA-E88946F1DC53}"/>
                </a:ext>
              </a:extLst>
            </p:cNvPr>
            <p:cNvSpPr txBox="1"/>
            <p:nvPr/>
          </p:nvSpPr>
          <p:spPr>
            <a:xfrm>
              <a:off x="8189624" y="1809402"/>
              <a:ext cx="4002376" cy="27392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Our sample to known values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Two independent samples (groups)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Two paired-samples (time points)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1088F8-94C3-F74C-9EEA-21707D066EE2}"/>
              </a:ext>
            </a:extLst>
          </p:cNvPr>
          <p:cNvGrpSpPr/>
          <p:nvPr/>
        </p:nvGrpSpPr>
        <p:grpSpPr>
          <a:xfrm>
            <a:off x="405463" y="1595328"/>
            <a:ext cx="5131740" cy="3108543"/>
            <a:chOff x="405463" y="1595328"/>
            <a:chExt cx="5131740" cy="310854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831A2B-DAB0-FB4E-AEA0-9DD9830D641F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4407839" y="3149600"/>
              <a:ext cx="1129364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CBAF13-48F5-F149-A0C1-0CAA3BEEB0F4}"/>
                </a:ext>
              </a:extLst>
            </p:cNvPr>
            <p:cNvSpPr txBox="1"/>
            <p:nvPr/>
          </p:nvSpPr>
          <p:spPr>
            <a:xfrm>
              <a:off x="405463" y="1595328"/>
              <a:ext cx="4002376" cy="31085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ANOVAs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3+ independent samples (groups)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3+ repeated samples (time points)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Both groups and repeated samples at the same time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4A8310-6994-AE4A-B0F0-CF46839182D7}"/>
              </a:ext>
            </a:extLst>
          </p:cNvPr>
          <p:cNvGrpSpPr/>
          <p:nvPr/>
        </p:nvGrpSpPr>
        <p:grpSpPr>
          <a:xfrm>
            <a:off x="700612" y="3696673"/>
            <a:ext cx="5154088" cy="2912943"/>
            <a:chOff x="700612" y="3696673"/>
            <a:chExt cx="5154088" cy="291294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5A05EB-BA12-3E4A-9213-3DDE1962E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2700" y="3696673"/>
              <a:ext cx="1416268" cy="12817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0E84BF-11B9-B147-B6C5-5ED61B29ADCF}"/>
                </a:ext>
              </a:extLst>
            </p:cNvPr>
            <p:cNvSpPr txBox="1"/>
            <p:nvPr/>
          </p:nvSpPr>
          <p:spPr>
            <a:xfrm>
              <a:off x="700612" y="4978400"/>
              <a:ext cx="5154088" cy="1631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 Squares</a:t>
              </a:r>
              <a:r>
                <a:rPr lang="en-US" sz="28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 categorical variable to known values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2 categorical variables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D7CBC7-DA10-AE46-8181-E58DB18FCF01}"/>
              </a:ext>
            </a:extLst>
          </p:cNvPr>
          <p:cNvGrpSpPr/>
          <p:nvPr/>
        </p:nvGrpSpPr>
        <p:grpSpPr>
          <a:xfrm>
            <a:off x="6033556" y="4178300"/>
            <a:ext cx="5866344" cy="2620903"/>
            <a:chOff x="6033556" y="4178300"/>
            <a:chExt cx="5866344" cy="262090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C95E07-EC31-5248-9BC9-585FBEB5EF64}"/>
                </a:ext>
              </a:extLst>
            </p:cNvPr>
            <p:cNvCxnSpPr>
              <a:cxnSpLocks/>
            </p:cNvCxnSpPr>
            <p:nvPr/>
          </p:nvCxnSpPr>
          <p:spPr>
            <a:xfrm>
              <a:off x="6551324" y="4178300"/>
              <a:ext cx="573376" cy="62035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E3016B-964B-CD43-ABEC-F61A213FAF42}"/>
                </a:ext>
              </a:extLst>
            </p:cNvPr>
            <p:cNvSpPr txBox="1"/>
            <p:nvPr/>
          </p:nvSpPr>
          <p:spPr>
            <a:xfrm>
              <a:off x="6033556" y="4798655"/>
              <a:ext cx="5866344" cy="2000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  <a:r>
                <a:rPr lang="en-US" sz="28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compares: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1+ categorical variable(s)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Controls for the effects of the covariates</a:t>
              </a:r>
            </a:p>
            <a:p>
              <a:pPr marL="514350" indent="-514350">
                <a:buAutoNum type="arabicParenR"/>
              </a:pP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Can also do a lot more...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AE77C8A-FF60-C041-9DB2-0D77EC0ED887}"/>
              </a:ext>
            </a:extLst>
          </p:cNvPr>
          <p:cNvSpPr/>
          <p:nvPr/>
        </p:nvSpPr>
        <p:spPr>
          <a:xfrm>
            <a:off x="1168400" y="914400"/>
            <a:ext cx="10185400" cy="4737100"/>
          </a:xfrm>
          <a:prstGeom prst="rect">
            <a:avLst/>
          </a:prstGeom>
          <a:solidFill>
            <a:schemeClr val="tx2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but Chi Square has a continuous outcome</a:t>
            </a:r>
          </a:p>
        </p:txBody>
      </p:sp>
    </p:spTree>
    <p:extLst>
      <p:ext uri="{BB962C8B-B14F-4D97-AF65-F5344CB8AC3E}">
        <p14:creationId xmlns:p14="http://schemas.microsoft.com/office/powerpoint/2010/main" val="356151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FFA7CA-774C-B644-9524-6EABC08FC30F}"/>
              </a:ext>
            </a:extLst>
          </p:cNvPr>
          <p:cNvSpPr/>
          <p:nvPr/>
        </p:nvSpPr>
        <p:spPr>
          <a:xfrm>
            <a:off x="4848223" y="2578100"/>
            <a:ext cx="2657477" cy="180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Correlation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00CC40-FE76-2E4C-97CA-C14F5406E14A}"/>
              </a:ext>
            </a:extLst>
          </p:cNvPr>
          <p:cNvGrpSpPr/>
          <p:nvPr/>
        </p:nvGrpSpPr>
        <p:grpSpPr>
          <a:xfrm>
            <a:off x="1269711" y="774700"/>
            <a:ext cx="7340889" cy="2209800"/>
            <a:chOff x="1269711" y="774700"/>
            <a:chExt cx="7340889" cy="220980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413659-4107-8741-A432-D4193333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5400" y="2036584"/>
              <a:ext cx="715962" cy="947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80ADC8-C99C-6A46-A1B2-3E13496B1B1C}"/>
                </a:ext>
              </a:extLst>
            </p:cNvPr>
            <p:cNvSpPr txBox="1"/>
            <p:nvPr/>
          </p:nvSpPr>
          <p:spPr>
            <a:xfrm>
              <a:off x="1269711" y="774700"/>
              <a:ext cx="7340889" cy="1261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Correlation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tells us the direction and magnitude of a relationship between two continuous variables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A00985B-971F-4C4C-8C06-8A0FF77E18A4}"/>
              </a:ext>
            </a:extLst>
          </p:cNvPr>
          <p:cNvGrpSpPr/>
          <p:nvPr/>
        </p:nvGrpSpPr>
        <p:grpSpPr>
          <a:xfrm>
            <a:off x="2171699" y="3937000"/>
            <a:ext cx="9321801" cy="2648248"/>
            <a:chOff x="2171699" y="3937000"/>
            <a:chExt cx="9321801" cy="264824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0ECE3E1-4BF1-FE4A-94D6-8B90ECDBCBDB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0" y="3937000"/>
              <a:ext cx="215900" cy="6477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671FDE-5133-814E-9539-D34E431C27F4}"/>
                </a:ext>
              </a:extLst>
            </p:cNvPr>
            <p:cNvSpPr txBox="1"/>
            <p:nvPr/>
          </p:nvSpPr>
          <p:spPr>
            <a:xfrm>
              <a:off x="2171699" y="4584700"/>
              <a:ext cx="9321801" cy="200054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tells us the direction and magnitude (in the units of the outcome) of a relationship between two continuous variables</a:t>
              </a:r>
            </a:p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(Can also have categorical variables in the model at the same time)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6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FFA7CA-774C-B644-9524-6EABC08FC30F}"/>
              </a:ext>
            </a:extLst>
          </p:cNvPr>
          <p:cNvSpPr/>
          <p:nvPr/>
        </p:nvSpPr>
        <p:spPr>
          <a:xfrm>
            <a:off x="4848223" y="2578100"/>
            <a:ext cx="2657477" cy="180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Correlation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413659-4107-8741-A432-D4193333F571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2036584"/>
            <a:ext cx="715962" cy="94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80ADC8-C99C-6A46-A1B2-3E13496B1B1C}"/>
              </a:ext>
            </a:extLst>
          </p:cNvPr>
          <p:cNvSpPr txBox="1"/>
          <p:nvPr/>
        </p:nvSpPr>
        <p:spPr>
          <a:xfrm>
            <a:off x="1269711" y="774700"/>
            <a:ext cx="7340889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Correlation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tells us the direction and magnitude of a relationship between two continuous variables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ECE3E1-4BF1-FE4A-94D6-8B90ECDBCBDB}"/>
              </a:ext>
            </a:extLst>
          </p:cNvPr>
          <p:cNvCxnSpPr>
            <a:cxnSpLocks/>
          </p:cNvCxnSpPr>
          <p:nvPr/>
        </p:nvCxnSpPr>
        <p:spPr>
          <a:xfrm>
            <a:off x="6413500" y="3937000"/>
            <a:ext cx="215900" cy="6477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671FDE-5133-814E-9539-D34E431C27F4}"/>
              </a:ext>
            </a:extLst>
          </p:cNvPr>
          <p:cNvSpPr txBox="1"/>
          <p:nvPr/>
        </p:nvSpPr>
        <p:spPr>
          <a:xfrm>
            <a:off x="2171699" y="4584700"/>
            <a:ext cx="9321801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tells us the direction and magnitude (in the units of the outcome) of a relationship between two continuous variables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(Can also have categorical variables in the model at the same time)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450A9-DFAE-5A41-BC88-8016AAFE4677}"/>
              </a:ext>
            </a:extLst>
          </p:cNvPr>
          <p:cNvSpPr/>
          <p:nvPr/>
        </p:nvSpPr>
        <p:spPr>
          <a:xfrm>
            <a:off x="1168400" y="914400"/>
            <a:ext cx="10185400" cy="4737100"/>
          </a:xfrm>
          <a:prstGeom prst="rect">
            <a:avLst/>
          </a:prstGeom>
          <a:solidFill>
            <a:schemeClr val="tx2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Continuous outcomes</a:t>
            </a:r>
          </a:p>
        </p:txBody>
      </p:sp>
    </p:spTree>
    <p:extLst>
      <p:ext uri="{BB962C8B-B14F-4D97-AF65-F5344CB8AC3E}">
        <p14:creationId xmlns:p14="http://schemas.microsoft.com/office/powerpoint/2010/main" val="15795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2CD6B-B72D-1441-A030-81FA2E8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A1B90E-A7CD-BB4A-86BC-2EEFADBF0AB9}"/>
              </a:ext>
            </a:extLst>
          </p:cNvPr>
          <p:cNvSpPr/>
          <p:nvPr/>
        </p:nvSpPr>
        <p:spPr>
          <a:xfrm>
            <a:off x="444499" y="247134"/>
            <a:ext cx="88486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Selecting Method Based on Available Data - Outcome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C58910-142C-5A4C-AD27-BC5DFBEF8212}"/>
              </a:ext>
            </a:extLst>
          </p:cNvPr>
          <p:cNvGrpSpPr/>
          <p:nvPr/>
        </p:nvGrpSpPr>
        <p:grpSpPr>
          <a:xfrm>
            <a:off x="596899" y="2099022"/>
            <a:ext cx="10909301" cy="3975100"/>
            <a:chOff x="444499" y="2044700"/>
            <a:chExt cx="10909301" cy="39751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DC3A3B-300A-0F48-B4D0-5CC622C70531}"/>
                </a:ext>
              </a:extLst>
            </p:cNvPr>
            <p:cNvSpPr/>
            <p:nvPr/>
          </p:nvSpPr>
          <p:spPr>
            <a:xfrm>
              <a:off x="1406525" y="4216400"/>
              <a:ext cx="3698875" cy="1803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Z-tests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T-tests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ANOVAs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Regression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AAA4EC-8EAF-2046-A1B1-942776694439}"/>
                </a:ext>
              </a:extLst>
            </p:cNvPr>
            <p:cNvSpPr/>
            <p:nvPr/>
          </p:nvSpPr>
          <p:spPr>
            <a:xfrm>
              <a:off x="6689674" y="4216400"/>
              <a:ext cx="3562451" cy="1803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Logistic Regression</a:t>
              </a:r>
            </a:p>
            <a:p>
              <a:pPr algn="ctr"/>
              <a:r>
                <a:rPr lang="en-US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Chi Square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AFDF-04DE-7944-AF4B-FC6EBAFA258F}"/>
                </a:ext>
              </a:extLst>
            </p:cNvPr>
            <p:cNvSpPr/>
            <p:nvPr/>
          </p:nvSpPr>
          <p:spPr>
            <a:xfrm>
              <a:off x="444499" y="2044700"/>
              <a:ext cx="10909301" cy="1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your outcome variable </a:t>
              </a:r>
              <a:r>
                <a:rPr lang="en-US" sz="28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continuous (interval/ratio) </a:t>
              </a:r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 </a:t>
              </a:r>
              <a:r>
                <a:rPr lang="en-US" sz="2800" dirty="0">
                  <a:solidFill>
                    <a:schemeClr val="accent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categorical (ordinal, nominal)</a:t>
              </a:r>
              <a:r>
                <a:rPr lang="en-US" sz="2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?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EF15CB-F314-9F46-A2C1-757E83131ED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3390900" y="3314700"/>
              <a:ext cx="2508250" cy="8890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1FDCC7-964E-F143-AB47-F59A0ABA2524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899150" y="3314700"/>
              <a:ext cx="2324100" cy="88582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32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645</Words>
  <Application>Microsoft Macintosh PowerPoint</Application>
  <PresentationFormat>Widescreen</PresentationFormat>
  <Paragraphs>164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Applied Statistical Analysis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</vt:lpstr>
      <vt:lpstr>Question 2</vt:lpstr>
      <vt:lpstr>Question 3</vt:lpstr>
      <vt:lpstr>Question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5</vt:lpstr>
      <vt:lpstr>Question 6</vt:lpstr>
      <vt:lpstr>Question 7.1</vt:lpstr>
      <vt:lpstr>Question 7.2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408</cp:revision>
  <cp:lastPrinted>2018-04-19T22:13:10Z</cp:lastPrinted>
  <dcterms:created xsi:type="dcterms:W3CDTF">2017-12-29T23:46:42Z</dcterms:created>
  <dcterms:modified xsi:type="dcterms:W3CDTF">2018-04-25T21:38:00Z</dcterms:modified>
</cp:coreProperties>
</file>