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sldIdLst>
    <p:sldId id="4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257" r:id="rId17"/>
    <p:sldId id="461" r:id="rId18"/>
    <p:sldId id="463" r:id="rId19"/>
    <p:sldId id="499" r:id="rId20"/>
    <p:sldId id="462" r:id="rId21"/>
    <p:sldId id="467" r:id="rId22"/>
    <p:sldId id="500" r:id="rId23"/>
    <p:sldId id="501" r:id="rId24"/>
    <p:sldId id="479" r:id="rId25"/>
    <p:sldId id="473" r:id="rId26"/>
    <p:sldId id="435" r:id="rId27"/>
    <p:sldId id="390" r:id="rId28"/>
    <p:sldId id="408" r:id="rId29"/>
    <p:sldId id="409" r:id="rId30"/>
    <p:sldId id="410" r:id="rId31"/>
    <p:sldId id="411" r:id="rId32"/>
    <p:sldId id="412" r:id="rId33"/>
    <p:sldId id="470" r:id="rId34"/>
    <p:sldId id="471" r:id="rId35"/>
    <p:sldId id="472" r:id="rId36"/>
    <p:sldId id="413" r:id="rId37"/>
    <p:sldId id="414" r:id="rId38"/>
    <p:sldId id="415" r:id="rId39"/>
    <p:sldId id="420" r:id="rId40"/>
    <p:sldId id="453" r:id="rId41"/>
    <p:sldId id="438" r:id="rId42"/>
    <p:sldId id="502" r:id="rId43"/>
    <p:sldId id="503" r:id="rId44"/>
    <p:sldId id="504" r:id="rId45"/>
    <p:sldId id="484" r:id="rId46"/>
    <p:sldId id="421" r:id="rId47"/>
    <p:sldId id="422" r:id="rId48"/>
    <p:sldId id="423" r:id="rId49"/>
    <p:sldId id="459" r:id="rId50"/>
    <p:sldId id="487" r:id="rId51"/>
    <p:sldId id="489" r:id="rId52"/>
    <p:sldId id="493" r:id="rId53"/>
    <p:sldId id="490" r:id="rId54"/>
    <p:sldId id="491" r:id="rId55"/>
    <p:sldId id="492" r:id="rId56"/>
    <p:sldId id="494" r:id="rId57"/>
    <p:sldId id="511" r:id="rId58"/>
    <p:sldId id="512" r:id="rId59"/>
    <p:sldId id="34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88045"/>
  </p:normalViewPr>
  <p:slideViewPr>
    <p:cSldViewPr snapToGrid="0" snapToObjects="1">
      <p:cViewPr varScale="1">
        <p:scale>
          <a:sx n="100" d="100"/>
          <a:sy n="100" d="100"/>
        </p:scale>
        <p:origin x="119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4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</a:t>
            </a:r>
            <a:r>
              <a:rPr lang="en-US" b="1" dirty="0"/>
              <a:t>Goodness of Fit </a:t>
            </a:r>
            <a:r>
              <a:rPr lang="en-US" dirty="0"/>
              <a:t>first with a milk chocolate (get expected frequencies and counts for each color of M&amp;M or Skittle)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Test of Independence </a:t>
            </a:r>
            <a:r>
              <a:rPr lang="en-US" dirty="0"/>
              <a:t>across milk chocolate, crispy, and minis.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Answer some questions together as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50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1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46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9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13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FontTx/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Check expected frequencies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𝑂𝐹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46221"/>
                  </p:ext>
                </p:extLst>
              </p:nvPr>
            </p:nvGraphicFramePr>
            <p:xfrm>
              <a:off x="644448" y="2503743"/>
              <a:ext cx="1093795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73404" r="-199582" b="-10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not equal to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73404" r="-199582" b="-9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Observed frequency is the same as the expected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797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21792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7A71D-83C4-454A-863E-0BFDCF3BE79E}"/>
              </a:ext>
            </a:extLst>
          </p:cNvPr>
          <p:cNvSpPr txBox="1"/>
          <p:nvPr/>
        </p:nvSpPr>
        <p:spPr>
          <a:xfrm>
            <a:off x="3211995" y="2325944"/>
            <a:ext cx="55964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Jamovi</a:t>
            </a:r>
          </a:p>
          <a:p>
            <a:pPr algn="ctr"/>
            <a:r>
              <a:rPr lang="en-US" sz="9600" b="1" u="sng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Tutorial</a:t>
            </a:r>
            <a:endParaRPr lang="en-US" sz="9600" b="1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4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178458"/>
                <a:ext cx="2043701" cy="1727717"/>
              </a:xfrm>
              <a:prstGeom prst="rect">
                <a:avLst/>
              </a:prstGeom>
              <a:blipFill>
                <a:blip r:embed="rId3"/>
                <a:stretch>
                  <a:fillRect l="-740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i="1" dirty="0"/>
                            <a:t>Cramer’s</a:t>
                          </a:r>
                          <a:r>
                            <a:rPr lang="en-US" sz="32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oMath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766350"/>
                  </p:ext>
                </p:extLst>
              </p:nvPr>
            </p:nvGraphicFramePr>
            <p:xfrm>
              <a:off x="1551533" y="4393943"/>
              <a:ext cx="9324879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6392">
                      <a:extLst>
                        <a:ext uri="{9D8B030D-6E8A-4147-A177-3AD203B41FA5}">
                          <a16:colId xmlns:a16="http://schemas.microsoft.com/office/drawing/2014/main" val="1564313654"/>
                        </a:ext>
                      </a:extLst>
                    </a:gridCol>
                    <a:gridCol w="2146392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032095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2" t="-13043" r="-3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92" t="-13043" r="-235503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Depends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on </a:t>
                          </a:r>
                          <a:r>
                            <a:rPr lang="en-US" sz="3200" dirty="0" err="1"/>
                            <a:t>df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(</a:t>
                          </a:r>
                          <a:r>
                            <a:rPr lang="en-US" sz="3200" dirty="0" err="1"/>
                            <a:t>pg</a:t>
                          </a:r>
                          <a:r>
                            <a:rPr lang="en-US" sz="3200" dirty="0"/>
                            <a:t> 557)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/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3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sz="3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𝒅𝒇</m:t>
                              </m:r>
                              <m:r>
                                <a:rPr lang="en-US" sz="3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16669-B108-1448-8CB4-FDC3F6EA1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430" y="2178457"/>
                <a:ext cx="2797753" cy="1727717"/>
              </a:xfrm>
              <a:prstGeom prst="rect">
                <a:avLst/>
              </a:prstGeom>
              <a:blipFill>
                <a:blip r:embed="rId5"/>
                <a:stretch>
                  <a:fillRect l="-4955" r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7ED97B-2A8C-6F4E-9113-FFBE996B1AFE}"/>
              </a:ext>
            </a:extLst>
          </p:cNvPr>
          <p:cNvSpPr txBox="1"/>
          <p:nvPr/>
        </p:nvSpPr>
        <p:spPr>
          <a:xfrm>
            <a:off x="5608731" y="2821444"/>
            <a:ext cx="188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</a:rPr>
              <a:t>Cramer’s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2086B-5B02-BB4F-AEB3-442167FEB12F}"/>
              </a:ext>
            </a:extLst>
          </p:cNvPr>
          <p:cNvGrpSpPr/>
          <p:nvPr/>
        </p:nvGrpSpPr>
        <p:grpSpPr>
          <a:xfrm>
            <a:off x="617794" y="3448125"/>
            <a:ext cx="1419514" cy="679188"/>
            <a:chOff x="617794" y="3448125"/>
            <a:chExt cx="1419514" cy="679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A17F41-3112-E747-9004-0EBEF50BAC61}"/>
                </a:ext>
              </a:extLst>
            </p:cNvPr>
            <p:cNvCxnSpPr/>
            <p:nvPr/>
          </p:nvCxnSpPr>
          <p:spPr>
            <a:xfrm flipV="1">
              <a:off x="1551533" y="3448125"/>
              <a:ext cx="485775" cy="28983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AE41C9-5B3D-BB48-87DC-FCCF18F7F801}"/>
                </a:ext>
              </a:extLst>
            </p:cNvPr>
            <p:cNvSpPr txBox="1"/>
            <p:nvPr/>
          </p:nvSpPr>
          <p:spPr>
            <a:xfrm>
              <a:off x="617794" y="3604093"/>
              <a:ext cx="941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chemeClr val="accent2">
                      <a:lumMod val="75000"/>
                    </a:schemeClr>
                  </a:solidFill>
                </a:rPr>
                <a:t>“Phi”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4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/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“The voters’ opinions of the president’s policies were associated with the voters’ political affiliations,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𝝌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onsolas" charset="0"/>
                            <a:cs typeface="Consolas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(2, N = 58) = 16.40, p = .02,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onsolas" charset="0"/>
                        <a:cs typeface="Consolas" charset="0"/>
                      </a:rPr>
                      <m:t>𝝓</m:t>
                    </m:r>
                  </m:oMath>
                </a14:m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= .53. More democrats and fewer republicans approved of the president’s policies than would be expected by chance.” – </a:t>
                </a:r>
                <a:r>
                  <a:rPr lang="en-US" sz="3200" b="1" dirty="0" err="1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pg</a:t>
                </a:r>
                <a:r>
                  <a:rPr lang="en-US" sz="3200" b="1" dirty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577.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B1F116-D28F-334E-893D-8C3EF434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7" y="2002029"/>
                <a:ext cx="9498012" cy="3550587"/>
              </a:xfrm>
              <a:prstGeom prst="rect">
                <a:avLst/>
              </a:prstGeom>
              <a:blipFill>
                <a:blip r:embed="rId3"/>
                <a:stretch>
                  <a:fillRect l="-1602" t="-2143" r="-2403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683077" y="14212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598638" y="3408276"/>
            <a:ext cx="108258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Categorical Outcomes</a:t>
            </a:r>
            <a:endParaRPr lang="en-US" sz="8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24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Categorical Outcomes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2188841" y="3378389"/>
            <a:ext cx="1540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51094-319F-D242-B974-3390C926FB77}"/>
              </a:ext>
            </a:extLst>
          </p:cNvPr>
          <p:cNvCxnSpPr>
            <a:cxnSpLocks/>
          </p:cNvCxnSpPr>
          <p:nvPr/>
        </p:nvCxnSpPr>
        <p:spPr>
          <a:xfrm>
            <a:off x="1974850" y="4489221"/>
            <a:ext cx="786765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4D253-BAC7-A24F-AF01-18CD45B6E806}"/>
              </a:ext>
            </a:extLst>
          </p:cNvPr>
          <p:cNvSpPr txBox="1"/>
          <p:nvPr/>
        </p:nvSpPr>
        <p:spPr>
          <a:xfrm>
            <a:off x="365955" y="419683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C02B7-445B-EF4E-AA20-37B7B432DB1B}"/>
              </a:ext>
            </a:extLst>
          </p:cNvPr>
          <p:cNvSpPr txBox="1"/>
          <p:nvPr/>
        </p:nvSpPr>
        <p:spPr>
          <a:xfrm>
            <a:off x="9982200" y="419683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0C3F05-3FAB-A24E-B07D-EB4FBF647809}"/>
              </a:ext>
            </a:extLst>
          </p:cNvPr>
          <p:cNvGrpSpPr/>
          <p:nvPr/>
        </p:nvGrpSpPr>
        <p:grpSpPr>
          <a:xfrm>
            <a:off x="1136358" y="1483294"/>
            <a:ext cx="6981398" cy="1971475"/>
            <a:chOff x="1136358" y="1483294"/>
            <a:chExt cx="6981398" cy="197147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EE24C19-5CCF-7241-9550-C5AE3563B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300" y="2988560"/>
              <a:ext cx="368300" cy="4662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ED01E4-19DB-0142-A7B4-3897FD50951B}"/>
                </a:ext>
              </a:extLst>
            </p:cNvPr>
            <p:cNvSpPr txBox="1"/>
            <p:nvPr/>
          </p:nvSpPr>
          <p:spPr>
            <a:xfrm>
              <a:off x="1136358" y="1483294"/>
              <a:ext cx="6981398" cy="156966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simple research questions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controlling for other factors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Doesn’t provide a lot of information 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(</a:t>
              </a:r>
              <a:r>
                <a:rPr lang="en-US" sz="24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ie</a:t>
              </a:r>
              <a:r>
                <a:rPr 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., only tells us difference or not)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6A0ED-3D7F-9C41-8233-F1E194B516E3}"/>
              </a:ext>
            </a:extLst>
          </p:cNvPr>
          <p:cNvSpPr/>
          <p:nvPr/>
        </p:nvSpPr>
        <p:spPr>
          <a:xfrm>
            <a:off x="7194939" y="3221664"/>
            <a:ext cx="27174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</a:t>
            </a: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85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262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One or more categorical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/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7D50C-9ACF-6D44-A911-5FD2E37FE580}"/>
              </a:ext>
            </a:extLst>
          </p:cNvPr>
          <p:cNvGrpSpPr/>
          <p:nvPr/>
        </p:nvGrpSpPr>
        <p:grpSpPr>
          <a:xfrm>
            <a:off x="125267" y="3354168"/>
            <a:ext cx="3142207" cy="2242464"/>
            <a:chOff x="125267" y="3354168"/>
            <a:chExt cx="3142207" cy="22424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07180F-5FED-3840-BBA2-39E6B47B2AF5}"/>
                </a:ext>
              </a:extLst>
            </p:cNvPr>
            <p:cNvSpPr txBox="1"/>
            <p:nvPr/>
          </p:nvSpPr>
          <p:spPr>
            <a:xfrm>
              <a:off x="125267" y="5073412"/>
              <a:ext cx="3142207" cy="52322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Goodness of Fit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FB29B-7061-424F-9C89-A759FED3B440}"/>
                </a:ext>
              </a:extLst>
            </p:cNvPr>
            <p:cNvCxnSpPr/>
            <p:nvPr/>
          </p:nvCxnSpPr>
          <p:spPr>
            <a:xfrm flipV="1">
              <a:off x="1104900" y="3354168"/>
              <a:ext cx="591471" cy="17225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ACB39-7A05-F04D-AA35-51D6DBF1BE10}"/>
              </a:ext>
            </a:extLst>
          </p:cNvPr>
          <p:cNvGrpSpPr/>
          <p:nvPr/>
        </p:nvGrpSpPr>
        <p:grpSpPr>
          <a:xfrm>
            <a:off x="3267474" y="3354168"/>
            <a:ext cx="4128053" cy="1802782"/>
            <a:chOff x="3267474" y="3354168"/>
            <a:chExt cx="4128053" cy="18027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DEEBF7-DAAF-644F-8040-F6506954B25E}"/>
                </a:ext>
              </a:extLst>
            </p:cNvPr>
            <p:cNvSpPr txBox="1"/>
            <p:nvPr/>
          </p:nvSpPr>
          <p:spPr>
            <a:xfrm>
              <a:off x="3267474" y="4633730"/>
              <a:ext cx="4128053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Test of Independence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A77F3B-BE48-E749-9B32-E729925F8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3040" y="3354168"/>
              <a:ext cx="779690" cy="13758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71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1DC2-CE77-BE4F-9372-BA2F3AFBEF16}"/>
              </a:ext>
            </a:extLst>
          </p:cNvPr>
          <p:cNvSpPr txBox="1"/>
          <p:nvPr/>
        </p:nvSpPr>
        <p:spPr>
          <a:xfrm>
            <a:off x="1999306" y="3674487"/>
            <a:ext cx="1019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The change in the 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odds of Y = 1 for a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one unit change in X,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 average.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739101-E48C-F142-B09D-72FD1EF9ED51}"/>
              </a:ext>
            </a:extLst>
          </p:cNvPr>
          <p:cNvSpPr txBox="1"/>
          <p:nvPr/>
        </p:nvSpPr>
        <p:spPr>
          <a:xfrm>
            <a:off x="1999306" y="2085548"/>
            <a:ext cx="905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Odds of Y when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				 X is zero</a:t>
            </a:r>
          </a:p>
        </p:txBody>
      </p:sp>
    </p:spTree>
    <p:extLst>
      <p:ext uri="{BB962C8B-B14F-4D97-AF65-F5344CB8AC3E}">
        <p14:creationId xmlns:p14="http://schemas.microsoft.com/office/powerpoint/2010/main" val="1071492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3043" r="-235556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</a:t>
            </a:r>
            <a:br>
              <a:rPr lang="en-US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Chi Square (Independence)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1288143" y="2816920"/>
            <a:ext cx="9365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61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56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Expected frequency 5+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interval/ratio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0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Expected frequency 5+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1C61F-F2C0-CD40-9981-A8B9A7066A96}"/>
              </a:ext>
            </a:extLst>
          </p:cNvPr>
          <p:cNvSpPr/>
          <p:nvPr/>
        </p:nvSpPr>
        <p:spPr>
          <a:xfrm>
            <a:off x="4177628" y="2972326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F164AB99-58C7-794A-99C9-3F8A67373F41}"/>
              </a:ext>
            </a:extLst>
          </p:cNvPr>
          <p:cNvSpPr/>
          <p:nvPr/>
        </p:nvSpPr>
        <p:spPr>
          <a:xfrm rot="5400000" flipH="1">
            <a:off x="3210174" y="3604218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2331</Words>
  <Application>Microsoft Macintosh PowerPoint</Application>
  <PresentationFormat>Widescreen</PresentationFormat>
  <Paragraphs>654</Paragraphs>
  <Slides>59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Categorical Outcomes</vt:lpstr>
      <vt:lpstr>PowerPoint Presentation</vt:lpstr>
      <vt:lpstr>Hypothesis Testing with  Chi Square (Independence)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an Effect Size and Describe it</vt:lpstr>
      <vt:lpstr>Interpreting the results</vt:lpstr>
      <vt:lpstr>PowerPoint Presentation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the Test Statistic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414</cp:revision>
  <cp:lastPrinted>2018-03-24T23:33:15Z</cp:lastPrinted>
  <dcterms:created xsi:type="dcterms:W3CDTF">2017-12-29T23:46:42Z</dcterms:created>
  <dcterms:modified xsi:type="dcterms:W3CDTF">2020-03-20T01:19:15Z</dcterms:modified>
</cp:coreProperties>
</file>