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91" r:id="rId5"/>
    <p:sldId id="294" r:id="rId6"/>
    <p:sldId id="295" r:id="rId7"/>
    <p:sldId id="293" r:id="rId8"/>
    <p:sldId id="292" r:id="rId9"/>
    <p:sldId id="296" r:id="rId10"/>
    <p:sldId id="297" r:id="rId11"/>
    <p:sldId id="300" r:id="rId12"/>
    <p:sldId id="301" r:id="rId13"/>
    <p:sldId id="259" r:id="rId14"/>
    <p:sldId id="298" r:id="rId15"/>
    <p:sldId id="299" r:id="rId16"/>
    <p:sldId id="289" r:id="rId17"/>
    <p:sldId id="29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D"/>
    <a:srgbClr val="FAFAFD"/>
    <a:srgbClr val="004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10"/>
  </p:normalViewPr>
  <p:slideViewPr>
    <p:cSldViewPr snapToGrid="0" snapToObjects="1">
      <p:cViewPr>
        <p:scale>
          <a:sx n="78" d="100"/>
          <a:sy n="78" d="100"/>
        </p:scale>
        <p:origin x="14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B8C27-4EA0-7247-87A3-872976A07B51}" type="datetimeFigureOut">
              <a:rPr lang="en-US" smtClean="0"/>
              <a:t>1/4/18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F59C2-7033-4B4D-ACA3-71A130EDE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29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9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304B-BE7E-0B46-811C-93731445F83C}" type="datetimeFigureOut">
              <a:rPr lang="en-US" smtClean="0"/>
              <a:t>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7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304B-BE7E-0B46-811C-93731445F83C}" type="datetimeFigureOut">
              <a:rPr lang="en-US" smtClean="0"/>
              <a:t>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304B-BE7E-0B46-811C-93731445F83C}" type="datetimeFigureOut">
              <a:rPr lang="en-US" smtClean="0"/>
              <a:t>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2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304B-BE7E-0B46-811C-93731445F83C}" type="datetimeFigureOut">
              <a:rPr lang="en-US" smtClean="0"/>
              <a:t>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8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304B-BE7E-0B46-811C-93731445F83C}" type="datetimeFigureOut">
              <a:rPr lang="en-US" smtClean="0"/>
              <a:t>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3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304B-BE7E-0B46-811C-93731445F83C}" type="datetimeFigureOut">
              <a:rPr lang="en-US" smtClean="0"/>
              <a:t>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1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304B-BE7E-0B46-811C-93731445F83C}" type="datetimeFigureOut">
              <a:rPr lang="en-US" smtClean="0"/>
              <a:t>1/4/18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5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304B-BE7E-0B46-811C-93731445F83C}" type="datetimeFigureOut">
              <a:rPr lang="en-US" smtClean="0"/>
              <a:t>1/4/18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304B-BE7E-0B46-811C-93731445F83C}" type="datetimeFigureOut">
              <a:rPr lang="en-US" smtClean="0"/>
              <a:t>1/4/18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4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304B-BE7E-0B46-811C-93731445F83C}" type="datetimeFigureOut">
              <a:rPr lang="en-US" smtClean="0"/>
              <a:t>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6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304B-BE7E-0B46-811C-93731445F83C}" type="datetimeFigureOut">
              <a:rPr lang="en-US" smtClean="0"/>
              <a:t>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2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304B-BE7E-0B46-811C-93731445F83C}" type="datetimeFigureOut">
              <a:rPr lang="en-US" smtClean="0"/>
              <a:t>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9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4ds.had.co.nz/tidy-data.html#introduction-6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4ds.had.co.nz/tidy-data.html#introduction-6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561" y="1214437"/>
            <a:ext cx="11602995" cy="2387600"/>
          </a:xfrm>
        </p:spPr>
        <p:txBody>
          <a:bodyPr>
            <a:noAutofit/>
          </a:bodyPr>
          <a:lstStyle/>
          <a:p>
            <a:r>
              <a:rPr lang="en-US" sz="80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Applied Statistical Analysis</a:t>
            </a:r>
            <a:endParaRPr lang="en-US" sz="80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19382"/>
            <a:ext cx="9144000" cy="1383957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EDUC 6050</a:t>
            </a:r>
          </a:p>
          <a:p>
            <a:r>
              <a:rPr lang="en-US" sz="3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Week </a:t>
            </a:r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40259" y="5857102"/>
            <a:ext cx="10515600" cy="640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Finding clarity using data</a:t>
            </a:r>
            <a:endParaRPr lang="en-US" sz="3200" dirty="0">
              <a:solidFill>
                <a:schemeClr val="accent4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20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The Vocabulary of Statistics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2104258"/>
            <a:ext cx="4269886" cy="1446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Independent Variables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6596743" y="2104258"/>
            <a:ext cx="5001986" cy="1446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Dependent</a:t>
            </a:r>
          </a:p>
          <a:p>
            <a:pPr algn="ctr"/>
            <a:r>
              <a:rPr lang="en-US" sz="4400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Variables</a:t>
            </a:r>
            <a:endParaRPr lang="en-US" sz="4400" b="1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355771" y="2827533"/>
            <a:ext cx="1077686" cy="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44936" y="3849725"/>
            <a:ext cx="5056414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“predictors” or “IV”</a:t>
            </a:r>
          </a:p>
          <a:p>
            <a:pPr algn="ctr"/>
            <a:endParaRPr lang="en-US" sz="1200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These are the variables that we think are causing or influencing the outcome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6569529" y="3849724"/>
            <a:ext cx="5056414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“outcomes” or “DV”</a:t>
            </a:r>
          </a:p>
          <a:p>
            <a:pPr algn="ctr"/>
            <a:endParaRPr lang="en-US" sz="1200" dirty="0" smtClean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2800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These are the variables that we think are caused by an independent variable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77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The Vocabulary of Statistics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850988"/>
            <a:ext cx="10515600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Hypothesis Testing </a:t>
            </a:r>
            <a:r>
              <a:rPr lang="en-US" sz="4400" b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(Inferential Statistics)</a:t>
            </a:r>
            <a:endParaRPr lang="en-US" sz="4400" b="1" dirty="0" smtClean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200" y="3437690"/>
            <a:ext cx="81098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Null Hypothesis </a:t>
            </a:r>
            <a:r>
              <a:rPr lang="en-US" sz="2800" b="1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Significance Testing</a:t>
            </a:r>
            <a:endParaRPr lang="en-US" sz="28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4308547"/>
            <a:ext cx="10515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Gives us an idea about what the population may look like based on our sample (accounts for </a:t>
            </a:r>
            <a:r>
              <a:rPr lang="en-US" sz="28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sampling error</a:t>
            </a:r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04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The Vocabulary of Statistics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850988"/>
            <a:ext cx="1051560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Effect Sizes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3100232"/>
            <a:ext cx="10515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Gives us an idea about what the population may look like based on our sample (accounts for </a:t>
            </a:r>
            <a:r>
              <a:rPr lang="en-US" sz="28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sampling error</a:t>
            </a:r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0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Why Learn Statistics?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199" y="1800565"/>
            <a:ext cx="109673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Simply: the understanding of data using summaries and probability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3606007"/>
            <a:ext cx="109673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 </a:t>
            </a:r>
            <a:r>
              <a:rPr lang="en-US" sz="44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statistic</a:t>
            </a:r>
            <a:r>
              <a:rPr lang="en-US" sz="44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is some sort of summary of the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5815871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The </a:t>
            </a:r>
            <a:r>
              <a:rPr lang="en-US" sz="32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average</a:t>
            </a: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is a statistic</a:t>
            </a:r>
          </a:p>
        </p:txBody>
      </p:sp>
    </p:spTree>
    <p:extLst>
      <p:ext uri="{BB962C8B-B14F-4D97-AF65-F5344CB8AC3E}">
        <p14:creationId xmlns:p14="http://schemas.microsoft.com/office/powerpoint/2010/main" val="200272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8586" y="2560978"/>
            <a:ext cx="109673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Break Time</a:t>
            </a:r>
            <a:endParaRPr lang="en-US" sz="80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10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Why Learn Statistics?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199" y="1800565"/>
            <a:ext cx="109673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Simply: the understanding of data using summaries and probability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3606007"/>
            <a:ext cx="109673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 </a:t>
            </a:r>
            <a:r>
              <a:rPr lang="en-US" sz="44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statistic</a:t>
            </a:r>
            <a:r>
              <a:rPr lang="en-US" sz="44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is some sort of summary of the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5815871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The </a:t>
            </a:r>
            <a:r>
              <a:rPr lang="en-US" sz="32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average</a:t>
            </a: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is a statistic</a:t>
            </a:r>
          </a:p>
        </p:txBody>
      </p:sp>
    </p:spTree>
    <p:extLst>
      <p:ext uri="{BB962C8B-B14F-4D97-AF65-F5344CB8AC3E}">
        <p14:creationId xmlns:p14="http://schemas.microsoft.com/office/powerpoint/2010/main" val="200280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214" y="2754477"/>
            <a:ext cx="114136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Questions?</a:t>
            </a:r>
            <a:endParaRPr lang="en-US" sz="8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43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99" y="354177"/>
            <a:ext cx="114136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Next week:</a:t>
            </a:r>
            <a:endParaRPr lang="en-US" sz="8800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5411" y="2404885"/>
            <a:ext cx="1082584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Statistics terminology </a:t>
            </a:r>
            <a:r>
              <a:rPr lang="en-US" sz="28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(Hypothesis, IV and DV, Measurement, Validity and Reliability, Correlation and Experimentation, Distributions, Central Tendency and Variability) </a:t>
            </a:r>
            <a:endParaRPr lang="en-US" sz="4000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Chapters 1, 2, and 3 in Book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Start looking for articles</a:t>
            </a:r>
            <a:endParaRPr lang="en-US" sz="4000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8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805" y="172995"/>
            <a:ext cx="10997513" cy="3235281"/>
          </a:xfrm>
        </p:spPr>
        <p:txBody>
          <a:bodyPr>
            <a:noAutofit/>
          </a:bodyPr>
          <a:lstStyle/>
          <a:p>
            <a:pPr algn="ctr"/>
            <a:r>
              <a:rPr lang="en-US" sz="166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Today</a:t>
            </a:r>
            <a:endParaRPr lang="en-US" sz="166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94630" y="2894742"/>
            <a:ext cx="1031568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sz="4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Working with </a:t>
            </a:r>
            <a:r>
              <a:rPr lang="en-US" sz="4400" dirty="0" smtClean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Data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Overview of Statistics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Intro to Statistical </a:t>
            </a:r>
            <a:r>
              <a:rPr lang="en-US" sz="4400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Terminology</a:t>
            </a:r>
            <a:endParaRPr lang="en-US" sz="4400" dirty="0" smtClean="0">
              <a:solidFill>
                <a:schemeClr val="accent1"/>
              </a:solidFill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sz="4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Intro to </a:t>
            </a:r>
            <a:r>
              <a:rPr lang="en-US" sz="44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Jamovi</a:t>
            </a:r>
          </a:p>
        </p:txBody>
      </p:sp>
    </p:spTree>
    <p:extLst>
      <p:ext uri="{BB962C8B-B14F-4D97-AF65-F5344CB8AC3E}">
        <p14:creationId xmlns:p14="http://schemas.microsoft.com/office/powerpoint/2010/main" val="93725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Reading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2147" y="2857501"/>
            <a:ext cx="103477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  <a:hlinkClick r:id="rId2" tooltip="R for Data Science"/>
              </a:rPr>
              <a:t>Data in Spreadsheets</a:t>
            </a:r>
            <a:endParaRPr lang="en-US" sz="72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5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858" y="1965326"/>
            <a:ext cx="10515600" cy="391296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2 Be </a:t>
            </a:r>
            <a:r>
              <a:rPr lang="en-US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Consistent</a:t>
            </a:r>
            <a:r>
              <a:rPr lang="en-US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3 Choose </a:t>
            </a:r>
            <a:r>
              <a:rPr lang="en-US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good names </a:t>
            </a:r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for things </a:t>
            </a:r>
            <a:b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4 Write dates as YYYY-MM-DD </a:t>
            </a:r>
            <a:b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6 </a:t>
            </a:r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Put just </a:t>
            </a:r>
            <a:r>
              <a:rPr lang="en-US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one thing in a cell </a:t>
            </a:r>
            <a:br>
              <a:rPr lang="en-US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7 </a:t>
            </a:r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Make it a </a:t>
            </a:r>
            <a:r>
              <a:rPr lang="en-US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rectangle</a:t>
            </a:r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b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8 </a:t>
            </a:r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Create a </a:t>
            </a:r>
            <a:r>
              <a:rPr lang="en-US" b="1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data dictionary </a:t>
            </a:r>
            <a:endParaRPr lang="en-US" b="1" dirty="0">
              <a:solidFill>
                <a:schemeClr val="accent5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0858" y="391886"/>
            <a:ext cx="7814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  <a:hlinkClick r:id="rId2" tooltip="R for Data Science"/>
              </a:rPr>
              <a:t>Data in Spreadsheets</a:t>
            </a:r>
            <a:endParaRPr lang="en-US" sz="54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67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95954"/>
            <a:ext cx="10515600" cy="1325563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Statistics</a:t>
            </a:r>
            <a:r>
              <a:rPr lang="en-US" b="1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 helps us understand our </a:t>
            </a:r>
            <a:r>
              <a:rPr lang="en-US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data</a:t>
            </a:r>
            <a:endParaRPr lang="en-US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Data and Statistics 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95954"/>
            <a:ext cx="10515600" cy="1325563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Statistics</a:t>
            </a:r>
            <a:r>
              <a:rPr lang="en-US" b="1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 helps us understand our </a:t>
            </a:r>
            <a:r>
              <a:rPr lang="en-US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data</a:t>
            </a:r>
            <a:endParaRPr lang="en-US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Data and Statistics 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294414" y="3421517"/>
            <a:ext cx="1191986" cy="11994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776357" y="3421517"/>
            <a:ext cx="1077686" cy="119946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>
          <a:xfrm>
            <a:off x="1055914" y="4747079"/>
            <a:ext cx="4430486" cy="1768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Summarize the data easily</a:t>
            </a:r>
            <a:endParaRPr lang="en-US" sz="3600" b="1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6357257" y="4747079"/>
            <a:ext cx="4996543" cy="1768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Ask questions about what the data mean</a:t>
            </a:r>
            <a:endParaRPr lang="en-US" sz="3600" b="1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9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alphaModFix amt="5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59186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Statistics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842522"/>
            <a:ext cx="109673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 </a:t>
            </a:r>
            <a:r>
              <a:rPr lang="en-US" sz="44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statistic</a:t>
            </a:r>
            <a:r>
              <a:rPr lang="en-US" sz="44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is some sort of summary of the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3919374"/>
            <a:ext cx="1051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44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The </a:t>
            </a:r>
            <a:r>
              <a:rPr lang="en-US" sz="44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average</a:t>
            </a:r>
            <a:r>
              <a:rPr lang="en-US" sz="44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is a </a:t>
            </a:r>
            <a:r>
              <a:rPr lang="en-US" sz="44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statistic</a:t>
            </a:r>
          </a:p>
        </p:txBody>
      </p:sp>
    </p:spTree>
    <p:extLst>
      <p:ext uri="{BB962C8B-B14F-4D97-AF65-F5344CB8AC3E}">
        <p14:creationId xmlns:p14="http://schemas.microsoft.com/office/powerpoint/2010/main" val="63044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474977" y="1690688"/>
            <a:ext cx="9290958" cy="46209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The Vocabulary of Statistics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302829" y="2940250"/>
            <a:ext cx="3690257" cy="21218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25964" y="2876694"/>
            <a:ext cx="32944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Population</a:t>
            </a:r>
            <a:endParaRPr lang="en-US" sz="4400" b="1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22676" y="3616459"/>
            <a:ext cx="20505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The Vocabulary of Statistics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6942" y="2255100"/>
            <a:ext cx="70262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Descriptive Statistics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4327518" y="4403663"/>
            <a:ext cx="70262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Inferential Statistics</a:t>
            </a:r>
            <a:endParaRPr lang="en-US" sz="4400" b="1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62121" y="3024541"/>
            <a:ext cx="52559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Describing the data that you have (your sample)</a:t>
            </a:r>
            <a:endParaRPr lang="en-US" sz="28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46828" y="5173104"/>
            <a:ext cx="59876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Understanding what your data say about the population</a:t>
            </a:r>
            <a:endParaRPr lang="en-US" sz="2800" b="1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97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327</Words>
  <Application>Microsoft Macintosh PowerPoint</Application>
  <PresentationFormat>Widescreen</PresentationFormat>
  <Paragraphs>62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Consolas</vt:lpstr>
      <vt:lpstr>Arial</vt:lpstr>
      <vt:lpstr>Office Theme</vt:lpstr>
      <vt:lpstr>Applied Statistical Analysis</vt:lpstr>
      <vt:lpstr>Today</vt:lpstr>
      <vt:lpstr>Reading</vt:lpstr>
      <vt:lpstr>2 Be Consistent 3 Choose good names for things  4 Write dates as YYYY-MM-DD  6 Put just one thing in a cell  7 Make it a rectangle  8 Create a data dictionary </vt:lpstr>
      <vt:lpstr>Statistics helps us understand our data</vt:lpstr>
      <vt:lpstr>Statistics helps us understand our data</vt:lpstr>
      <vt:lpstr>Statistics</vt:lpstr>
      <vt:lpstr>The Vocabulary of Statistics</vt:lpstr>
      <vt:lpstr>The Vocabulary of Statistics</vt:lpstr>
      <vt:lpstr>The Vocabulary of Statistics</vt:lpstr>
      <vt:lpstr>The Vocabulary of Statistics</vt:lpstr>
      <vt:lpstr>The Vocabulary of Statistics</vt:lpstr>
      <vt:lpstr>Why Learn Statistics?</vt:lpstr>
      <vt:lpstr>PowerPoint Presentation</vt:lpstr>
      <vt:lpstr>Why Learn Statistics?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Statistical Analysis</dc:title>
  <dc:creator>Tyson Barrett</dc:creator>
  <cp:lastModifiedBy>Tyson Barrett</cp:lastModifiedBy>
  <cp:revision>64</cp:revision>
  <dcterms:created xsi:type="dcterms:W3CDTF">2017-12-29T23:46:42Z</dcterms:created>
  <dcterms:modified xsi:type="dcterms:W3CDTF">2018-01-05T21:31:08Z</dcterms:modified>
</cp:coreProperties>
</file>