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2"/>
  </p:notesMasterIdLst>
  <p:sldIdLst>
    <p:sldId id="446" r:id="rId2"/>
    <p:sldId id="257" r:id="rId3"/>
    <p:sldId id="507" r:id="rId4"/>
    <p:sldId id="509" r:id="rId5"/>
    <p:sldId id="508" r:id="rId6"/>
    <p:sldId id="510" r:id="rId7"/>
    <p:sldId id="511" r:id="rId8"/>
    <p:sldId id="512" r:id="rId9"/>
    <p:sldId id="349" r:id="rId10"/>
    <p:sldId id="51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F5D0"/>
    <a:srgbClr val="418AB3"/>
    <a:srgbClr val="FFFFFF"/>
    <a:srgbClr val="F2F2F2"/>
    <a:srgbClr val="F9F9FD"/>
    <a:srgbClr val="FAFAFD"/>
    <a:srgbClr val="0048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045"/>
    <p:restoredTop sz="78305"/>
  </p:normalViewPr>
  <p:slideViewPr>
    <p:cSldViewPr snapToGrid="0" snapToObjects="1">
      <p:cViewPr varScale="1">
        <p:scale>
          <a:sx n="85" d="100"/>
          <a:sy n="85" d="100"/>
        </p:scale>
        <p:origin x="1856" y="176"/>
      </p:cViewPr>
      <p:guideLst/>
    </p:cSldViewPr>
  </p:slideViewPr>
  <p:notesTextViewPr>
    <p:cViewPr>
      <p:scale>
        <a:sx n="110" d="100"/>
        <a:sy n="11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EB8C27-4EA0-7247-87A3-872976A07B51}" type="datetimeFigureOut">
              <a:rPr lang="en-US" smtClean="0"/>
              <a:t>3/19/20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CF59C2-7033-4B4D-ACA3-71A130EDE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5291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2887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0928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effect of Type of Food interacts with Type of Topping on enjoyment of the food.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6209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Bully victimization -&gt; Depression -&gt; Substance Use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4733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259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9859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4984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472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F6D73-E719-D849-B192-46101C5BDE90}" type="datetime1">
              <a:rPr lang="en-US" smtClean="0"/>
              <a:t>3/19/20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274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F9701-0A79-F944-95C4-63D074BCD5FE}" type="datetime1">
              <a:rPr lang="en-US" smtClean="0"/>
              <a:t>3/19/20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82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E0CA4-DAFA-6D46-8CB2-2C9884C33B19}" type="datetime1">
              <a:rPr lang="en-US" smtClean="0"/>
              <a:t>3/19/20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224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E969C-4E88-FD4D-B0FD-C205835C558E}" type="datetime1">
              <a:rPr lang="en-US" smtClean="0"/>
              <a:t>3/19/20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486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2FD85-1BA6-C144-9430-792891429B46}" type="datetime1">
              <a:rPr lang="en-US" smtClean="0"/>
              <a:t>3/19/20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238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BD6FA-46B1-AB4D-BA89-52D1F1EDB7DC}" type="datetime1">
              <a:rPr lang="en-US" smtClean="0"/>
              <a:t>3/19/20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019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F0F6F-40DD-C041-8CA9-F3B7FE603DF0}" type="datetime1">
              <a:rPr lang="en-US" smtClean="0"/>
              <a:t>3/19/20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355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E8225-12C7-9541-8776-7D580B3D5DF4}" type="datetime1">
              <a:rPr lang="en-US" smtClean="0"/>
              <a:t>3/19/20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60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48ADA-5976-EF4F-970E-AF67408D4544}" type="datetime1">
              <a:rPr lang="en-US" smtClean="0"/>
              <a:t>3/19/20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140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350B1-E69C-BF40-8DA9-7B6511B1163C}" type="datetime1">
              <a:rPr lang="en-US" smtClean="0"/>
              <a:t>3/19/20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566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AA9B4-0EE4-FC4D-BE81-EA98845A0C10}" type="datetime1">
              <a:rPr lang="en-US" smtClean="0"/>
              <a:t>3/19/20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321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F6ACF-BE73-1A41-A391-5F549B566778}" type="datetime1">
              <a:rPr lang="en-US" smtClean="0"/>
              <a:t>3/19/20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55F2EB-082D-1A4D-B2FA-EA5F6FE6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796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6561" y="1214437"/>
            <a:ext cx="11602995" cy="2387600"/>
          </a:xfrm>
        </p:spPr>
        <p:txBody>
          <a:bodyPr>
            <a:noAutofit/>
          </a:bodyPr>
          <a:lstStyle/>
          <a:p>
            <a:r>
              <a:rPr lang="en-US" sz="80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Applied Statistical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719382"/>
            <a:ext cx="9144000" cy="1383957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EDUC 6050</a:t>
            </a:r>
          </a:p>
          <a:p>
            <a:r>
              <a:rPr lang="en-US" sz="36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Week 12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40259" y="5857102"/>
            <a:ext cx="10515600" cy="6403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solidFill>
                  <a:schemeClr val="accent4"/>
                </a:solidFill>
                <a:latin typeface="Consolas" charset="0"/>
                <a:ea typeface="Consolas" charset="0"/>
                <a:cs typeface="Consolas" charset="0"/>
              </a:rPr>
              <a:t>Finding clarity using data</a:t>
            </a:r>
          </a:p>
        </p:txBody>
      </p:sp>
    </p:spTree>
    <p:extLst>
      <p:ext uri="{BB962C8B-B14F-4D97-AF65-F5344CB8AC3E}">
        <p14:creationId xmlns:p14="http://schemas.microsoft.com/office/powerpoint/2010/main" val="5244328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08212" y="1108332"/>
            <a:ext cx="11413671" cy="42165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8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Questions?</a:t>
            </a:r>
          </a:p>
          <a:p>
            <a:pPr algn="ctr"/>
            <a:r>
              <a:rPr lang="en-US" sz="6000" b="1" dirty="0">
                <a:solidFill>
                  <a:schemeClr val="accent1"/>
                </a:solidFill>
                <a:latin typeface="Consolas" charset="0"/>
                <a:cs typeface="Consolas" charset="0"/>
              </a:rPr>
              <a:t>Please post them to the discussion board before class starts</a:t>
            </a:r>
            <a:endParaRPr lang="en-US" sz="6000" dirty="0">
              <a:solidFill>
                <a:schemeClr val="accent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881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2805" y="172995"/>
            <a:ext cx="10997513" cy="3235281"/>
          </a:xfrm>
        </p:spPr>
        <p:txBody>
          <a:bodyPr>
            <a:noAutofit/>
          </a:bodyPr>
          <a:lstStyle/>
          <a:p>
            <a:pPr algn="ctr"/>
            <a:r>
              <a:rPr lang="en-US" sz="16600" b="1" dirty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Today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2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C823BF1-B6D7-CF47-A0A4-F6DA0DABA294}"/>
              </a:ext>
            </a:extLst>
          </p:cNvPr>
          <p:cNvSpPr/>
          <p:nvPr/>
        </p:nvSpPr>
        <p:spPr>
          <a:xfrm>
            <a:off x="598638" y="3408276"/>
            <a:ext cx="10825845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800" b="1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Moderation vs. Mediation</a:t>
            </a:r>
            <a:endParaRPr lang="en-US" sz="8800" dirty="0">
              <a:solidFill>
                <a:schemeClr val="accent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7250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3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F70B55-3578-F14A-A4B8-09CE79D95D9C}"/>
              </a:ext>
            </a:extLst>
          </p:cNvPr>
          <p:cNvSpPr txBox="1"/>
          <p:nvPr/>
        </p:nvSpPr>
        <p:spPr>
          <a:xfrm>
            <a:off x="1802862" y="775211"/>
            <a:ext cx="27238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Mediation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4811FA-5435-7741-8408-0C7CB6A9701E}"/>
              </a:ext>
            </a:extLst>
          </p:cNvPr>
          <p:cNvSpPr txBox="1"/>
          <p:nvPr/>
        </p:nvSpPr>
        <p:spPr>
          <a:xfrm>
            <a:off x="7778910" y="708807"/>
            <a:ext cx="30059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Moderation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787D3A-2963-3148-97EF-BB351326E83C}"/>
              </a:ext>
            </a:extLst>
          </p:cNvPr>
          <p:cNvSpPr txBox="1"/>
          <p:nvPr/>
        </p:nvSpPr>
        <p:spPr>
          <a:xfrm>
            <a:off x="6676569" y="1513255"/>
            <a:ext cx="5210631" cy="2554545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Synonym for interaction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Jamovi performs this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“The effect of X on Y depends on M”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14BB495-35FE-5A41-BBE0-A03BA880157A}"/>
              </a:ext>
            </a:extLst>
          </p:cNvPr>
          <p:cNvSpPr txBox="1"/>
          <p:nvPr/>
        </p:nvSpPr>
        <p:spPr>
          <a:xfrm>
            <a:off x="304798" y="1513255"/>
            <a:ext cx="6241145" cy="464742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Tells us about the path of an effect </a:t>
            </a:r>
            <a:endParaRPr lang="en-US" sz="2400" b="1" dirty="0">
              <a:solidFill>
                <a:schemeClr val="accent2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 one variable to an intermediate one then to the outcome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Jamovi does not have built in ways to performs this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“The effect of X goes through M to Y”</a:t>
            </a:r>
          </a:p>
        </p:txBody>
      </p:sp>
    </p:spTree>
    <p:extLst>
      <p:ext uri="{BB962C8B-B14F-4D97-AF65-F5344CB8AC3E}">
        <p14:creationId xmlns:p14="http://schemas.microsoft.com/office/powerpoint/2010/main" val="812921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4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4811FA-5435-7741-8408-0C7CB6A9701E}"/>
              </a:ext>
            </a:extLst>
          </p:cNvPr>
          <p:cNvSpPr txBox="1"/>
          <p:nvPr/>
        </p:nvSpPr>
        <p:spPr>
          <a:xfrm>
            <a:off x="725522" y="581891"/>
            <a:ext cx="483337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Moderation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AB4907B-FEE3-DE42-B4A0-674537DBF383}"/>
              </a:ext>
            </a:extLst>
          </p:cNvPr>
          <p:cNvSpPr/>
          <p:nvPr/>
        </p:nvSpPr>
        <p:spPr>
          <a:xfrm>
            <a:off x="799397" y="3934692"/>
            <a:ext cx="2858203" cy="128847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C082A98-5A0E-B64A-8628-1E97599A43D0}"/>
              </a:ext>
            </a:extLst>
          </p:cNvPr>
          <p:cNvSpPr/>
          <p:nvPr/>
        </p:nvSpPr>
        <p:spPr>
          <a:xfrm>
            <a:off x="4734088" y="2297347"/>
            <a:ext cx="2858203" cy="128847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5A79FA1-B448-AE4A-8C05-0B139D8A6B11}"/>
              </a:ext>
            </a:extLst>
          </p:cNvPr>
          <p:cNvSpPr/>
          <p:nvPr/>
        </p:nvSpPr>
        <p:spPr>
          <a:xfrm>
            <a:off x="8610600" y="3934692"/>
            <a:ext cx="2858203" cy="128847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023C407-C797-F843-8B37-903B006E7513}"/>
              </a:ext>
            </a:extLst>
          </p:cNvPr>
          <p:cNvCxnSpPr>
            <a:cxnSpLocks/>
            <a:stCxn id="8" idx="3"/>
            <a:endCxn id="13" idx="1"/>
          </p:cNvCxnSpPr>
          <p:nvPr/>
        </p:nvCxnSpPr>
        <p:spPr>
          <a:xfrm>
            <a:off x="3657600" y="4578928"/>
            <a:ext cx="4953000" cy="0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DBA91E4-F6B2-0241-A01A-26501E0F6BDE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6134100" y="3585819"/>
            <a:ext cx="29090" cy="993109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9928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5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F70B55-3578-F14A-A4B8-09CE79D95D9C}"/>
              </a:ext>
            </a:extLst>
          </p:cNvPr>
          <p:cNvSpPr txBox="1"/>
          <p:nvPr/>
        </p:nvSpPr>
        <p:spPr>
          <a:xfrm>
            <a:off x="799397" y="401782"/>
            <a:ext cx="475803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Mediation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2E7CC6-5044-8D47-B21A-C9987EB52D30}"/>
              </a:ext>
            </a:extLst>
          </p:cNvPr>
          <p:cNvSpPr/>
          <p:nvPr/>
        </p:nvSpPr>
        <p:spPr>
          <a:xfrm>
            <a:off x="799397" y="3934692"/>
            <a:ext cx="2858203" cy="128847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9B40A8B-3E77-FA4D-9C14-FEF090F66CF5}"/>
              </a:ext>
            </a:extLst>
          </p:cNvPr>
          <p:cNvSpPr/>
          <p:nvPr/>
        </p:nvSpPr>
        <p:spPr>
          <a:xfrm>
            <a:off x="4734088" y="2297347"/>
            <a:ext cx="2858203" cy="128847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DBA186F-5123-1B4A-A813-9D9052768ADE}"/>
              </a:ext>
            </a:extLst>
          </p:cNvPr>
          <p:cNvSpPr/>
          <p:nvPr/>
        </p:nvSpPr>
        <p:spPr>
          <a:xfrm>
            <a:off x="8610600" y="3934692"/>
            <a:ext cx="2858203" cy="128847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5E25D7D-0F70-FD40-A37C-3369E3C680F4}"/>
              </a:ext>
            </a:extLst>
          </p:cNvPr>
          <p:cNvCxnSpPr>
            <a:stCxn id="7" idx="3"/>
            <a:endCxn id="14" idx="1"/>
          </p:cNvCxnSpPr>
          <p:nvPr/>
        </p:nvCxnSpPr>
        <p:spPr>
          <a:xfrm flipV="1">
            <a:off x="3657600" y="2941583"/>
            <a:ext cx="1076488" cy="1637345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563EB65-C207-7445-9702-08EF35285BF4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>
            <a:off x="7592291" y="2941583"/>
            <a:ext cx="1018309" cy="1637345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55A64E1-EBDF-6A45-9225-2BAEE39667BC}"/>
              </a:ext>
            </a:extLst>
          </p:cNvPr>
          <p:cNvCxnSpPr>
            <a:cxnSpLocks/>
            <a:stCxn id="7" idx="3"/>
            <a:endCxn id="15" idx="1"/>
          </p:cNvCxnSpPr>
          <p:nvPr/>
        </p:nvCxnSpPr>
        <p:spPr>
          <a:xfrm>
            <a:off x="3657600" y="4578928"/>
            <a:ext cx="4953000" cy="0"/>
          </a:xfrm>
          <a:prstGeom prst="straightConnector1">
            <a:avLst/>
          </a:prstGeom>
          <a:ln w="38100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880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6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4811FA-5435-7741-8408-0C7CB6A9701E}"/>
              </a:ext>
            </a:extLst>
          </p:cNvPr>
          <p:cNvSpPr txBox="1"/>
          <p:nvPr/>
        </p:nvSpPr>
        <p:spPr>
          <a:xfrm>
            <a:off x="725522" y="581891"/>
            <a:ext cx="436850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Mediation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06A8DB6-A274-9E4C-A2A3-01AD64AF27B5}"/>
              </a:ext>
            </a:extLst>
          </p:cNvPr>
          <p:cNvSpPr txBox="1"/>
          <p:nvPr/>
        </p:nvSpPr>
        <p:spPr>
          <a:xfrm>
            <a:off x="725522" y="2022763"/>
            <a:ext cx="1021080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 specialized software for this (Jamovi can’t do it yet)</a:t>
            </a:r>
          </a:p>
          <a:p>
            <a:endParaRPr lang="en-US" sz="32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32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 aware of it but you do not need to know how to do it for this class</a:t>
            </a:r>
          </a:p>
        </p:txBody>
      </p:sp>
    </p:spTree>
    <p:extLst>
      <p:ext uri="{BB962C8B-B14F-4D97-AF65-F5344CB8AC3E}">
        <p14:creationId xmlns:p14="http://schemas.microsoft.com/office/powerpoint/2010/main" val="26859816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7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4811FA-5435-7741-8408-0C7CB6A9701E}"/>
              </a:ext>
            </a:extLst>
          </p:cNvPr>
          <p:cNvSpPr txBox="1"/>
          <p:nvPr/>
        </p:nvSpPr>
        <p:spPr>
          <a:xfrm>
            <a:off x="725522" y="581891"/>
            <a:ext cx="1127779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Why Do We Talk About Mediation?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06A8DB6-A274-9E4C-A2A3-01AD64AF27B5}"/>
              </a:ext>
            </a:extLst>
          </p:cNvPr>
          <p:cNvSpPr txBox="1"/>
          <p:nvPr/>
        </p:nvSpPr>
        <p:spPr>
          <a:xfrm>
            <a:off x="725522" y="3253677"/>
            <a:ext cx="1021080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Helps us think more about how things are actually happening in the real world</a:t>
            </a:r>
          </a:p>
          <a:p>
            <a:endParaRPr lang="en-US" sz="32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32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Helps us think about confounding better</a:t>
            </a:r>
          </a:p>
        </p:txBody>
      </p:sp>
    </p:spTree>
    <p:extLst>
      <p:ext uri="{BB962C8B-B14F-4D97-AF65-F5344CB8AC3E}">
        <p14:creationId xmlns:p14="http://schemas.microsoft.com/office/powerpoint/2010/main" val="39491155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8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4811FA-5435-7741-8408-0C7CB6A9701E}"/>
              </a:ext>
            </a:extLst>
          </p:cNvPr>
          <p:cNvSpPr txBox="1"/>
          <p:nvPr/>
        </p:nvSpPr>
        <p:spPr>
          <a:xfrm>
            <a:off x="725522" y="581891"/>
            <a:ext cx="1127779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 Four Confounds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3680B0-37A5-974A-A014-F11903B4960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557"/>
          <a:stretch/>
        </p:blipFill>
        <p:spPr>
          <a:xfrm>
            <a:off x="621324" y="27241"/>
            <a:ext cx="10839194" cy="683075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ECF5709-A069-9C42-9A49-EBE9841EC316}"/>
              </a:ext>
            </a:extLst>
          </p:cNvPr>
          <p:cNvSpPr txBox="1"/>
          <p:nvPr/>
        </p:nvSpPr>
        <p:spPr>
          <a:xfrm>
            <a:off x="0" y="6536809"/>
            <a:ext cx="2970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From Richard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McElreath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3016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9164" y="1870289"/>
            <a:ext cx="11413671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8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No Application</a:t>
            </a:r>
          </a:p>
          <a:p>
            <a:pPr algn="ctr"/>
            <a:r>
              <a:rPr lang="en-US" sz="8800" b="1" dirty="0">
                <a:solidFill>
                  <a:schemeClr val="accent3"/>
                </a:solidFill>
                <a:latin typeface="Consolas" charset="0"/>
                <a:cs typeface="Consolas" charset="0"/>
              </a:rPr>
              <a:t>This Week</a:t>
            </a:r>
            <a:endParaRPr lang="en-US" sz="8800" dirty="0">
              <a:solidFill>
                <a:schemeClr val="accent6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5034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3235</TotalTime>
  <Words>204</Words>
  <Application>Microsoft Macintosh PowerPoint</Application>
  <PresentationFormat>Widescreen</PresentationFormat>
  <Paragraphs>56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Consolas</vt:lpstr>
      <vt:lpstr>Office Theme</vt:lpstr>
      <vt:lpstr>Applied Statistical Analysis</vt:lpstr>
      <vt:lpstr>Today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Applied Statistical Analysis</dc:title>
  <dc:creator>Tyson Barrett</dc:creator>
  <cp:lastModifiedBy>Tyson Barrett</cp:lastModifiedBy>
  <cp:revision>419</cp:revision>
  <cp:lastPrinted>2018-01-24T21:23:57Z</cp:lastPrinted>
  <dcterms:created xsi:type="dcterms:W3CDTF">2017-12-29T23:46:42Z</dcterms:created>
  <dcterms:modified xsi:type="dcterms:W3CDTF">2020-03-20T00:28:02Z</dcterms:modified>
</cp:coreProperties>
</file>