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sldIdLst>
    <p:sldId id="446" r:id="rId2"/>
    <p:sldId id="257" r:id="rId3"/>
    <p:sldId id="461" r:id="rId4"/>
    <p:sldId id="463" r:id="rId5"/>
    <p:sldId id="499" r:id="rId6"/>
    <p:sldId id="462" r:id="rId7"/>
    <p:sldId id="467" r:id="rId8"/>
    <p:sldId id="500" r:id="rId9"/>
    <p:sldId id="501" r:id="rId10"/>
    <p:sldId id="479" r:id="rId11"/>
    <p:sldId id="473" r:id="rId12"/>
    <p:sldId id="435" r:id="rId13"/>
    <p:sldId id="390" r:id="rId14"/>
    <p:sldId id="408" r:id="rId15"/>
    <p:sldId id="409" r:id="rId16"/>
    <p:sldId id="410" r:id="rId17"/>
    <p:sldId id="411" r:id="rId18"/>
    <p:sldId id="412" r:id="rId19"/>
    <p:sldId id="470" r:id="rId20"/>
    <p:sldId id="471" r:id="rId21"/>
    <p:sldId id="472" r:id="rId22"/>
    <p:sldId id="413" r:id="rId23"/>
    <p:sldId id="414" r:id="rId24"/>
    <p:sldId id="415" r:id="rId25"/>
    <p:sldId id="420" r:id="rId26"/>
    <p:sldId id="453" r:id="rId27"/>
    <p:sldId id="438" r:id="rId28"/>
    <p:sldId id="502" r:id="rId29"/>
    <p:sldId id="503" r:id="rId30"/>
    <p:sldId id="504" r:id="rId31"/>
    <p:sldId id="484" r:id="rId32"/>
    <p:sldId id="421" r:id="rId33"/>
    <p:sldId id="422" r:id="rId34"/>
    <p:sldId id="423" r:id="rId35"/>
    <p:sldId id="459" r:id="rId36"/>
    <p:sldId id="487" r:id="rId37"/>
    <p:sldId id="489" r:id="rId38"/>
    <p:sldId id="493" r:id="rId39"/>
    <p:sldId id="490" r:id="rId40"/>
    <p:sldId id="491" r:id="rId41"/>
    <p:sldId id="492" r:id="rId42"/>
    <p:sldId id="494" r:id="rId43"/>
    <p:sldId id="511" r:id="rId44"/>
    <p:sldId id="512" r:id="rId45"/>
    <p:sldId id="34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D0"/>
    <a:srgbClr val="418AB3"/>
    <a:srgbClr val="FFFFFF"/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88045"/>
  </p:normalViewPr>
  <p:slideViewPr>
    <p:cSldViewPr snapToGrid="0" snapToObjects="1">
      <p:cViewPr varScale="1">
        <p:scale>
          <a:sx n="100" d="100"/>
          <a:sy n="100" d="100"/>
        </p:scale>
        <p:origin x="119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8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2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F-test, DV needs to be interval/ratio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3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7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type of “Generalized Linear Model” that you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7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96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 and research hypotheses are mutually exclusive (they cover all possible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5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6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65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high probability of using substances in very low income levels</a:t>
            </a:r>
          </a:p>
          <a:p>
            <a:r>
              <a:rPr lang="en-US" dirty="0"/>
              <a:t>Does not predict well (It doesn’t predict using substances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6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5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Neither show has high probability of using substances</a:t>
            </a:r>
          </a:p>
          <a:p>
            <a:r>
              <a:rPr lang="en-US" dirty="0"/>
              <a:t>Does not predict well (it only predicts no substance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4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5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use Cohen’s d here as well for each mean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4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6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5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14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6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report both the “adjusted” and “unadjusted” effects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4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1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30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4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13</a:t>
            </a:r>
            <a:endParaRPr lang="en-US" sz="36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</a:p>
        </p:txBody>
      </p:sp>
    </p:spTree>
    <p:extLst>
      <p:ext uri="{BB962C8B-B14F-4D97-AF65-F5344CB8AC3E}">
        <p14:creationId xmlns:p14="http://schemas.microsoft.com/office/powerpoint/2010/main" val="52443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E864E0-4EC9-794F-A772-2C1AE91223AC}"/>
              </a:ext>
            </a:extLst>
          </p:cNvPr>
          <p:cNvSpPr txBox="1">
            <a:spLocks/>
          </p:cNvSpPr>
          <p:nvPr/>
        </p:nvSpPr>
        <p:spPr>
          <a:xfrm>
            <a:off x="838200" y="4058817"/>
            <a:ext cx="10515600" cy="83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ECC8E-50D8-1E4E-A15F-62B241ECFA3F}"/>
              </a:ext>
            </a:extLst>
          </p:cNvPr>
          <p:cNvSpPr txBox="1"/>
          <p:nvPr/>
        </p:nvSpPr>
        <p:spPr>
          <a:xfrm>
            <a:off x="4140248" y="3379434"/>
            <a:ext cx="7111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have two variables, X and Y. X is continuous, Y is binary. We want to know if increases/decreases in X are associated (or predict) changes in the chance of Y equaling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/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58501C-6643-6E4E-94CC-D4DB3005A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68" y="1677055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t="-1250" r="-6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5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9B397-B0C8-1748-B24D-92F67CBEC963}"/>
              </a:ext>
            </a:extLst>
          </p:cNvPr>
          <p:cNvSpPr/>
          <p:nvPr/>
        </p:nvSpPr>
        <p:spPr>
          <a:xfrm>
            <a:off x="838200" y="2384425"/>
            <a:ext cx="105156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It is trying to predict the outcome accurately using the information from the predictor</a:t>
            </a: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>
              <a:solidFill>
                <a:schemeClr val="tx2"/>
              </a:solidFill>
              <a:latin typeface="Consolas" charset="0"/>
              <a:cs typeface="Consolas" charset="0"/>
            </a:endParaRPr>
          </a:p>
          <a:p>
            <a:pPr marL="514350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Better prediction tells us that the predictor(s) is/are more strongly related to the outcome</a:t>
            </a:r>
            <a:endParaRPr lang="en-US" sz="2000" b="1" dirty="0">
              <a:solidFill>
                <a:schemeClr val="accent6"/>
              </a:solidFill>
              <a:latin typeface="Consolas" charset="0"/>
              <a:cs typeface="Consolas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9E403B-5C3A-9F48-A17F-F56745B2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81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829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9B2763-F698-DD42-A9C1-C33304C189D7}"/>
              </a:ext>
            </a:extLst>
          </p:cNvPr>
          <p:cNvSpPr/>
          <p:nvPr/>
        </p:nvSpPr>
        <p:spPr>
          <a:xfrm>
            <a:off x="838201" y="2816920"/>
            <a:ext cx="549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Two or more variables,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Outcome needs to be 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Others can be continuous or categorical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7F9C6-98E9-014F-960A-C15A15421568}"/>
              </a:ext>
            </a:extLst>
          </p:cNvPr>
          <p:cNvSpPr/>
          <p:nvPr/>
        </p:nvSpPr>
        <p:spPr>
          <a:xfrm>
            <a:off x="838201" y="601146"/>
            <a:ext cx="526297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General</a:t>
            </a:r>
          </a:p>
          <a:p>
            <a:r>
              <a:rPr lang="en-US" sz="60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Requirements</a:t>
            </a:r>
            <a:endParaRPr lang="en-US" sz="40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976E1B-731E-B944-A0B6-C091087F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32813"/>
              </p:ext>
            </p:extLst>
          </p:nvPr>
        </p:nvGraphicFramePr>
        <p:xfrm>
          <a:off x="6672263" y="682674"/>
          <a:ext cx="5091113" cy="534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00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4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Hypothesis Testing with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816920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5E7469-6DC1-C542-A3A0-2B60CBF260BB}"/>
              </a:ext>
            </a:extLst>
          </p:cNvPr>
          <p:cNvSpPr/>
          <p:nvPr/>
        </p:nvSpPr>
        <p:spPr>
          <a:xfrm>
            <a:off x="2209800" y="1846032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same 6 step approach!</a:t>
            </a:r>
            <a:endParaRPr lang="en-US" sz="24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3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2AE59-7DF8-0D44-9E88-92B8B5D75359}"/>
              </a:ext>
            </a:extLst>
          </p:cNvPr>
          <p:cNvSpPr/>
          <p:nvPr/>
        </p:nvSpPr>
        <p:spPr>
          <a:xfrm>
            <a:off x="3988877" y="3687911"/>
            <a:ext cx="736492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Individuals are independent of each other (one person’s scores does not affect another’s)</a:t>
            </a:r>
          </a:p>
        </p:txBody>
      </p:sp>
      <p:sp>
        <p:nvSpPr>
          <p:cNvPr id="3" name="Bent-Up Arrow 2">
            <a:extLst>
              <a:ext uri="{FF2B5EF4-FFF2-40B4-BE49-F238E27FC236}">
                <a16:creationId xmlns:a16="http://schemas.microsoft.com/office/drawing/2014/main" id="{50A25689-570B-BD49-972E-8E45FE19DD9D}"/>
              </a:ext>
            </a:extLst>
          </p:cNvPr>
          <p:cNvSpPr/>
          <p:nvPr/>
        </p:nvSpPr>
        <p:spPr>
          <a:xfrm rot="5400000">
            <a:off x="2761048" y="3789769"/>
            <a:ext cx="1054100" cy="850385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24A2D-88FA-4740-9B03-6AC58789A717}"/>
              </a:ext>
            </a:extLst>
          </p:cNvPr>
          <p:cNvSpPr/>
          <p:nvPr/>
        </p:nvSpPr>
        <p:spPr>
          <a:xfrm>
            <a:off x="3988877" y="5159159"/>
            <a:ext cx="736492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we need nominal outcome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E85762-44DB-7F48-994F-FD34F24F484A}"/>
              </a:ext>
            </a:extLst>
          </p:cNvPr>
          <p:cNvSpPr/>
          <p:nvPr/>
        </p:nvSpPr>
        <p:spPr>
          <a:xfrm rot="5400000">
            <a:off x="2761048" y="4698802"/>
            <a:ext cx="1054100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3FFB4-DEAD-FE4C-8A8C-D7AE343CDADB}"/>
              </a:ext>
            </a:extLst>
          </p:cNvPr>
          <p:cNvSpPr/>
          <p:nvPr/>
        </p:nvSpPr>
        <p:spPr>
          <a:xfrm>
            <a:off x="3823776" y="3072827"/>
            <a:ext cx="72204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Residuals should be normally distributed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2C9E31F0-4B9F-2643-853B-DE67A7DC9527}"/>
              </a:ext>
            </a:extLst>
          </p:cNvPr>
          <p:cNvSpPr/>
          <p:nvPr/>
        </p:nvSpPr>
        <p:spPr>
          <a:xfrm rot="5400000" flipH="1">
            <a:off x="2661263" y="3544917"/>
            <a:ext cx="1253670" cy="850385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31528" y="3527617"/>
            <a:ext cx="7364923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Variance around the line should be roughly equal across the whole line</a:t>
            </a:r>
            <a:endParaRPr lang="en-US" sz="20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159509"/>
            <a:ext cx="838197" cy="850385"/>
          </a:xfrm>
          <a:prstGeom prst="bentUp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2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23BF1-B6D7-CF47-A0A4-F6DA0DABA294}"/>
              </a:ext>
            </a:extLst>
          </p:cNvPr>
          <p:cNvSpPr/>
          <p:nvPr/>
        </p:nvSpPr>
        <p:spPr>
          <a:xfrm>
            <a:off x="830132" y="2907149"/>
            <a:ext cx="108258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Logistic</a:t>
            </a:r>
          </a:p>
          <a:p>
            <a:pPr algn="ctr"/>
            <a:r>
              <a:rPr lang="en-US" sz="115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Regression</a:t>
            </a:r>
            <a:endParaRPr lang="en-US" sz="115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18828" y="3761733"/>
            <a:ext cx="7364923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“S-shaped” curve should fit to the data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46720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2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300" y="339724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4027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ED8DBF-5018-3743-AFB8-00DE5C7323E6}"/>
              </a:ext>
            </a:extLst>
          </p:cNvPr>
          <p:cNvSpPr/>
          <p:nvPr/>
        </p:nvSpPr>
        <p:spPr>
          <a:xfrm>
            <a:off x="1321877" y="3096499"/>
            <a:ext cx="89059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Independence of data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Appropriate measurement of variables for the analysis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Normality of distributions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Homoscedastic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2"/>
                </a:solidFill>
                <a:latin typeface="Consolas" charset="0"/>
                <a:cs typeface="Consolas" charset="0"/>
              </a:rPr>
              <a:t>Logistic Relationships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No omitted variables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BD66D-DABE-6443-A731-A9C1FDB1DB62}"/>
              </a:ext>
            </a:extLst>
          </p:cNvPr>
          <p:cNvSpPr/>
          <p:nvPr/>
        </p:nvSpPr>
        <p:spPr>
          <a:xfrm>
            <a:off x="3656928" y="3911472"/>
            <a:ext cx="736492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variable that is related to both the predictor and the outcome should be included in the regression model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3BC553A-D5F3-9540-B68F-7E47A6A14E6F}"/>
              </a:ext>
            </a:extLst>
          </p:cNvPr>
          <p:cNvSpPr/>
          <p:nvPr/>
        </p:nvSpPr>
        <p:spPr>
          <a:xfrm rot="5400000" flipH="1">
            <a:off x="2664074" y="5129284"/>
            <a:ext cx="838197" cy="850385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9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4045"/>
            <a:ext cx="9042400" cy="132556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Examine Variables to Assess Statistical Assumptions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1156F-B192-4F4B-BCB9-09E835E6A1C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1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46DBD-7AD3-7842-B4F4-E45A849E60BB}"/>
              </a:ext>
            </a:extLst>
          </p:cNvPr>
          <p:cNvSpPr/>
          <p:nvPr/>
        </p:nvSpPr>
        <p:spPr>
          <a:xfrm>
            <a:off x="644448" y="2418834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Examining the Basic Assumptions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6F0335-ADC9-BF44-84EC-18F8A781CF8A}"/>
              </a:ext>
            </a:extLst>
          </p:cNvPr>
          <p:cNvSpPr/>
          <p:nvPr/>
        </p:nvSpPr>
        <p:spPr>
          <a:xfrm>
            <a:off x="644448" y="3096499"/>
            <a:ext cx="115475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Independence: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random sample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Appropriate measurement: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know what your variables are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4"/>
                </a:solidFill>
                <a:latin typeface="Consolas" charset="0"/>
                <a:cs typeface="Consolas" charset="0"/>
              </a:rPr>
              <a:t>Normality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Histograms, </a:t>
            </a: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Q-Q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, skew and kurtosis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5"/>
                </a:solidFill>
                <a:latin typeface="Consolas" charset="0"/>
                <a:cs typeface="Consolas" charset="0"/>
              </a:rPr>
              <a:t>Homoscedastic: 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charset="0"/>
                <a:cs typeface="Consolas" charset="0"/>
              </a:rPr>
              <a:t>Logistic</a:t>
            </a:r>
            <a:r>
              <a:rPr lang="en-US" sz="3200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: Scatterplots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Omitted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check correlations, know the theory</a:t>
            </a:r>
          </a:p>
        </p:txBody>
      </p:sp>
    </p:spTree>
    <p:extLst>
      <p:ext uri="{BB962C8B-B14F-4D97-AF65-F5344CB8AC3E}">
        <p14:creationId xmlns:p14="http://schemas.microsoft.com/office/powerpoint/2010/main" val="143779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142745"/>
            <a:ext cx="8744894" cy="18973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State the Null and Research Hypotheses (symbolically and verbally)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9961C-5DDD-964F-B465-83D657696EA1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2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77452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563A970-47AB-5240-8D7D-5CA9ADBBEF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99007"/>
                  </p:ext>
                </p:extLst>
              </p:nvPr>
            </p:nvGraphicFramePr>
            <p:xfrm>
              <a:off x="644448" y="2503743"/>
              <a:ext cx="10937952" cy="24758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4130">
                      <a:extLst>
                        <a:ext uri="{9D8B030D-6E8A-4147-A177-3AD203B41FA5}">
                          <a16:colId xmlns:a16="http://schemas.microsoft.com/office/drawing/2014/main" val="1603415222"/>
                        </a:ext>
                      </a:extLst>
                    </a:gridCol>
                    <a:gridCol w="3022264">
                      <a:extLst>
                        <a:ext uri="{9D8B030D-6E8A-4147-A177-3AD203B41FA5}">
                          <a16:colId xmlns:a16="http://schemas.microsoft.com/office/drawing/2014/main" val="2896810510"/>
                        </a:ext>
                      </a:extLst>
                    </a:gridCol>
                    <a:gridCol w="2983351">
                      <a:extLst>
                        <a:ext uri="{9D8B030D-6E8A-4147-A177-3AD203B41FA5}">
                          <a16:colId xmlns:a16="http://schemas.microsoft.com/office/drawing/2014/main" val="1060877502"/>
                        </a:ext>
                      </a:extLst>
                    </a:gridCol>
                    <a:gridCol w="3048207">
                      <a:extLst>
                        <a:ext uri="{9D8B030D-6E8A-4147-A177-3AD203B41FA5}">
                          <a16:colId xmlns:a16="http://schemas.microsoft.com/office/drawing/2014/main" val="146219663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Hypothesis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Symbolic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Verbal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Difference between means created by: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90727"/>
                      </a:ext>
                    </a:extLst>
                  </a:tr>
                  <a:tr h="829914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Research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104545" r="-199582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X predicts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 relationship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19553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Null Hypothesis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343" t="-207692" r="-19958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There is no </a:t>
                          </a:r>
                          <a:r>
                            <a:rPr lang="en-US" sz="2400" i="1" dirty="0"/>
                            <a:t>real</a:t>
                          </a:r>
                          <a:r>
                            <a:rPr lang="en-US" sz="2400" dirty="0"/>
                            <a:t> relationship.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Random chance (sampling error)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6463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1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306" y="390972"/>
            <a:ext cx="809719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Define Critical Regions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939800" y="226672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How much evidence is enough to believe the null is not true?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688BE-EDBB-194C-A65F-1FF9EB5458BC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3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38587-A1B4-254C-9577-8F13D20ACF57}"/>
              </a:ext>
            </a:extLst>
          </p:cNvPr>
          <p:cNvSpPr txBox="1"/>
          <p:nvPr/>
        </p:nvSpPr>
        <p:spPr>
          <a:xfrm>
            <a:off x="1549399" y="3220834"/>
            <a:ext cx="711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generally based on an alpha = .05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C4BEB-0003-784B-95F6-2A25FF62F61F}"/>
              </a:ext>
            </a:extLst>
          </p:cNvPr>
          <p:cNvSpPr txBox="1"/>
          <p:nvPr/>
        </p:nvSpPr>
        <p:spPr>
          <a:xfrm>
            <a:off x="939800" y="4638944"/>
            <a:ext cx="100457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Use software’s p-value to judge if it is below .05</a:t>
            </a:r>
          </a:p>
        </p:txBody>
      </p:sp>
    </p:spTree>
    <p:extLst>
      <p:ext uri="{BB962C8B-B14F-4D97-AF65-F5344CB8AC3E}">
        <p14:creationId xmlns:p14="http://schemas.microsoft.com/office/powerpoint/2010/main" val="16739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8D3D-7A13-2044-B3B0-A775D30D9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34" y="1348892"/>
            <a:ext cx="8596132" cy="537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536D9-1FA5-7B43-BE21-EE2238F41026}"/>
              </a:ext>
            </a:extLst>
          </p:cNvPr>
          <p:cNvCxnSpPr>
            <a:cxnSpLocks/>
          </p:cNvCxnSpPr>
          <p:nvPr/>
        </p:nvCxnSpPr>
        <p:spPr>
          <a:xfrm flipV="1">
            <a:off x="2581154" y="2959303"/>
            <a:ext cx="1548853" cy="5246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0B74-B959-BE44-AC00-7D1544FB586E}"/>
              </a:ext>
            </a:extLst>
          </p:cNvPr>
          <p:cNvSpPr/>
          <p:nvPr/>
        </p:nvSpPr>
        <p:spPr>
          <a:xfrm>
            <a:off x="423058" y="3309711"/>
            <a:ext cx="233749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Click on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“2 Outcomes </a:t>
            </a:r>
          </a:p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        Binomial”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A36FD7-CB99-7C45-BC87-EC57A2F7C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455928"/>
            <a:ext cx="8531506" cy="53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FBBDA6-708F-564B-B658-A9518667CC25}"/>
              </a:ext>
            </a:extLst>
          </p:cNvPr>
          <p:cNvGrpSpPr/>
          <p:nvPr/>
        </p:nvGrpSpPr>
        <p:grpSpPr>
          <a:xfrm>
            <a:off x="88554" y="3124200"/>
            <a:ext cx="4343746" cy="901996"/>
            <a:chOff x="88554" y="3124200"/>
            <a:chExt cx="4343746" cy="90199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2B41BD-E73C-FF40-A5FA-07D30416E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650" y="3124200"/>
              <a:ext cx="2025650" cy="61124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ECA22D-C243-914F-86F7-15DB47E9BC1F}"/>
                </a:ext>
              </a:extLst>
            </p:cNvPr>
            <p:cNvSpPr/>
            <p:nvPr/>
          </p:nvSpPr>
          <p:spPr>
            <a:xfrm>
              <a:off x="88554" y="3656864"/>
              <a:ext cx="252376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Outcome goes here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91C2ED-41B8-754C-BB8D-25CA4D1FD350}"/>
              </a:ext>
            </a:extLst>
          </p:cNvPr>
          <p:cNvGrpSpPr/>
          <p:nvPr/>
        </p:nvGrpSpPr>
        <p:grpSpPr>
          <a:xfrm>
            <a:off x="7810908" y="2445341"/>
            <a:ext cx="2010512" cy="542408"/>
            <a:chOff x="7810908" y="2445341"/>
            <a:chExt cx="2010512" cy="5424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0BCA53-B1FA-B944-A553-33DB6F92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0908" y="2665228"/>
              <a:ext cx="999939" cy="32252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BCF6C0-C870-9B46-B102-4EA3B84788E9}"/>
                </a:ext>
              </a:extLst>
            </p:cNvPr>
            <p:cNvSpPr/>
            <p:nvPr/>
          </p:nvSpPr>
          <p:spPr>
            <a:xfrm>
              <a:off x="8750293" y="2445341"/>
              <a:ext cx="10711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Results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BC7BC9-EA6C-FC46-A483-82D37A639BF1}"/>
              </a:ext>
            </a:extLst>
          </p:cNvPr>
          <p:cNvGrpSpPr/>
          <p:nvPr/>
        </p:nvGrpSpPr>
        <p:grpSpPr>
          <a:xfrm>
            <a:off x="59995" y="3568700"/>
            <a:ext cx="4427323" cy="2061923"/>
            <a:chOff x="59995" y="3568700"/>
            <a:chExt cx="4427323" cy="206192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CF3D8B-81A8-9F49-85F1-E013FC02FF59}"/>
                </a:ext>
              </a:extLst>
            </p:cNvPr>
            <p:cNvSpPr/>
            <p:nvPr/>
          </p:nvSpPr>
          <p:spPr>
            <a:xfrm>
              <a:off x="59995" y="4984292"/>
              <a:ext cx="303966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Continuous predictors go here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3E6771-147E-2D48-9EC8-99D1ED9A5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3762" y="3568700"/>
              <a:ext cx="1963556" cy="141559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79928A-D236-7F47-A45A-EACB568F226F}"/>
              </a:ext>
            </a:extLst>
          </p:cNvPr>
          <p:cNvGrpSpPr/>
          <p:nvPr/>
        </p:nvGrpSpPr>
        <p:grpSpPr>
          <a:xfrm>
            <a:off x="4457032" y="5428792"/>
            <a:ext cx="5364388" cy="646331"/>
            <a:chOff x="4457032" y="5428792"/>
            <a:chExt cx="5364388" cy="6463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B5371C-E28C-3A44-B129-2E91E3C3F1BA}"/>
                </a:ext>
              </a:extLst>
            </p:cNvPr>
            <p:cNvSpPr/>
            <p:nvPr/>
          </p:nvSpPr>
          <p:spPr>
            <a:xfrm>
              <a:off x="7297658" y="5428792"/>
              <a:ext cx="2523762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Consolas" charset="0"/>
                  <a:cs typeface="Consolas" charset="0"/>
                </a:rPr>
                <a:t>Other model options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1BBD1BB-DA74-0B4C-8124-3B3C6798EA18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57032" y="5751958"/>
              <a:ext cx="2840626" cy="4616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8F088-4CE7-794B-9F03-6C39D796B83F}"/>
              </a:ext>
            </a:extLst>
          </p:cNvPr>
          <p:cNvCxnSpPr>
            <a:cxnSpLocks/>
          </p:cNvCxnSpPr>
          <p:nvPr/>
        </p:nvCxnSpPr>
        <p:spPr>
          <a:xfrm flipV="1">
            <a:off x="3019660" y="4448014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0F90E1F-67D9-D045-97C7-F604A2C88E09}"/>
              </a:ext>
            </a:extLst>
          </p:cNvPr>
          <p:cNvSpPr/>
          <p:nvPr/>
        </p:nvSpPr>
        <p:spPr>
          <a:xfrm>
            <a:off x="59994" y="577504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Categorical predictors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9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6ED74F-4D81-D74D-BECB-C5822CA5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09505"/>
              </p:ext>
            </p:extLst>
          </p:nvPr>
        </p:nvGraphicFramePr>
        <p:xfrm>
          <a:off x="509286" y="2325944"/>
          <a:ext cx="11133880" cy="3215640"/>
        </p:xfrm>
        <a:graphic>
          <a:graphicData uri="http://schemas.openxmlformats.org/drawingml/2006/table">
            <a:tbl>
              <a:tblPr/>
              <a:tblGrid>
                <a:gridCol w="1666754">
                  <a:extLst>
                    <a:ext uri="{9D8B030D-6E8A-4147-A177-3AD203B41FA5}">
                      <a16:colId xmlns:a16="http://schemas.microsoft.com/office/drawing/2014/main" val="2001742115"/>
                    </a:ext>
                  </a:extLst>
                </a:gridCol>
                <a:gridCol w="1238492">
                  <a:extLst>
                    <a:ext uri="{9D8B030D-6E8A-4147-A177-3AD203B41FA5}">
                      <a16:colId xmlns:a16="http://schemas.microsoft.com/office/drawing/2014/main" val="2895750333"/>
                    </a:ext>
                  </a:extLst>
                </a:gridCol>
                <a:gridCol w="1269959">
                  <a:extLst>
                    <a:ext uri="{9D8B030D-6E8A-4147-A177-3AD203B41FA5}">
                      <a16:colId xmlns:a16="http://schemas.microsoft.com/office/drawing/2014/main" val="129660365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523856224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474757729"/>
                    </a:ext>
                  </a:extLst>
                </a:gridCol>
                <a:gridCol w="1391735">
                  <a:extLst>
                    <a:ext uri="{9D8B030D-6E8A-4147-A177-3AD203B41FA5}">
                      <a16:colId xmlns:a16="http://schemas.microsoft.com/office/drawing/2014/main" val="2478480811"/>
                    </a:ext>
                  </a:extLst>
                </a:gridCol>
                <a:gridCol w="1326025">
                  <a:extLst>
                    <a:ext uri="{9D8B030D-6E8A-4147-A177-3AD203B41FA5}">
                      <a16:colId xmlns:a16="http://schemas.microsoft.com/office/drawing/2014/main" val="3506161587"/>
                    </a:ext>
                  </a:extLst>
                </a:gridCol>
                <a:gridCol w="1457445">
                  <a:extLst>
                    <a:ext uri="{9D8B030D-6E8A-4147-A177-3AD203B41FA5}">
                      <a16:colId xmlns:a16="http://schemas.microsoft.com/office/drawing/2014/main" val="307097003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696399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13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02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2.1381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1.3809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1.55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0.122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8.483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0.566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127.060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16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Income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-0.0805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0.0333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-2.42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0.016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0.923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0.864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0.985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1623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6178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4394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3DB6AA-82AF-A840-8DDF-AD069157CAB3}"/>
              </a:ext>
            </a:extLst>
          </p:cNvPr>
          <p:cNvGrpSpPr/>
          <p:nvPr/>
        </p:nvGrpSpPr>
        <p:grpSpPr>
          <a:xfrm>
            <a:off x="162045" y="4317357"/>
            <a:ext cx="3842795" cy="1652490"/>
            <a:chOff x="162045" y="4317357"/>
            <a:chExt cx="3842795" cy="16524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0D9CB2-9673-7744-8A97-CD13D336065B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07320-AB1C-FC4A-B428-B7DA89B5E760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31FD14-614B-6B47-A296-3BF66663C2D7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CE95CF9-7AC4-6B40-96BB-B98BBA3C9497}"/>
              </a:ext>
            </a:extLst>
          </p:cNvPr>
          <p:cNvGrpSpPr/>
          <p:nvPr/>
        </p:nvGrpSpPr>
        <p:grpSpPr>
          <a:xfrm>
            <a:off x="3719704" y="4335625"/>
            <a:ext cx="3849655" cy="2430185"/>
            <a:chOff x="3719704" y="4335625"/>
            <a:chExt cx="3849655" cy="24301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E6F985-114A-E444-BF05-E12973F49796}"/>
                </a:ext>
              </a:extLst>
            </p:cNvPr>
            <p:cNvSpPr/>
            <p:nvPr/>
          </p:nvSpPr>
          <p:spPr>
            <a:xfrm>
              <a:off x="6073111" y="4335625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B99D05-0E05-C440-83A5-3C4C4E974B15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Significant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BE7FD2-09FE-1047-AD7B-5552133133CE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C41B9A81-1656-7640-A947-BEBF44EA50C6}"/>
              </a:ext>
            </a:extLst>
          </p:cNvPr>
          <p:cNvGrpSpPr/>
          <p:nvPr/>
        </p:nvGrpSpPr>
        <p:grpSpPr>
          <a:xfrm>
            <a:off x="6073111" y="4335625"/>
            <a:ext cx="5917296" cy="2054792"/>
            <a:chOff x="6073111" y="4335625"/>
            <a:chExt cx="5917296" cy="205479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EC9B5-B212-7D40-8A03-1C3DC424BE05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23D2C3-B666-1E45-BB57-F2CEAD9C807A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below 1 so as income increases, the odds of using substances decreases by ~1 - .923 = .077 (7.7% decrease)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4318C3-2BFC-1C41-8609-FB33015D88A0}"/>
                </a:ext>
              </a:extLst>
            </p:cNvPr>
            <p:cNvCxnSpPr>
              <a:cxnSpLocks/>
              <a:stCxn id="57" idx="0"/>
              <a:endCxn id="56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34ED3B-593F-B74B-B07B-CB0256E2D0D4}"/>
              </a:ext>
            </a:extLst>
          </p:cNvPr>
          <p:cNvSpPr txBox="1">
            <a:spLocks/>
          </p:cNvSpPr>
          <p:nvPr/>
        </p:nvSpPr>
        <p:spPr>
          <a:xfrm>
            <a:off x="2209800" y="36512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Continuous Predictor</a:t>
            </a:r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2050" name="Picture 2" descr="http://localhost:59546/e2c0cfb4-2f3f-4f3a-89e4-c70bf545ccbe/1/res/01%20logRegBin/resources/d7c3562e27a120ef.png">
            <a:extLst>
              <a:ext uri="{FF2B5EF4-FFF2-40B4-BE49-F238E27FC236}">
                <a16:creationId xmlns:a16="http://schemas.microsoft.com/office/drawing/2014/main" id="{D93A3473-977B-384C-A8A0-3BC04725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6922"/>
            <a:ext cx="5749636" cy="503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913D6-4BEC-1F44-A459-E20591D68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20101"/>
              </p:ext>
            </p:extLst>
          </p:nvPr>
        </p:nvGraphicFramePr>
        <p:xfrm>
          <a:off x="5889511" y="4127269"/>
          <a:ext cx="5980684" cy="2453640"/>
        </p:xfrm>
        <a:graphic>
          <a:graphicData uri="http://schemas.openxmlformats.org/drawingml/2006/table">
            <a:tbl>
              <a:tblPr/>
              <a:tblGrid>
                <a:gridCol w="920106">
                  <a:extLst>
                    <a:ext uri="{9D8B030D-6E8A-4147-A177-3AD203B41FA5}">
                      <a16:colId xmlns:a16="http://schemas.microsoft.com/office/drawing/2014/main" val="2774472576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156593514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843402247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655637526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1900434834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2460890998"/>
                    </a:ext>
                  </a:extLst>
                </a:gridCol>
                <a:gridCol w="920106">
                  <a:extLst>
                    <a:ext uri="{9D8B030D-6E8A-4147-A177-3AD203B41FA5}">
                      <a16:colId xmlns:a16="http://schemas.microsoft.com/office/drawing/2014/main" val="3535528520"/>
                    </a:ext>
                  </a:extLst>
                </a:gridCol>
                <a:gridCol w="575065">
                  <a:extLst>
                    <a:ext uri="{9D8B030D-6E8A-4147-A177-3AD203B41FA5}">
                      <a16:colId xmlns:a16="http://schemas.microsoft.com/office/drawing/2014/main" val="1052271333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8825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8569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0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29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96.7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90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37.5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73529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229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16814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774DBBA5-C128-C34B-86B8-158E3B54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B2163D-922B-A74C-A3A3-57AFCDCE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33184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4122033-81D2-D642-B716-E43C979A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7079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29D65-7F3C-2A4D-B84C-04D6DA3C9C52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income level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D33EA2-FBA4-0441-A0FB-911BF14746C7}"/>
              </a:ext>
            </a:extLst>
          </p:cNvPr>
          <p:cNvCxnSpPr/>
          <p:nvPr/>
        </p:nvCxnSpPr>
        <p:spPr>
          <a:xfrm flipH="1">
            <a:off x="2918657" y="2448568"/>
            <a:ext cx="1558637" cy="117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E9D1C2E-83EF-614F-8575-8E0A3F5A3180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5EE05-A2A4-E34E-B110-B0AE9E307CD2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F8B7AF-D3E7-924F-AFD9-87C1D05F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14574"/>
              </p:ext>
            </p:extLst>
          </p:nvPr>
        </p:nvGraphicFramePr>
        <p:xfrm>
          <a:off x="838195" y="1860420"/>
          <a:ext cx="10515605" cy="3990007"/>
        </p:xfrm>
        <a:graphic>
          <a:graphicData uri="http://schemas.openxmlformats.org/drawingml/2006/table">
            <a:tbl>
              <a:tblPr/>
              <a:tblGrid>
                <a:gridCol w="1364619">
                  <a:extLst>
                    <a:ext uri="{9D8B030D-6E8A-4147-A177-3AD203B41FA5}">
                      <a16:colId xmlns:a16="http://schemas.microsoft.com/office/drawing/2014/main" val="1242979673"/>
                    </a:ext>
                  </a:extLst>
                </a:gridCol>
                <a:gridCol w="595801">
                  <a:extLst>
                    <a:ext uri="{9D8B030D-6E8A-4147-A177-3AD203B41FA5}">
                      <a16:colId xmlns:a16="http://schemas.microsoft.com/office/drawing/2014/main" val="4266601888"/>
                    </a:ext>
                  </a:extLst>
                </a:gridCol>
                <a:gridCol w="643395">
                  <a:extLst>
                    <a:ext uri="{9D8B030D-6E8A-4147-A177-3AD203B41FA5}">
                      <a16:colId xmlns:a16="http://schemas.microsoft.com/office/drawing/2014/main" val="3879009390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409158109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451088478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521806959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337085290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82788257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18833798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1155966846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729714772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56665730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811326726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221380448"/>
                    </a:ext>
                  </a:extLst>
                </a:gridCol>
                <a:gridCol w="762582">
                  <a:extLst>
                    <a:ext uri="{9D8B030D-6E8A-4147-A177-3AD203B41FA5}">
                      <a16:colId xmlns:a16="http://schemas.microsoft.com/office/drawing/2014/main" val="2714934104"/>
                    </a:ext>
                  </a:extLst>
                </a:gridCol>
                <a:gridCol w="476614">
                  <a:extLst>
                    <a:ext uri="{9D8B030D-6E8A-4147-A177-3AD203B41FA5}">
                      <a16:colId xmlns:a16="http://schemas.microsoft.com/office/drawing/2014/main" val="3925888321"/>
                    </a:ext>
                  </a:extLst>
                </a:gridCol>
              </a:tblGrid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Model Coefficients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3359"/>
                  </a:ext>
                </a:extLst>
              </a:tr>
              <a:tr h="350520">
                <a:tc gridSpan="12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95% Confidence Interval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64169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Predictor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Estimate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Odds ratio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Lower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Upper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64254"/>
                  </a:ext>
                </a:extLst>
              </a:tr>
              <a:tr h="557198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Intercept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-1.504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0.553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-2.721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0.222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0.0752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0.657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90942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Show: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 </a:t>
                      </a:r>
                    </a:p>
                  </a:txBody>
                  <a:tcPr marL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965365"/>
                  </a:ext>
                </a:extLst>
              </a:tr>
              <a:tr h="918209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The Office – Parks and Rec</a:t>
                      </a:r>
                    </a:p>
                  </a:txBody>
                  <a:tcPr marL="2286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0.405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0.799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0.507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0.612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1.500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0.3131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7.186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77056"/>
                  </a:ext>
                </a:extLst>
              </a:tr>
              <a:tr h="350520">
                <a:tc gridSpan="16"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Estimates represent the log odds of "subs = 1" vs. "subs = 0"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5989"/>
                  </a:ext>
                </a:extLst>
              </a:tr>
              <a:tr h="312420">
                <a:tc gridSpan="16">
                  <a:txBody>
                    <a:bodyPr/>
                    <a:lstStyle/>
                    <a:p>
                      <a:pPr algn="l"/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324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668BDC-5483-1549-BE1B-31BB69EC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C742-C168-0048-9C57-C58B9F06081C}"/>
              </a:ext>
            </a:extLst>
          </p:cNvPr>
          <p:cNvGrpSpPr/>
          <p:nvPr/>
        </p:nvGrpSpPr>
        <p:grpSpPr>
          <a:xfrm>
            <a:off x="802951" y="4419656"/>
            <a:ext cx="3842795" cy="1652490"/>
            <a:chOff x="162045" y="4317357"/>
            <a:chExt cx="3842795" cy="16524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0DFB35-72CD-7945-B4D5-137F70499CF4}"/>
                </a:ext>
              </a:extLst>
            </p:cNvPr>
            <p:cNvSpPr/>
            <p:nvPr/>
          </p:nvSpPr>
          <p:spPr>
            <a:xfrm>
              <a:off x="1999306" y="4317357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BB8976-AB0A-704B-8E39-AA8515DA611F}"/>
                </a:ext>
              </a:extLst>
            </p:cNvPr>
            <p:cNvSpPr/>
            <p:nvPr/>
          </p:nvSpPr>
          <p:spPr>
            <a:xfrm>
              <a:off x="162045" y="5263791"/>
              <a:ext cx="3842795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Estimate in “log-odds” units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6192B0B-0C90-B949-BC72-258779BD5190}"/>
                </a:ext>
              </a:extLst>
            </p:cNvPr>
            <p:cNvCxnSpPr/>
            <p:nvPr/>
          </p:nvCxnSpPr>
          <p:spPr>
            <a:xfrm flipV="1">
              <a:off x="2291787" y="4745620"/>
              <a:ext cx="455643" cy="79596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C56BD8-EA86-6949-B3B2-91D2DDBA2AD9}"/>
              </a:ext>
            </a:extLst>
          </p:cNvPr>
          <p:cNvGrpSpPr/>
          <p:nvPr/>
        </p:nvGrpSpPr>
        <p:grpSpPr>
          <a:xfrm>
            <a:off x="3742138" y="4434076"/>
            <a:ext cx="3940186" cy="2368764"/>
            <a:chOff x="3719704" y="4397046"/>
            <a:chExt cx="3940186" cy="23687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4D8DF8-774A-194E-8C0E-623D9A5CA05A}"/>
                </a:ext>
              </a:extLst>
            </p:cNvPr>
            <p:cNvSpPr/>
            <p:nvPr/>
          </p:nvSpPr>
          <p:spPr>
            <a:xfrm>
              <a:off x="6163642" y="4397046"/>
              <a:ext cx="1496248" cy="42826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200E56-735B-F64E-9B9A-4130CB16ABF1}"/>
                </a:ext>
              </a:extLst>
            </p:cNvPr>
            <p:cNvSpPr/>
            <p:nvPr/>
          </p:nvSpPr>
          <p:spPr>
            <a:xfrm>
              <a:off x="3719704" y="6059754"/>
              <a:ext cx="2129258" cy="7060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Not Significant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1BCA30-8E0D-C845-A388-3958DE8AA4DB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784333" y="4763888"/>
              <a:ext cx="2073305" cy="129586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C4A337-FD2F-144E-835F-F349D5E42347}"/>
              </a:ext>
            </a:extLst>
          </p:cNvPr>
          <p:cNvGrpSpPr/>
          <p:nvPr/>
        </p:nvGrpSpPr>
        <p:grpSpPr>
          <a:xfrm>
            <a:off x="6169131" y="4434077"/>
            <a:ext cx="5917296" cy="2054792"/>
            <a:chOff x="6073111" y="4335625"/>
            <a:chExt cx="5917296" cy="20547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55760A-2748-7A4E-B9B0-3E801F3C491C}"/>
                </a:ext>
              </a:extLst>
            </p:cNvPr>
            <p:cNvSpPr/>
            <p:nvPr/>
          </p:nvSpPr>
          <p:spPr>
            <a:xfrm>
              <a:off x="7637131" y="4335625"/>
              <a:ext cx="1182538" cy="42826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5F2130-C8A2-F640-9CD3-79BA4554CCD8}"/>
                </a:ext>
              </a:extLst>
            </p:cNvPr>
            <p:cNvSpPr/>
            <p:nvPr/>
          </p:nvSpPr>
          <p:spPr>
            <a:xfrm>
              <a:off x="6073111" y="5319236"/>
              <a:ext cx="5917296" cy="107118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The odds ratio is above 1 so individuals on The Office have an odds of using substances 50% (1.5 – 1 = .5 = 50%) higher than PR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908B88-B08D-5B49-8E68-AA9A1D2DF4B3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H="1" flipV="1">
              <a:off x="8228400" y="4763888"/>
              <a:ext cx="803359" cy="55534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8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Intro to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838200" y="1646576"/>
            <a:ext cx="10263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 far, we have always wanted continuous outcome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45D35-D267-AC47-A9F3-79D7603766A9}"/>
              </a:ext>
            </a:extLst>
          </p:cNvPr>
          <p:cNvSpPr/>
          <p:nvPr/>
        </p:nvSpPr>
        <p:spPr>
          <a:xfrm>
            <a:off x="913550" y="3133994"/>
            <a:ext cx="1024030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what if our outcome is a categorical variable??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838200" y="3944303"/>
            <a:ext cx="1018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 is just like linear regression but works with binary (dichotomous)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FAF52-EA97-7C4D-84CD-A0F8276B7A32}"/>
              </a:ext>
            </a:extLst>
          </p:cNvPr>
          <p:cNvSpPr txBox="1"/>
          <p:nvPr/>
        </p:nvSpPr>
        <p:spPr>
          <a:xfrm>
            <a:off x="1528763" y="5062389"/>
            <a:ext cx="3155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Use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Cancer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it or Not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1EFD-688A-2343-BA20-C82A8078FDC1}"/>
              </a:ext>
            </a:extLst>
          </p:cNvPr>
          <p:cNvCxnSpPr/>
          <p:nvPr/>
        </p:nvCxnSpPr>
        <p:spPr>
          <a:xfrm flipH="1">
            <a:off x="4886325" y="4775300"/>
            <a:ext cx="471488" cy="411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Categorical Predictor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780B80B-527A-F647-8895-98C0DE00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 descr="http://localhost:59546/e2c0cfb4-2f3f-4f3a-89e4-c70bf545ccbe/1/res/01%20logRegBin/resources/00107ed601b61fd9.png">
            <a:extLst>
              <a:ext uri="{FF2B5EF4-FFF2-40B4-BE49-F238E27FC236}">
                <a16:creationId xmlns:a16="http://schemas.microsoft.com/office/drawing/2014/main" id="{EDC64086-75C8-2D4B-80A2-FDF01143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9" y="1690688"/>
            <a:ext cx="59053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20F37-5F08-A445-B091-D34F9906249D}"/>
              </a:ext>
            </a:extLst>
          </p:cNvPr>
          <p:cNvSpPr txBox="1"/>
          <p:nvPr/>
        </p:nvSpPr>
        <p:spPr>
          <a:xfrm>
            <a:off x="4130930" y="1862787"/>
            <a:ext cx="3670507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Probability of using substances by show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EBE4D3-5E5F-E44E-9BAD-2258AE2F8C8E}"/>
              </a:ext>
            </a:extLst>
          </p:cNvPr>
          <p:cNvCxnSpPr>
            <a:cxnSpLocks/>
          </p:cNvCxnSpPr>
          <p:nvPr/>
        </p:nvCxnSpPr>
        <p:spPr>
          <a:xfrm flipH="1">
            <a:off x="3893127" y="2448568"/>
            <a:ext cx="584168" cy="109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11A983-150D-A44D-B7D3-4E11AC244635}"/>
              </a:ext>
            </a:extLst>
          </p:cNvPr>
          <p:cNvSpPr txBox="1"/>
          <p:nvPr/>
        </p:nvSpPr>
        <p:spPr>
          <a:xfrm>
            <a:off x="7220494" y="3010527"/>
            <a:ext cx="3670507" cy="923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well can we predict substance use with just income?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50AA90-0DC5-6D45-B73B-08C9A28076E9}"/>
              </a:ext>
            </a:extLst>
          </p:cNvPr>
          <p:cNvCxnSpPr>
            <a:cxnSpLocks/>
          </p:cNvCxnSpPr>
          <p:nvPr/>
        </p:nvCxnSpPr>
        <p:spPr>
          <a:xfrm>
            <a:off x="9365672" y="3933857"/>
            <a:ext cx="1136073" cy="142023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72051A-A833-C54E-99CE-A1BD50D0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1845"/>
              </p:ext>
            </p:extLst>
          </p:nvPr>
        </p:nvGraphicFramePr>
        <p:xfrm>
          <a:off x="6262253" y="4234411"/>
          <a:ext cx="5382492" cy="2453640"/>
        </p:xfrm>
        <a:graphic>
          <a:graphicData uri="http://schemas.openxmlformats.org/drawingml/2006/table">
            <a:tbl>
              <a:tblPr/>
              <a:tblGrid>
                <a:gridCol w="828076">
                  <a:extLst>
                    <a:ext uri="{9D8B030D-6E8A-4147-A177-3AD203B41FA5}">
                      <a16:colId xmlns:a16="http://schemas.microsoft.com/office/drawing/2014/main" val="2855523595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4290039097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2365858027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2001768941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1740778073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217311409"/>
                    </a:ext>
                  </a:extLst>
                </a:gridCol>
                <a:gridCol w="828076">
                  <a:extLst>
                    <a:ext uri="{9D8B030D-6E8A-4147-A177-3AD203B41FA5}">
                      <a16:colId xmlns:a16="http://schemas.microsoft.com/office/drawing/2014/main" val="3107628802"/>
                    </a:ext>
                  </a:extLst>
                </a:gridCol>
                <a:gridCol w="517547">
                  <a:extLst>
                    <a:ext uri="{9D8B030D-6E8A-4147-A177-3AD203B41FA5}">
                      <a16:colId xmlns:a16="http://schemas.microsoft.com/office/drawing/2014/main" val="113129660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Classification Table – subs</a:t>
                      </a:r>
                    </a:p>
                  </a:txBody>
                  <a:tcPr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52737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Predicted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922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Observed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% Correct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3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30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100</a:t>
                      </a:r>
                    </a:p>
                  </a:txBody>
                  <a:tcPr marL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76200" marB="190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24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1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8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0.00</a:t>
                      </a:r>
                    </a:p>
                  </a:txBody>
                  <a:tcPr marL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19050" marR="76200" marT="1905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70974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-apple-system"/>
                        </a:rPr>
                        <a:t>Note. The cut-off value is set to 0.5</a:t>
                      </a:r>
                    </a:p>
                  </a:txBody>
                  <a:tcPr marL="76200" marR="76200" marT="57150" marB="1905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251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333333"/>
                        </a:solidFill>
                        <a:effectLst/>
                        <a:latin typeface="-apple-system"/>
                      </a:endParaRPr>
                    </a:p>
                  </a:txBody>
                  <a:tcPr marL="76200" marR="7620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8521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B0B886D-8A4B-0144-AA91-8766BB976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74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5438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the Test Statistic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4D595-141C-6849-A646-28B542DAD5D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4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91DC2-CE77-BE4F-9372-BA2F3AFBEF16}"/>
              </a:ext>
            </a:extLst>
          </p:cNvPr>
          <p:cNvSpPr txBox="1"/>
          <p:nvPr/>
        </p:nvSpPr>
        <p:spPr>
          <a:xfrm>
            <a:off x="1999306" y="3674487"/>
            <a:ext cx="10192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The change in the 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odds of Y = 1 for a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one unit change in X, 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     on average.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739101-E48C-F142-B09D-72FD1EF9ED51}"/>
              </a:ext>
            </a:extLst>
          </p:cNvPr>
          <p:cNvSpPr txBox="1"/>
          <p:nvPr/>
        </p:nvSpPr>
        <p:spPr>
          <a:xfrm>
            <a:off x="1999306" y="2085548"/>
            <a:ext cx="905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= Odds of Y when</a:t>
            </a:r>
          </a:p>
          <a:p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				 X is zero</a:t>
            </a:r>
          </a:p>
        </p:txBody>
      </p:sp>
    </p:spTree>
    <p:extLst>
      <p:ext uri="{BB962C8B-B14F-4D97-AF65-F5344CB8AC3E}">
        <p14:creationId xmlns:p14="http://schemas.microsoft.com/office/powerpoint/2010/main" val="107149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Compute an Effect Size and Describe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219FA-28DD-894F-B184-C72CAF779949}"/>
              </a:ext>
            </a:extLst>
          </p:cNvPr>
          <p:cNvSpPr txBox="1"/>
          <p:nvPr/>
        </p:nvSpPr>
        <p:spPr>
          <a:xfrm>
            <a:off x="838200" y="2174148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One of the main effect sizes for regression is R</a:t>
            </a:r>
            <a:r>
              <a:rPr lang="en-US" sz="2800" b="1" baseline="30000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A9FB1-CC4C-2949-843D-D8D012B694A5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5</a:t>
            </a:r>
            <a:endParaRPr lang="en-US" sz="16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/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𝑶𝒅𝒅𝒔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𝑹𝒂𝒕𝒊𝒐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𝑶𝒅𝒅𝒔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𝒘𝒉𝒆𝒏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num>
                        <m:den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𝐎𝐝𝐝𝐬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𝐨𝐟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𝐰𝐡𝐞𝐧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𝐢𝐬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𝒏𝒐𝒕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𝒖𝒏𝒊𝒕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𝒉𝒊𝒈𝒉𝒆𝒓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BE456-96CB-BC4C-B6B3-4AD36BD1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8" y="2875972"/>
                <a:ext cx="10607455" cy="1022588"/>
              </a:xfrm>
              <a:prstGeom prst="rect">
                <a:avLst/>
              </a:prstGeom>
              <a:blipFill>
                <a:blip r:embed="rId3"/>
                <a:stretch>
                  <a:fillRect l="-359" t="-6098" r="-837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𝑶𝑹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60F6F4-904B-5E4C-BA9A-6719B53D6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749228"/>
                  </p:ext>
                </p:extLst>
              </p:nvPr>
            </p:nvGraphicFramePr>
            <p:xfrm>
              <a:off x="2571750" y="4198686"/>
              <a:ext cx="76454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5359400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6" t="-13043" r="-235556" b="-3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Estimated Size of the Effect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Small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Moderate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Close to 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Large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38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65125"/>
            <a:ext cx="91440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Interpreting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B028F-F67A-D147-BB84-EBBFC34336ED}"/>
              </a:ext>
            </a:extLst>
          </p:cNvPr>
          <p:cNvSpPr/>
          <p:nvPr/>
        </p:nvSpPr>
        <p:spPr>
          <a:xfrm>
            <a:off x="644448" y="-320934"/>
            <a:ext cx="135485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6</a:t>
            </a:r>
            <a:endParaRPr lang="en-US" sz="16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1F116-D28F-334E-893D-8C3EF434488B}"/>
              </a:ext>
            </a:extLst>
          </p:cNvPr>
          <p:cNvSpPr txBox="1"/>
          <p:nvPr/>
        </p:nvSpPr>
        <p:spPr>
          <a:xfrm>
            <a:off x="1316182" y="2315359"/>
            <a:ext cx="9836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logistic regression analysis showed that income significantly predicted the odds of substance use (OR = -.923, p = .016). As income increased by $1000, the odds of using substances decreased by 7.7%. </a:t>
            </a:r>
          </a:p>
        </p:txBody>
      </p:sp>
    </p:spTree>
    <p:extLst>
      <p:ext uri="{BB962C8B-B14F-4D97-AF65-F5344CB8AC3E}">
        <p14:creationId xmlns:p14="http://schemas.microsoft.com/office/powerpoint/2010/main" val="10542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2025"/>
            <a:ext cx="10515600" cy="2212975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Multiple</a:t>
            </a:r>
            <a:br>
              <a:rPr lang="en-US" sz="88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8800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42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1056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More than one predictor in the same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1" y="2537500"/>
            <a:ext cx="10568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This change the interpretation just a little: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Slope is now 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change in the odds of Y = 1 for a one unit change in X,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holding the other predictors constant</a:t>
            </a:r>
            <a:r>
              <a:rPr lang="en-US" sz="3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25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Multiple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54435"/>
            <a:ext cx="1002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Provides us with a few more things to think about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1576374" y="3519880"/>
            <a:ext cx="9438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Variable Selection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Assumption Checks (much more 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difficult in logistic regression)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Multi-collinearity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76066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</p:spTree>
    <p:extLst>
      <p:ext uri="{BB962C8B-B14F-4D97-AF65-F5344CB8AC3E}">
        <p14:creationId xmlns:p14="http://schemas.microsoft.com/office/powerpoint/2010/main" val="271847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5636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Variable Selection when theory isn’t clear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Several Approaches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EF5EF-AB9A-1445-A115-CE4A9AD4E7BE}"/>
              </a:ext>
            </a:extLst>
          </p:cNvPr>
          <p:cNvSpPr/>
          <p:nvPr/>
        </p:nvSpPr>
        <p:spPr>
          <a:xfrm>
            <a:off x="635431" y="3750590"/>
            <a:ext cx="10718369" cy="1178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262097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Forward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Backward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Lasso</a:t>
            </a:r>
          </a:p>
          <a:p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Covariates then predictor of interest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3E818-945F-DE43-8D6C-3008B0142B28}"/>
              </a:ext>
            </a:extLst>
          </p:cNvPr>
          <p:cNvSpPr txBox="1"/>
          <p:nvPr/>
        </p:nvSpPr>
        <p:spPr>
          <a:xfrm>
            <a:off x="2991173" y="5412583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I’d recommend these two</a:t>
            </a:r>
          </a:p>
        </p:txBody>
      </p:sp>
    </p:spTree>
    <p:extLst>
      <p:ext uri="{BB962C8B-B14F-4D97-AF65-F5344CB8AC3E}">
        <p14:creationId xmlns:p14="http://schemas.microsoft.com/office/powerpoint/2010/main" val="3184389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Assumption Checks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1" y="1720312"/>
            <a:ext cx="103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Difficult (we won’t cover it in this class)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438166"/>
            <a:ext cx="9438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Jamovi doesn’t provide many checks (only collinearity)</a:t>
            </a:r>
          </a:p>
        </p:txBody>
      </p:sp>
    </p:spTree>
    <p:extLst>
      <p:ext uri="{BB962C8B-B14F-4D97-AF65-F5344CB8AC3E}">
        <p14:creationId xmlns:p14="http://schemas.microsoft.com/office/powerpoint/2010/main" val="18624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47166"/>
            <a:ext cx="3278426" cy="3134125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1749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Multi-Collinearity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838200" y="1720312"/>
            <a:ext cx="95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When two or more predictors are very related to each other or are linear combinations of each other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78AD9-D361-6E44-A2AA-050A29FBE69B}"/>
              </a:ext>
            </a:extLst>
          </p:cNvPr>
          <p:cNvSpPr txBox="1"/>
          <p:nvPr/>
        </p:nvSpPr>
        <p:spPr>
          <a:xfrm>
            <a:off x="838200" y="3968661"/>
            <a:ext cx="9438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correlations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Dummy codes are correct (Jamovi does this automatically)</a:t>
            </a:r>
          </a:p>
        </p:txBody>
      </p:sp>
    </p:spTree>
    <p:extLst>
      <p:ext uri="{BB962C8B-B14F-4D97-AF65-F5344CB8AC3E}">
        <p14:creationId xmlns:p14="http://schemas.microsoft.com/office/powerpoint/2010/main" val="315666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3EA56-ADA9-5948-99BD-9766F1EB58C0}"/>
              </a:ext>
            </a:extLst>
          </p:cNvPr>
          <p:cNvSpPr txBox="1"/>
          <p:nvPr/>
        </p:nvSpPr>
        <p:spPr>
          <a:xfrm>
            <a:off x="636722" y="1580828"/>
            <a:ext cx="407382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Just as we do in linear models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Can have 2+ variables in the interaction</a:t>
            </a:r>
          </a:p>
        </p:txBody>
      </p:sp>
      <p:pic>
        <p:nvPicPr>
          <p:cNvPr id="5124" name="Picture 4" descr="http://localhost:59546/e2c0cfb4-2f3f-4f3a-89e4-c70bf545ccbe/1/res/01%20logRegBin/resources/421d5b12bea78253.png">
            <a:extLst>
              <a:ext uri="{FF2B5EF4-FFF2-40B4-BE49-F238E27FC236}">
                <a16:creationId xmlns:a16="http://schemas.microsoft.com/office/drawing/2014/main" id="{954B2923-A403-C042-BE6D-48768F4B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74" y="807669"/>
            <a:ext cx="7696226" cy="55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375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BA362-7D83-CF4F-A8BC-FF4458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60" y="1015134"/>
            <a:ext cx="9130145" cy="5706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Interactions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FDFB6-242F-1244-86B6-A9261EA5831B}"/>
              </a:ext>
            </a:extLst>
          </p:cNvPr>
          <p:cNvCxnSpPr>
            <a:cxnSpLocks/>
          </p:cNvCxnSpPr>
          <p:nvPr/>
        </p:nvCxnSpPr>
        <p:spPr>
          <a:xfrm flipV="1">
            <a:off x="2659442" y="5064935"/>
            <a:ext cx="1529752" cy="141561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C38B1-D18E-5646-8380-A66F3494B877}"/>
              </a:ext>
            </a:extLst>
          </p:cNvPr>
          <p:cNvSpPr/>
          <p:nvPr/>
        </p:nvSpPr>
        <p:spPr>
          <a:xfrm>
            <a:off x="51840" y="5954681"/>
            <a:ext cx="30396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charset="0"/>
                <a:cs typeface="Consolas" charset="0"/>
              </a:rPr>
              <a:t>Can tell Jamovi to do an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15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2" y="1108332"/>
            <a:ext cx="114136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</a:p>
          <a:p>
            <a:pPr algn="ctr"/>
            <a:r>
              <a:rPr lang="en-US" sz="6000" b="1" dirty="0">
                <a:solidFill>
                  <a:schemeClr val="accent1"/>
                </a:solidFill>
                <a:latin typeface="Consolas" charset="0"/>
                <a:cs typeface="Consolas" charset="0"/>
              </a:rPr>
              <a:t>Please post them to the discussion board before class starts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30D6B-58FB-6F42-B0AC-D167B8DED558}"/>
              </a:ext>
            </a:extLst>
          </p:cNvPr>
          <p:cNvSpPr txBox="1"/>
          <p:nvPr/>
        </p:nvSpPr>
        <p:spPr>
          <a:xfrm>
            <a:off x="3869882" y="5987018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of Pre-Recorded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3696218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In-class discussion </a:t>
            </a:r>
          </a:p>
          <a:p>
            <a:r>
              <a:rPr lang="en-US" sz="8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slides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EB480-2B77-F040-8CC7-0AF0835C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022" y="2188245"/>
            <a:ext cx="4064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164" y="1376803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Application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C2E2-D008-C344-8F8F-FA885E3438A9}"/>
              </a:ext>
            </a:extLst>
          </p:cNvPr>
          <p:cNvSpPr txBox="1"/>
          <p:nvPr/>
        </p:nvSpPr>
        <p:spPr>
          <a:xfrm>
            <a:off x="3914151" y="2782669"/>
            <a:ext cx="436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Using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Office/Parks and Rec Data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3B548-4D66-7440-B0BD-5D47B9C75724}"/>
              </a:ext>
            </a:extLst>
          </p:cNvPr>
          <p:cNvSpPr txBox="1"/>
          <p:nvPr/>
        </p:nvSpPr>
        <p:spPr>
          <a:xfrm>
            <a:off x="4673984" y="4465534"/>
            <a:ext cx="284404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Hypothesis Test with </a:t>
            </a: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3026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Logic of 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8E21A-B4AC-F24B-94CE-810915F52351}"/>
              </a:ext>
            </a:extLst>
          </p:cNvPr>
          <p:cNvCxnSpPr/>
          <p:nvPr/>
        </p:nvCxnSpPr>
        <p:spPr>
          <a:xfrm>
            <a:off x="2835349" y="2112335"/>
            <a:ext cx="0" cy="383480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03870B-A560-1940-8BCE-C087D37C8940}"/>
              </a:ext>
            </a:extLst>
          </p:cNvPr>
          <p:cNvCxnSpPr>
            <a:cxnSpLocks/>
          </p:cNvCxnSpPr>
          <p:nvPr/>
        </p:nvCxnSpPr>
        <p:spPr>
          <a:xfrm flipH="1">
            <a:off x="2629787" y="5727405"/>
            <a:ext cx="435226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2519FF9-09CA-0D4B-87C0-26CC00687786}"/>
              </a:ext>
            </a:extLst>
          </p:cNvPr>
          <p:cNvSpPr/>
          <p:nvPr/>
        </p:nvSpPr>
        <p:spPr>
          <a:xfrm>
            <a:off x="3301410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C62F60-8F65-B645-BB17-47CA2909C95B}"/>
              </a:ext>
            </a:extLst>
          </p:cNvPr>
          <p:cNvSpPr/>
          <p:nvPr/>
        </p:nvSpPr>
        <p:spPr>
          <a:xfrm>
            <a:off x="5423294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F2261-6521-064E-807D-68DDE20F98D5}"/>
              </a:ext>
            </a:extLst>
          </p:cNvPr>
          <p:cNvSpPr/>
          <p:nvPr/>
        </p:nvSpPr>
        <p:spPr>
          <a:xfrm>
            <a:off x="3739117" y="540311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E5F2A2-127B-2646-8135-C1CAD65EEB7E}"/>
              </a:ext>
            </a:extLst>
          </p:cNvPr>
          <p:cNvSpPr/>
          <p:nvPr/>
        </p:nvSpPr>
        <p:spPr>
          <a:xfrm>
            <a:off x="3513200" y="5419233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E06C03-1C60-D248-8E0F-5C1EE9CC0BA0}"/>
              </a:ext>
            </a:extLst>
          </p:cNvPr>
          <p:cNvSpPr/>
          <p:nvPr/>
        </p:nvSpPr>
        <p:spPr>
          <a:xfrm>
            <a:off x="3381977" y="5411751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A535F5-E47A-444D-B3A8-FB934572E7FF}"/>
              </a:ext>
            </a:extLst>
          </p:cNvPr>
          <p:cNvSpPr/>
          <p:nvPr/>
        </p:nvSpPr>
        <p:spPr>
          <a:xfrm>
            <a:off x="3999326" y="540310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3C76AC-7F3D-A548-AEA3-ECA5697A51FB}"/>
              </a:ext>
            </a:extLst>
          </p:cNvPr>
          <p:cNvSpPr/>
          <p:nvPr/>
        </p:nvSpPr>
        <p:spPr>
          <a:xfrm>
            <a:off x="4415613" y="5403900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ACD7E5-78C0-BF4C-9E82-89AE165CEF70}"/>
              </a:ext>
            </a:extLst>
          </p:cNvPr>
          <p:cNvSpPr/>
          <p:nvPr/>
        </p:nvSpPr>
        <p:spPr>
          <a:xfrm>
            <a:off x="5037667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F3FBED-F3C1-EE47-A1C9-E96E8DB7B741}"/>
              </a:ext>
            </a:extLst>
          </p:cNvPr>
          <p:cNvSpPr/>
          <p:nvPr/>
        </p:nvSpPr>
        <p:spPr>
          <a:xfrm>
            <a:off x="3185637" y="542145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E77BCD-44F0-0044-A39B-382311C4F0BA}"/>
              </a:ext>
            </a:extLst>
          </p:cNvPr>
          <p:cNvSpPr/>
          <p:nvPr/>
        </p:nvSpPr>
        <p:spPr>
          <a:xfrm>
            <a:off x="3083598" y="540527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0AA61-641C-A847-A51A-2B35602DDFEC}"/>
              </a:ext>
            </a:extLst>
          </p:cNvPr>
          <p:cNvSpPr/>
          <p:nvPr/>
        </p:nvSpPr>
        <p:spPr>
          <a:xfrm>
            <a:off x="4646268" y="5403107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A95FD4-FB6A-CD43-968B-C0021C41B45C}"/>
              </a:ext>
            </a:extLst>
          </p:cNvPr>
          <p:cNvSpPr/>
          <p:nvPr/>
        </p:nvSpPr>
        <p:spPr>
          <a:xfrm>
            <a:off x="5650701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3DFC7-14DD-5D44-AB32-BBB808E6CF89}"/>
              </a:ext>
            </a:extLst>
          </p:cNvPr>
          <p:cNvSpPr/>
          <p:nvPr/>
        </p:nvSpPr>
        <p:spPr>
          <a:xfrm>
            <a:off x="4852630" y="540310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E55BCC-7F88-9349-A09E-A7E860D36B81}"/>
              </a:ext>
            </a:extLst>
          </p:cNvPr>
          <p:cNvSpPr/>
          <p:nvPr/>
        </p:nvSpPr>
        <p:spPr>
          <a:xfrm>
            <a:off x="4963247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394BA-7087-B349-A497-62D92DF20848}"/>
              </a:ext>
            </a:extLst>
          </p:cNvPr>
          <p:cNvSpPr/>
          <p:nvPr/>
        </p:nvSpPr>
        <p:spPr>
          <a:xfrm>
            <a:off x="4205177" y="540310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F64678-9682-D443-946B-BD6CE97C60F1}"/>
              </a:ext>
            </a:extLst>
          </p:cNvPr>
          <p:cNvSpPr/>
          <p:nvPr/>
        </p:nvSpPr>
        <p:spPr>
          <a:xfrm>
            <a:off x="2996168" y="5412129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61301B-1462-A840-A423-79FE906080D7}"/>
              </a:ext>
            </a:extLst>
          </p:cNvPr>
          <p:cNvSpPr/>
          <p:nvPr/>
        </p:nvSpPr>
        <p:spPr>
          <a:xfrm>
            <a:off x="5087286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AEBF60-CE2B-8F41-9A29-B2BCDC24ACB9}"/>
              </a:ext>
            </a:extLst>
          </p:cNvPr>
          <p:cNvSpPr/>
          <p:nvPr/>
        </p:nvSpPr>
        <p:spPr>
          <a:xfrm>
            <a:off x="4422958" y="2297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2B99D2-F174-134F-8549-C15812F00B76}"/>
              </a:ext>
            </a:extLst>
          </p:cNvPr>
          <p:cNvSpPr/>
          <p:nvPr/>
        </p:nvSpPr>
        <p:spPr>
          <a:xfrm>
            <a:off x="4514583" y="2295018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80913E-1602-2642-9E66-0A1DCDA9340B}"/>
              </a:ext>
            </a:extLst>
          </p:cNvPr>
          <p:cNvSpPr/>
          <p:nvPr/>
        </p:nvSpPr>
        <p:spPr>
          <a:xfrm>
            <a:off x="584156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EAB681-2739-274D-A8A5-52EE274FD302}"/>
              </a:ext>
            </a:extLst>
          </p:cNvPr>
          <p:cNvSpPr/>
          <p:nvPr/>
        </p:nvSpPr>
        <p:spPr>
          <a:xfrm>
            <a:off x="5281053" y="2293404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8ABA2-2FEA-0446-B3B8-DCB2294FA40D}"/>
              </a:ext>
            </a:extLst>
          </p:cNvPr>
          <p:cNvSpPr/>
          <p:nvPr/>
        </p:nvSpPr>
        <p:spPr>
          <a:xfrm>
            <a:off x="6227189" y="2289545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94AB1F-C086-0E41-97F3-DDBAEC587643}"/>
              </a:ext>
            </a:extLst>
          </p:cNvPr>
          <p:cNvSpPr/>
          <p:nvPr/>
        </p:nvSpPr>
        <p:spPr>
          <a:xfrm>
            <a:off x="5589183" y="2289546"/>
            <a:ext cx="99237" cy="921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A07258-0E68-DF42-A6AB-95FDD5E44380}"/>
              </a:ext>
            </a:extLst>
          </p:cNvPr>
          <p:cNvSpPr txBox="1"/>
          <p:nvPr/>
        </p:nvSpPr>
        <p:spPr>
          <a:xfrm>
            <a:off x="2311645" y="36913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52E7F-2F7C-DD40-9BBB-25B35AA8BA7F}"/>
              </a:ext>
            </a:extLst>
          </p:cNvPr>
          <p:cNvSpPr txBox="1"/>
          <p:nvPr/>
        </p:nvSpPr>
        <p:spPr>
          <a:xfrm>
            <a:off x="4862621" y="58992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DAA5-8105-A946-81EB-E64701A87482}"/>
              </a:ext>
            </a:extLst>
          </p:cNvPr>
          <p:cNvSpPr txBox="1"/>
          <p:nvPr/>
        </p:nvSpPr>
        <p:spPr>
          <a:xfrm>
            <a:off x="7357730" y="190911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are trying to find the best fitting S curve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A7320C-055C-8140-8789-E3A1E65E5D58}"/>
              </a:ext>
            </a:extLst>
          </p:cNvPr>
          <p:cNvSpPr/>
          <p:nvPr/>
        </p:nvSpPr>
        <p:spPr>
          <a:xfrm>
            <a:off x="3048000" y="2354019"/>
            <a:ext cx="3278426" cy="3127272"/>
          </a:xfrm>
          <a:custGeom>
            <a:avLst/>
            <a:gdLst>
              <a:gd name="connsiteX0" fmla="*/ 0 w 3647440"/>
              <a:gd name="connsiteY0" fmla="*/ 3373120 h 3418812"/>
              <a:gd name="connsiteX1" fmla="*/ 1290320 w 3647440"/>
              <a:gd name="connsiteY1" fmla="*/ 3037840 h 3418812"/>
              <a:gd name="connsiteX2" fmla="*/ 2214880 w 3647440"/>
              <a:gd name="connsiteY2" fmla="*/ 579120 h 3418812"/>
              <a:gd name="connsiteX3" fmla="*/ 3647440 w 3647440"/>
              <a:gd name="connsiteY3" fmla="*/ 0 h 341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440" h="3418812">
                <a:moveTo>
                  <a:pt x="0" y="3373120"/>
                </a:moveTo>
                <a:cubicBezTo>
                  <a:pt x="460586" y="3438313"/>
                  <a:pt x="921173" y="3503507"/>
                  <a:pt x="1290320" y="3037840"/>
                </a:cubicBezTo>
                <a:cubicBezTo>
                  <a:pt x="1659467" y="2572173"/>
                  <a:pt x="1822027" y="1085427"/>
                  <a:pt x="2214880" y="579120"/>
                </a:cubicBezTo>
                <a:cubicBezTo>
                  <a:pt x="2607733" y="72813"/>
                  <a:pt x="3393440" y="89747"/>
                  <a:pt x="364744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4FD1-549C-4E4D-B85A-64C1F130478E}"/>
              </a:ext>
            </a:extLst>
          </p:cNvPr>
          <p:cNvGrpSpPr/>
          <p:nvPr/>
        </p:nvGrpSpPr>
        <p:grpSpPr>
          <a:xfrm>
            <a:off x="2479369" y="5273159"/>
            <a:ext cx="4234262" cy="369332"/>
            <a:chOff x="2479369" y="5273159"/>
            <a:chExt cx="4234262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A8E4A0-900C-3345-BE92-3CD84E79DCBA}"/>
                </a:ext>
              </a:extLst>
            </p:cNvPr>
            <p:cNvCxnSpPr>
              <a:cxnSpLocks/>
            </p:cNvCxnSpPr>
            <p:nvPr/>
          </p:nvCxnSpPr>
          <p:spPr>
            <a:xfrm>
              <a:off x="2813726" y="5473903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6CAF8D-62A6-FD4A-A859-5AE4F8286ED1}"/>
                </a:ext>
              </a:extLst>
            </p:cNvPr>
            <p:cNvSpPr txBox="1"/>
            <p:nvPr/>
          </p:nvSpPr>
          <p:spPr>
            <a:xfrm>
              <a:off x="2479369" y="52731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FBCCA1-B002-6549-BAD6-54DA4F86BF41}"/>
              </a:ext>
            </a:extLst>
          </p:cNvPr>
          <p:cNvGrpSpPr/>
          <p:nvPr/>
        </p:nvGrpSpPr>
        <p:grpSpPr>
          <a:xfrm>
            <a:off x="2467523" y="2197028"/>
            <a:ext cx="4246108" cy="369332"/>
            <a:chOff x="2489146" y="2158954"/>
            <a:chExt cx="4246108" cy="36933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AD987C-8B02-D141-BE50-A75236AD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349" y="2309092"/>
              <a:ext cx="389990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B58364-F24A-4646-97B5-B34BD0E64C0B}"/>
                </a:ext>
              </a:extLst>
            </p:cNvPr>
            <p:cNvSpPr txBox="1"/>
            <p:nvPr/>
          </p:nvSpPr>
          <p:spPr>
            <a:xfrm>
              <a:off x="2489146" y="2158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0EDFC6-E6BC-1F41-A2A7-DA2814E735C8}"/>
              </a:ext>
            </a:extLst>
          </p:cNvPr>
          <p:cNvCxnSpPr/>
          <p:nvPr/>
        </p:nvCxnSpPr>
        <p:spPr>
          <a:xfrm flipH="1" flipV="1">
            <a:off x="5087286" y="3576320"/>
            <a:ext cx="2756234" cy="82296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6F119C-E712-9949-B021-40DB53C197C7}"/>
              </a:ext>
            </a:extLst>
          </p:cNvPr>
          <p:cNvSpPr txBox="1"/>
          <p:nvPr/>
        </p:nvSpPr>
        <p:spPr>
          <a:xfrm>
            <a:off x="7843520" y="3812239"/>
            <a:ext cx="36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curve is the model estimated probability of Y = 1</a:t>
            </a:r>
          </a:p>
        </p:txBody>
      </p:sp>
    </p:spTree>
    <p:extLst>
      <p:ext uri="{BB962C8B-B14F-4D97-AF65-F5344CB8AC3E}">
        <p14:creationId xmlns:p14="http://schemas.microsoft.com/office/powerpoint/2010/main" val="114971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6B26D-A974-C845-8368-4E9021BFB245}"/>
              </a:ext>
            </a:extLst>
          </p:cNvPr>
          <p:cNvSpPr txBox="1"/>
          <p:nvPr/>
        </p:nvSpPr>
        <p:spPr>
          <a:xfrm>
            <a:off x="2495107" y="187515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FA021D-7B95-AB40-8B5A-FA338B6F6A32}"/>
              </a:ext>
            </a:extLst>
          </p:cNvPr>
          <p:cNvSpPr txBox="1"/>
          <p:nvPr/>
        </p:nvSpPr>
        <p:spPr>
          <a:xfrm>
            <a:off x="7152167" y="187515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673396" y="2708308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Only one predictor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 that one predictor is associated with the odds of Y =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4A178-E965-8E4B-82B3-D2B585C0AC5C}"/>
              </a:ext>
            </a:extLst>
          </p:cNvPr>
          <p:cNvSpPr txBox="1"/>
          <p:nvPr/>
        </p:nvSpPr>
        <p:spPr>
          <a:xfrm>
            <a:off x="6039293" y="2708308"/>
            <a:ext cx="5167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one variable in the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Tells you if, while holding the other variables constant, if that predictor is associated with the odds of Y = 1</a:t>
            </a:r>
          </a:p>
        </p:txBody>
      </p:sp>
    </p:spTree>
    <p:extLst>
      <p:ext uri="{BB962C8B-B14F-4D97-AF65-F5344CB8AC3E}">
        <p14:creationId xmlns:p14="http://schemas.microsoft.com/office/powerpoint/2010/main" val="5842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20017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049"/>
            <a:ext cx="10515600" cy="8372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Logistic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14F0D-7212-BB40-850D-F7F91705C5EE}"/>
              </a:ext>
            </a:extLst>
          </p:cNvPr>
          <p:cNvSpPr txBox="1"/>
          <p:nvPr/>
        </p:nvSpPr>
        <p:spPr>
          <a:xfrm>
            <a:off x="838200" y="1489108"/>
            <a:ext cx="10388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Logistic does what regression does but with a little bit of </a:t>
            </a:r>
            <a:r>
              <a:rPr lang="en-US" sz="36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mathematical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/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𝒍𝒐𝒈𝒊𝒕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66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6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66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6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B16958-7D3F-264D-9109-72F89C2E8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20" y="4389826"/>
                <a:ext cx="9553064" cy="1015663"/>
              </a:xfrm>
              <a:prstGeom prst="rect">
                <a:avLst/>
              </a:prstGeom>
              <a:blipFill>
                <a:blip r:embed="rId3"/>
                <a:stretch>
                  <a:fillRect l="-2523" r="-66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FA2FD27-CD5D-714A-BD2D-82BAFCAF8B37}"/>
              </a:ext>
            </a:extLst>
          </p:cNvPr>
          <p:cNvCxnSpPr>
            <a:cxnSpLocks/>
          </p:cNvCxnSpPr>
          <p:nvPr/>
        </p:nvCxnSpPr>
        <p:spPr>
          <a:xfrm>
            <a:off x="2590800" y="3243434"/>
            <a:ext cx="193040" cy="98312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F40B17C-0C52-084D-A592-A8BCD24BC5A0}"/>
              </a:ext>
            </a:extLst>
          </p:cNvPr>
          <p:cNvSpPr/>
          <p:nvPr/>
        </p:nvSpPr>
        <p:spPr>
          <a:xfrm>
            <a:off x="1097280" y="4384393"/>
            <a:ext cx="3647440" cy="1112167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F0223-DE35-2C4A-B190-1D1286099DA0}"/>
              </a:ext>
            </a:extLst>
          </p:cNvPr>
          <p:cNvSpPr txBox="1"/>
          <p:nvPr/>
        </p:nvSpPr>
        <p:spPr>
          <a:xfrm>
            <a:off x="5098410" y="5575655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B570B-E6B9-824B-883C-0CFC0353C830}"/>
              </a:ext>
            </a:extLst>
          </p:cNvPr>
          <p:cNvSpPr txBox="1"/>
          <p:nvPr/>
        </p:nvSpPr>
        <p:spPr>
          <a:xfrm>
            <a:off x="7597150" y="368075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6A1B3D-2709-0545-AC13-2F06D37EC11A}"/>
              </a:ext>
            </a:extLst>
          </p:cNvPr>
          <p:cNvSpPr/>
          <p:nvPr/>
        </p:nvSpPr>
        <p:spPr>
          <a:xfrm>
            <a:off x="9509759" y="5405489"/>
            <a:ext cx="232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unexplained stuff in the odds of Y</a:t>
            </a:r>
          </a:p>
        </p:txBody>
      </p:sp>
    </p:spTree>
    <p:extLst>
      <p:ext uri="{BB962C8B-B14F-4D97-AF65-F5344CB8AC3E}">
        <p14:creationId xmlns:p14="http://schemas.microsoft.com/office/powerpoint/2010/main" val="37640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1751</Words>
  <Application>Microsoft Macintosh PowerPoint</Application>
  <PresentationFormat>Widescreen</PresentationFormat>
  <Paragraphs>494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-apple-system</vt:lpstr>
      <vt:lpstr>Arial</vt:lpstr>
      <vt:lpstr>Calibri</vt:lpstr>
      <vt:lpstr>Calibri Light</vt:lpstr>
      <vt:lpstr>Cambria Math</vt:lpstr>
      <vt:lpstr>Consolas</vt:lpstr>
      <vt:lpstr>Office Theme</vt:lpstr>
      <vt:lpstr>Applied Statistical Analysis</vt:lpstr>
      <vt:lpstr>Today</vt:lpstr>
      <vt:lpstr>Intro to Logistic Regression</vt:lpstr>
      <vt:lpstr>Logic of Logistic Regression</vt:lpstr>
      <vt:lpstr>Logic of 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PowerPoint Presentation</vt:lpstr>
      <vt:lpstr>Hypothesis Testing with Logistic Regression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Examine Variables to Assess Statistical Assumptions</vt:lpstr>
      <vt:lpstr>State the Null and Research Hypotheses (symbolically and verbally)</vt:lpstr>
      <vt:lpstr>Define Critical Regions</vt:lpstr>
      <vt:lpstr>Compute the Test Statistic</vt:lpstr>
      <vt:lpstr>Compute the Test Statistic</vt:lpstr>
      <vt:lpstr>Continuous Predictor</vt:lpstr>
      <vt:lpstr>PowerPoint Presentation</vt:lpstr>
      <vt:lpstr>Categorical Predictor</vt:lpstr>
      <vt:lpstr>Categorical Predictor</vt:lpstr>
      <vt:lpstr>Compute the Test Statistic</vt:lpstr>
      <vt:lpstr>Compute an Effect Size and Describe it</vt:lpstr>
      <vt:lpstr>Interpreting the results</vt:lpstr>
      <vt:lpstr>Multiple Logistic Regression</vt:lpstr>
      <vt:lpstr>Multiple Logistic Regression</vt:lpstr>
      <vt:lpstr>Multiple Regression</vt:lpstr>
      <vt:lpstr>Variable Selection</vt:lpstr>
      <vt:lpstr>Variable Selection when theory isn’t clear</vt:lpstr>
      <vt:lpstr>Assumption Checks</vt:lpstr>
      <vt:lpstr>Multi-Collinearity</vt:lpstr>
      <vt:lpstr>Interactions</vt:lpstr>
      <vt:lpstr>Interactions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413</cp:revision>
  <cp:lastPrinted>2018-03-24T23:33:15Z</cp:lastPrinted>
  <dcterms:created xsi:type="dcterms:W3CDTF">2017-12-29T23:46:42Z</dcterms:created>
  <dcterms:modified xsi:type="dcterms:W3CDTF">2020-03-20T00:25:18Z</dcterms:modified>
</cp:coreProperties>
</file>