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446" r:id="rId2"/>
    <p:sldId id="257" r:id="rId3"/>
    <p:sldId id="433" r:id="rId4"/>
    <p:sldId id="493" r:id="rId5"/>
    <p:sldId id="435" r:id="rId6"/>
    <p:sldId id="495" r:id="rId7"/>
    <p:sldId id="494" r:id="rId8"/>
    <p:sldId id="390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20" r:id="rId19"/>
    <p:sldId id="496" r:id="rId20"/>
    <p:sldId id="438" r:id="rId21"/>
    <p:sldId id="441" r:id="rId22"/>
    <p:sldId id="442" r:id="rId23"/>
    <p:sldId id="421" r:id="rId24"/>
    <p:sldId id="422" r:id="rId25"/>
    <p:sldId id="450" r:id="rId26"/>
    <p:sldId id="492" r:id="rId27"/>
    <p:sldId id="497" r:id="rId28"/>
    <p:sldId id="498" r:id="rId29"/>
    <p:sldId id="447" r:id="rId30"/>
    <p:sldId id="448" r:id="rId31"/>
    <p:sldId id="3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78281"/>
  </p:normalViewPr>
  <p:slideViewPr>
    <p:cSldViewPr snapToGrid="0" snapToObjects="1">
      <p:cViewPr varScale="1">
        <p:scale>
          <a:sx n="88" d="100"/>
          <a:sy n="88" d="100"/>
        </p:scale>
        <p:origin x="1432" y="18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Code in R: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(843)</a:t>
            </a:r>
          </a:p>
          <a:p>
            <a:r>
              <a:rPr lang="en-US" dirty="0"/>
              <a:t>d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1:10,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+ 1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+ .5 + </a:t>
            </a:r>
            <a:r>
              <a:rPr lang="en-US" dirty="0" err="1"/>
              <a:t>rnorm</a:t>
            </a:r>
            <a:r>
              <a:rPr lang="en-US" dirty="0"/>
              <a:t>(10)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 %&gt;% </a:t>
            </a:r>
          </a:p>
          <a:p>
            <a:r>
              <a:rPr lang="en-US" dirty="0"/>
              <a:t>  </a:t>
            </a:r>
            <a:r>
              <a:rPr lang="en-US" dirty="0" err="1"/>
              <a:t>pivot_longer</a:t>
            </a:r>
            <a:r>
              <a:rPr lang="en-US" dirty="0"/>
              <a:t>(cols = c(`Time 1`, `Time 2`, `Time 3`)) %&gt;% 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name, y = value, group = ID, color = ID)) 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  </a:t>
            </a:r>
            <a:r>
              <a:rPr lang="en-US" dirty="0" err="1"/>
              <a:t>theme_minimal</a:t>
            </a:r>
            <a:r>
              <a:rPr lang="en-US" dirty="0"/>
              <a:t>() +</a:t>
            </a:r>
          </a:p>
          <a:p>
            <a:r>
              <a:rPr lang="en-US" dirty="0"/>
              <a:t>    labs(x = "",</a:t>
            </a:r>
          </a:p>
          <a:p>
            <a:r>
              <a:rPr lang="en-US" dirty="0"/>
              <a:t>         y = "Score") +</a:t>
            </a:r>
          </a:p>
          <a:p>
            <a:r>
              <a:rPr lang="en-US" dirty="0"/>
              <a:t>    </a:t>
            </a:r>
            <a:r>
              <a:rPr lang="en-US" dirty="0" err="1"/>
              <a:t>scale_color_viridis_c</a:t>
            </a:r>
            <a:r>
              <a:rPr lang="en-US" dirty="0"/>
              <a:t>(end = .8)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0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8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2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effect of one of the predictors depends on the other predictor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(843)</a:t>
            </a:r>
          </a:p>
          <a:p>
            <a:r>
              <a:rPr lang="en-US" dirty="0"/>
              <a:t>d1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1:10,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+ 1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+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"Treatment"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d2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11:20,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- 1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-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"Control"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bind_rows</a:t>
            </a:r>
            <a:r>
              <a:rPr lang="en-US" dirty="0"/>
              <a:t>(d1, d2) %&gt;% </a:t>
            </a:r>
          </a:p>
          <a:p>
            <a:r>
              <a:rPr lang="en-US" dirty="0"/>
              <a:t>  </a:t>
            </a:r>
            <a:r>
              <a:rPr lang="en-US" dirty="0" err="1"/>
              <a:t>pivot_longer</a:t>
            </a:r>
            <a:r>
              <a:rPr lang="en-US" dirty="0"/>
              <a:t>(cols = c(`Time 1`, `Time 2`, `Time 3`)) %&gt;% 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name, y = value, group = ID, color = grp))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theme_minimal</a:t>
            </a:r>
            <a:r>
              <a:rPr lang="en-US" dirty="0"/>
              <a:t>() +</a:t>
            </a:r>
          </a:p>
          <a:p>
            <a:r>
              <a:rPr lang="en-US" dirty="0"/>
              <a:t>  labs(x = "",</a:t>
            </a:r>
          </a:p>
          <a:p>
            <a:r>
              <a:rPr lang="en-US" dirty="0"/>
              <a:t>       y = "Score")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scale_color_viridis_d</a:t>
            </a:r>
            <a:r>
              <a:rPr lang="en-US" dirty="0"/>
              <a:t>(end = .6, begin = .2) +</a:t>
            </a:r>
          </a:p>
          <a:p>
            <a:r>
              <a:rPr lang="en-US" dirty="0"/>
              <a:t>  theme(</a:t>
            </a:r>
            <a:r>
              <a:rPr lang="en-US" dirty="0" err="1"/>
              <a:t>panel.grid.minor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panel.grid.major</a:t>
            </a:r>
            <a:r>
              <a:rPr lang="en-US" dirty="0"/>
              <a:t> = </a:t>
            </a:r>
            <a:r>
              <a:rPr lang="en-US" dirty="0" err="1"/>
              <a:t>element_line</a:t>
            </a:r>
            <a:r>
              <a:rPr lang="en-US" dirty="0"/>
              <a:t>(</a:t>
            </a:r>
            <a:r>
              <a:rPr lang="en-US" dirty="0" err="1"/>
              <a:t>linetype</a:t>
            </a:r>
            <a:r>
              <a:rPr lang="en-US" dirty="0"/>
              <a:t> = "dashed"),</a:t>
            </a:r>
          </a:p>
          <a:p>
            <a:r>
              <a:rPr lang="en-US" dirty="0"/>
              <a:t>        </a:t>
            </a:r>
            <a:r>
              <a:rPr lang="en-US" dirty="0" err="1"/>
              <a:t>panel.border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(fill = NA, color = "</a:t>
            </a:r>
            <a:r>
              <a:rPr lang="en-US" dirty="0" err="1"/>
              <a:t>lightgrey</a:t>
            </a:r>
            <a:r>
              <a:rPr lang="en-US" dirty="0"/>
              <a:t>"))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(~grp)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2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effect of one of the predictors depends on the other predictor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(843)</a:t>
            </a:r>
          </a:p>
          <a:p>
            <a:r>
              <a:rPr lang="en-US" dirty="0"/>
              <a:t>d1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1:10,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+ 1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+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"Treatment"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d2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11:20,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- 1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-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"Control"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bind_rows</a:t>
            </a:r>
            <a:r>
              <a:rPr lang="en-US" dirty="0"/>
              <a:t>(d1, d2) %&gt;% </a:t>
            </a:r>
          </a:p>
          <a:p>
            <a:r>
              <a:rPr lang="en-US" dirty="0"/>
              <a:t>  </a:t>
            </a:r>
            <a:r>
              <a:rPr lang="en-US" dirty="0" err="1"/>
              <a:t>pivot_longer</a:t>
            </a:r>
            <a:r>
              <a:rPr lang="en-US" dirty="0"/>
              <a:t>(cols = c(`Time 1`, `Time 2`, `Time 3`)) %&gt;% 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name, y = value, group = ID, color = grp))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theme_minimal</a:t>
            </a:r>
            <a:r>
              <a:rPr lang="en-US" dirty="0"/>
              <a:t>() +</a:t>
            </a:r>
          </a:p>
          <a:p>
            <a:r>
              <a:rPr lang="en-US" dirty="0"/>
              <a:t>  labs(x = "",</a:t>
            </a:r>
          </a:p>
          <a:p>
            <a:r>
              <a:rPr lang="en-US" dirty="0"/>
              <a:t>       y = "Score")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scale_color_viridis_d</a:t>
            </a:r>
            <a:r>
              <a:rPr lang="en-US" dirty="0"/>
              <a:t>(end = .6, begin = .2) +</a:t>
            </a:r>
          </a:p>
          <a:p>
            <a:r>
              <a:rPr lang="en-US" dirty="0"/>
              <a:t>  theme(</a:t>
            </a:r>
            <a:r>
              <a:rPr lang="en-US" dirty="0" err="1"/>
              <a:t>panel.grid.minor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panel.grid.major</a:t>
            </a:r>
            <a:r>
              <a:rPr lang="en-US" dirty="0"/>
              <a:t> = </a:t>
            </a:r>
            <a:r>
              <a:rPr lang="en-US" dirty="0" err="1"/>
              <a:t>element_line</a:t>
            </a:r>
            <a:r>
              <a:rPr lang="en-US" dirty="0"/>
              <a:t>(</a:t>
            </a:r>
            <a:r>
              <a:rPr lang="en-US" dirty="0" err="1"/>
              <a:t>linetype</a:t>
            </a:r>
            <a:r>
              <a:rPr lang="en-US" dirty="0"/>
              <a:t> = "dashed"),</a:t>
            </a:r>
          </a:p>
          <a:p>
            <a:r>
              <a:rPr lang="en-US" dirty="0"/>
              <a:t>        </a:t>
            </a:r>
            <a:r>
              <a:rPr lang="en-US" dirty="0" err="1"/>
              <a:t>panel.border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(fill = NA, color = "</a:t>
            </a:r>
            <a:r>
              <a:rPr lang="en-US" dirty="0" err="1"/>
              <a:t>lightgrey</a:t>
            </a:r>
            <a:r>
              <a:rPr lang="en-US" dirty="0"/>
              <a:t>"))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(~grp)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effect of one of the predictors depends on the other predictor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(843)</a:t>
            </a:r>
          </a:p>
          <a:p>
            <a:r>
              <a:rPr lang="en-US" dirty="0"/>
              <a:t>d1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1:10,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+ 1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+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"Treatment"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d2 = </a:t>
            </a:r>
            <a:r>
              <a:rPr lang="en-US" dirty="0" err="1"/>
              <a:t>tibble</a:t>
            </a:r>
            <a:r>
              <a:rPr lang="en-US" dirty="0"/>
              <a:t>(</a:t>
            </a:r>
          </a:p>
          <a:p>
            <a:r>
              <a:rPr lang="en-US" dirty="0"/>
              <a:t>  ID = 11:20, </a:t>
            </a:r>
          </a:p>
          <a:p>
            <a:r>
              <a:rPr lang="en-US" dirty="0"/>
              <a:t>  `Time 1` = </a:t>
            </a:r>
            <a:r>
              <a:rPr lang="en-US" dirty="0" err="1"/>
              <a:t>rnorm</a:t>
            </a:r>
            <a:r>
              <a:rPr lang="en-US" dirty="0"/>
              <a:t>(10, 10, 1),</a:t>
            </a:r>
          </a:p>
          <a:p>
            <a:r>
              <a:rPr lang="en-US" dirty="0"/>
              <a:t>  `Time 2` = `Time 1` - 1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`Time 3` = `Time 2` - .5 + </a:t>
            </a:r>
            <a:r>
              <a:rPr lang="en-US" dirty="0" err="1"/>
              <a:t>rnorm</a:t>
            </a:r>
            <a:r>
              <a:rPr lang="en-US" dirty="0"/>
              <a:t>(10),</a:t>
            </a:r>
          </a:p>
          <a:p>
            <a:r>
              <a:rPr lang="en-US" dirty="0"/>
              <a:t>  grp = "Control"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bind_rows</a:t>
            </a:r>
            <a:r>
              <a:rPr lang="en-US" dirty="0"/>
              <a:t>(d1, d2) %&gt;% </a:t>
            </a:r>
          </a:p>
          <a:p>
            <a:r>
              <a:rPr lang="en-US" dirty="0"/>
              <a:t>  </a:t>
            </a:r>
            <a:r>
              <a:rPr lang="en-US" dirty="0" err="1"/>
              <a:t>pivot_longer</a:t>
            </a:r>
            <a:r>
              <a:rPr lang="en-US" dirty="0"/>
              <a:t>(cols = c(`Time 1`, `Time 2`, `Time 3`)) %&gt;% 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name, y = value, group = ID, color = grp))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</a:t>
            </a:r>
            <a:r>
              <a:rPr lang="en-US" dirty="0" err="1"/>
              <a:t>show.legend</a:t>
            </a:r>
            <a:r>
              <a:rPr lang="en-US" dirty="0"/>
              <a:t> = FALSE) +</a:t>
            </a:r>
          </a:p>
          <a:p>
            <a:r>
              <a:rPr lang="en-US" dirty="0"/>
              <a:t>  </a:t>
            </a:r>
            <a:r>
              <a:rPr lang="en-US" dirty="0" err="1"/>
              <a:t>theme_minimal</a:t>
            </a:r>
            <a:r>
              <a:rPr lang="en-US" dirty="0"/>
              <a:t>() +</a:t>
            </a:r>
          </a:p>
          <a:p>
            <a:r>
              <a:rPr lang="en-US" dirty="0"/>
              <a:t>  labs(x = "",</a:t>
            </a:r>
          </a:p>
          <a:p>
            <a:r>
              <a:rPr lang="en-US" dirty="0"/>
              <a:t>       y = "Score")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scale_color_viridis_d</a:t>
            </a:r>
            <a:r>
              <a:rPr lang="en-US" dirty="0"/>
              <a:t>(end = .6, begin = .2) +</a:t>
            </a:r>
          </a:p>
          <a:p>
            <a:r>
              <a:rPr lang="en-US" dirty="0"/>
              <a:t>  theme(</a:t>
            </a:r>
            <a:r>
              <a:rPr lang="en-US" dirty="0" err="1"/>
              <a:t>panel.grid.minor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panel.grid.major</a:t>
            </a:r>
            <a:r>
              <a:rPr lang="en-US" dirty="0"/>
              <a:t> = </a:t>
            </a:r>
            <a:r>
              <a:rPr lang="en-US" dirty="0" err="1"/>
              <a:t>element_line</a:t>
            </a:r>
            <a:r>
              <a:rPr lang="en-US" dirty="0"/>
              <a:t>(</a:t>
            </a:r>
            <a:r>
              <a:rPr lang="en-US" dirty="0" err="1"/>
              <a:t>linetype</a:t>
            </a:r>
            <a:r>
              <a:rPr lang="en-US" dirty="0"/>
              <a:t> = "dashed"),</a:t>
            </a:r>
          </a:p>
          <a:p>
            <a:r>
              <a:rPr lang="en-US" dirty="0"/>
              <a:t>        </a:t>
            </a:r>
            <a:r>
              <a:rPr lang="en-US" dirty="0" err="1"/>
              <a:t>panel.border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(fill = NA, color = "</a:t>
            </a:r>
            <a:r>
              <a:rPr lang="en-US" dirty="0" err="1"/>
              <a:t>lightgrey</a:t>
            </a:r>
            <a:r>
              <a:rPr lang="en-US" dirty="0"/>
              <a:t>"))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(~grp)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6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Sphericity (difference scores must have equal variances)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Sphericity (difference scores must have equal variances)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DV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Sphericity (difference scores must have equal variances)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072827"/>
            <a:ext cx="3427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Normality of the residuals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537875" y="3421529"/>
            <a:ext cx="1500446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2050" name="Picture 2" descr="http://localhost:51446/c11b75df-9e29-45fa-b54d-7ef0b3fc4eb5/1/res/01%20anova/resources/7428a81d3e425f69.png">
            <a:extLst>
              <a:ext uri="{FF2B5EF4-FFF2-40B4-BE49-F238E27FC236}">
                <a16:creationId xmlns:a16="http://schemas.microsoft.com/office/drawing/2014/main" id="{BFB92957-8960-ED4A-B7E1-23343656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43" y="2037328"/>
            <a:ext cx="4851757" cy="43126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Sphericity (difference scores must have equal variances)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0041" y="3838050"/>
            <a:ext cx="736492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variances of the </a:t>
            </a:r>
            <a:r>
              <a:rPr lang="en-US" sz="3200" b="1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 scores</a:t>
            </a:r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equal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Sphericity: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Mauchly’s test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136319"/>
                  </p:ext>
                </p:extLst>
              </p:nvPr>
            </p:nvGraphicFramePr>
            <p:xfrm>
              <a:off x="644448" y="2503743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400" dirty="0"/>
                            <a:t> is different than the others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One</a:t>
                          </a:r>
                          <a:r>
                            <a:rPr lang="en-US" sz="2400" baseline="0" dirty="0"/>
                            <a:t> of the time points’ </a:t>
                          </a:r>
                          <a:r>
                            <a:rPr lang="en-US" sz="2400" dirty="0"/>
                            <a:t>means is different than the</a:t>
                          </a:r>
                          <a:r>
                            <a:rPr lang="en-US" sz="2400" baseline="0" dirty="0"/>
                            <a:t> others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/>
                            <a:t>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400" dirty="0"/>
                            <a:t>’s are</a:t>
                          </a:r>
                          <a:r>
                            <a:rPr lang="en-US" sz="2400" baseline="0" dirty="0"/>
                            <a:t> the</a:t>
                          </a:r>
                          <a:r>
                            <a:rPr lang="en-US" sz="2400" dirty="0"/>
                            <a:t> 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time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136319"/>
                  </p:ext>
                </p:extLst>
              </p:nvPr>
            </p:nvGraphicFramePr>
            <p:xfrm>
              <a:off x="644448" y="2503743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56557" r="-199582" b="-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One</a:t>
                          </a:r>
                          <a:r>
                            <a:rPr lang="en-US" sz="2400" baseline="0" dirty="0"/>
                            <a:t> of the time points’ </a:t>
                          </a:r>
                          <a:r>
                            <a:rPr lang="en-US" sz="2400" dirty="0"/>
                            <a:t>means is different than the</a:t>
                          </a:r>
                          <a:r>
                            <a:rPr lang="en-US" sz="2400" baseline="0" dirty="0"/>
                            <a:t> others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3191" r="-19958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time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547A0-EF0B-334C-BBF5-39DA022B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43" y="3151418"/>
            <a:ext cx="4468525" cy="32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compare the p-values (in Step 4) to our alpha level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41E1DC-C6D6-F147-B9E8-CFAEF3D9EC6E}"/>
                  </a:ext>
                </a:extLst>
              </p:cNvPr>
              <p:cNvSpPr txBox="1"/>
              <p:nvPr/>
            </p:nvSpPr>
            <p:spPr>
              <a:xfrm>
                <a:off x="990599" y="4261130"/>
                <a:ext cx="93000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𝒅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𝒏𝒖𝒎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−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where k is number of time points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41E1DC-C6D6-F147-B9E8-CFAEF3D9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261130"/>
                <a:ext cx="9300029" cy="95410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07B57D-80CC-2E4E-BB29-508D5D5D9A17}"/>
                  </a:ext>
                </a:extLst>
              </p:cNvPr>
              <p:cNvSpPr txBox="1"/>
              <p:nvPr/>
            </p:nvSpPr>
            <p:spPr>
              <a:xfrm>
                <a:off x="3231260" y="5398975"/>
                <a:ext cx="4818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𝒅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𝒅𝒆𝒏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𝑵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−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𝒌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07B57D-80CC-2E4E-BB29-508D5D5D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60" y="5398975"/>
                <a:ext cx="4818706" cy="523220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6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FE0FD-B189-2746-8A46-98C47AE2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57" y="1493303"/>
            <a:ext cx="9847943" cy="53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FE0FD-B189-2746-8A46-98C47AE2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57" y="1493303"/>
            <a:ext cx="9847943" cy="53646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2E100D-5395-084F-A3F7-4B2759751EEC}"/>
              </a:ext>
            </a:extLst>
          </p:cNvPr>
          <p:cNvSpPr/>
          <p:nvPr/>
        </p:nvSpPr>
        <p:spPr>
          <a:xfrm>
            <a:off x="2481943" y="3193143"/>
            <a:ext cx="9173028" cy="4789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98ED8-825A-7D4B-9F53-1298E62F0D82}"/>
              </a:ext>
            </a:extLst>
          </p:cNvPr>
          <p:cNvSpPr txBox="1"/>
          <p:nvPr/>
        </p:nvSpPr>
        <p:spPr>
          <a:xfrm>
            <a:off x="130630" y="2325944"/>
            <a:ext cx="2210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 us if at least one time point is different from the others</a:t>
            </a:r>
          </a:p>
        </p:txBody>
      </p:sp>
    </p:spTree>
    <p:extLst>
      <p:ext uri="{BB962C8B-B14F-4D97-AF65-F5344CB8AC3E}">
        <p14:creationId xmlns:p14="http://schemas.microsoft.com/office/powerpoint/2010/main" val="133615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106711" y="3229057"/>
            <a:ext cx="108258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ANOVA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Repeated Measures ANOVA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Mixed ANOVA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E3F143C-30FD-B44F-A6EE-FA28DC75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82" y="1531892"/>
            <a:ext cx="6696131" cy="53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2F96-C821-9B48-9C6F-9793D47D44CB}"/>
              </a:ext>
            </a:extLst>
          </p:cNvPr>
          <p:cNvSpPr txBox="1"/>
          <p:nvPr/>
        </p:nvSpPr>
        <p:spPr>
          <a:xfrm>
            <a:off x="3659198" y="1824280"/>
            <a:ext cx="524835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F-statistic and p-value tell you if one of the times is different than the 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EB386-CFF7-1248-97CD-2D717754EAE9}"/>
              </a:ext>
            </a:extLst>
          </p:cNvPr>
          <p:cNvSpPr txBox="1"/>
          <p:nvPr/>
        </p:nvSpPr>
        <p:spPr>
          <a:xfrm>
            <a:off x="857222" y="4172546"/>
            <a:ext cx="524835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But it doesn’t tell you which ones are different if you have 3+ time points...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15F95-1310-B245-A259-454A3D8BA3B7}"/>
              </a:ext>
            </a:extLst>
          </p:cNvPr>
          <p:cNvSpPr txBox="1"/>
          <p:nvPr/>
        </p:nvSpPr>
        <p:spPr>
          <a:xfrm>
            <a:off x="6597622" y="3813316"/>
            <a:ext cx="524835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Post Hoc Tests</a:t>
            </a:r>
          </a:p>
        </p:txBody>
      </p:sp>
    </p:spTree>
    <p:extLst>
      <p:ext uri="{BB962C8B-B14F-4D97-AF65-F5344CB8AC3E}">
        <p14:creationId xmlns:p14="http://schemas.microsoft.com/office/powerpoint/2010/main" val="6793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15F95-1310-B245-A259-454A3D8BA3B7}"/>
              </a:ext>
            </a:extLst>
          </p:cNvPr>
          <p:cNvSpPr txBox="1"/>
          <p:nvPr/>
        </p:nvSpPr>
        <p:spPr>
          <a:xfrm>
            <a:off x="3562322" y="1463816"/>
            <a:ext cx="5248352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Post Hoc Tests</a:t>
            </a:r>
          </a:p>
          <a:p>
            <a:pPr algn="ctr"/>
            <a:r>
              <a:rPr lang="en-US" sz="4400" b="1" dirty="0">
                <a:solidFill>
                  <a:schemeClr val="accent6"/>
                </a:solidFill>
              </a:rPr>
              <a:t>(or Contrasts)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AE8B5-6D7B-BF41-AB86-8197BF95A582}"/>
              </a:ext>
            </a:extLst>
          </p:cNvPr>
          <p:cNvSpPr txBox="1"/>
          <p:nvPr/>
        </p:nvSpPr>
        <p:spPr>
          <a:xfrm>
            <a:off x="901700" y="3424635"/>
            <a:ext cx="933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Post hoc </a:t>
            </a:r>
            <a:r>
              <a:rPr lang="en-US" sz="2800" dirty="0"/>
              <a:t>usually refers to comparing all groups with each other (and making an adjustment for the multiple comparisons)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5B097-8BDD-1544-855C-9B0A152E6FB4}"/>
              </a:ext>
            </a:extLst>
          </p:cNvPr>
          <p:cNvSpPr txBox="1"/>
          <p:nvPr/>
        </p:nvSpPr>
        <p:spPr>
          <a:xfrm>
            <a:off x="901700" y="4887974"/>
            <a:ext cx="933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Contrasts </a:t>
            </a:r>
            <a:r>
              <a:rPr lang="en-US" sz="2800" dirty="0"/>
              <a:t>usually refers to comparing some of the groups with each other (or a combination of groups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332276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ANOVA is “Eta Squared”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3773502" y="2758923"/>
                <a:ext cx="5119415" cy="1134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/>
                        <m:sup>
                          <m:r>
                            <a:rPr lang="en-US" sz="3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02" y="2758923"/>
                <a:ext cx="5119415" cy="1134349"/>
              </a:xfrm>
              <a:prstGeom prst="rect">
                <a:avLst/>
              </a:prstGeom>
              <a:blipFill>
                <a:blip r:embed="rId3"/>
                <a:stretch>
                  <a:fillRect l="-1733" r="-24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32747"/>
                  </p:ext>
                </p:extLst>
              </p:nvPr>
            </p:nvGraphicFramePr>
            <p:xfrm>
              <a:off x="2273300" y="4185770"/>
              <a:ext cx="7645400" cy="2378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032747"/>
                  </p:ext>
                </p:extLst>
              </p:nvPr>
            </p:nvGraphicFramePr>
            <p:xfrm>
              <a:off x="2273300" y="4185770"/>
              <a:ext cx="7645400" cy="2378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1765" r="-235556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9DD555-5A7E-874F-ACC3-C37E3963DA65}"/>
              </a:ext>
            </a:extLst>
          </p:cNvPr>
          <p:cNvSpPr/>
          <p:nvPr/>
        </p:nvSpPr>
        <p:spPr>
          <a:xfrm>
            <a:off x="304800" y="4622800"/>
            <a:ext cx="2070100" cy="3175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EF9B5-1B81-F749-8ADF-A515A21C9F68}"/>
              </a:ext>
            </a:extLst>
          </p:cNvPr>
          <p:cNvSpPr/>
          <p:nvPr/>
        </p:nvSpPr>
        <p:spPr>
          <a:xfrm>
            <a:off x="1977218" y="165085"/>
            <a:ext cx="78021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Repeated Measures</a:t>
            </a:r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vs. </a:t>
            </a:r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Mixed 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9AE7D-ADAA-0848-B224-C96851D1774C}"/>
              </a:ext>
            </a:extLst>
          </p:cNvPr>
          <p:cNvSpPr txBox="1"/>
          <p:nvPr/>
        </p:nvSpPr>
        <p:spPr>
          <a:xfrm>
            <a:off x="116114" y="2104078"/>
            <a:ext cx="480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 ANOVA has one time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7829-40F8-F948-B886-DE2CCD26B691}"/>
              </a:ext>
            </a:extLst>
          </p:cNvPr>
          <p:cNvSpPr txBox="1"/>
          <p:nvPr/>
        </p:nvSpPr>
        <p:spPr>
          <a:xfrm>
            <a:off x="6836229" y="2104077"/>
            <a:ext cx="505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Mixed ANOVA combines One-Way ANOVA and RM ANOVA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A086A-B0D3-8C4A-AB2B-B0B5E15BD828}"/>
              </a:ext>
            </a:extLst>
          </p:cNvPr>
          <p:cNvSpPr txBox="1"/>
          <p:nvPr/>
        </p:nvSpPr>
        <p:spPr>
          <a:xfrm>
            <a:off x="116114" y="3627388"/>
            <a:ext cx="4804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 for any differences across the groups on one time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37C52-CB08-D745-885F-DB1CF6D4528A}"/>
              </a:ext>
            </a:extLst>
          </p:cNvPr>
          <p:cNvSpPr txBox="1"/>
          <p:nvPr/>
        </p:nvSpPr>
        <p:spPr>
          <a:xfrm>
            <a:off x="6836229" y="3609247"/>
            <a:ext cx="5050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 for any differences across the times/groups (and their combinations)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5FADA-FF89-2248-8979-3FD5B4A9D2E4}"/>
              </a:ext>
            </a:extLst>
          </p:cNvPr>
          <p:cNvSpPr txBox="1"/>
          <p:nvPr/>
        </p:nvSpPr>
        <p:spPr>
          <a:xfrm>
            <a:off x="3546409" y="6209959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“Interaction”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167A5-FB57-2249-B973-F0D02F94537F}"/>
              </a:ext>
            </a:extLst>
          </p:cNvPr>
          <p:cNvCxnSpPr>
            <a:stCxn id="6" idx="3"/>
          </p:cNvCxnSpPr>
          <p:nvPr/>
        </p:nvCxnSpPr>
        <p:spPr>
          <a:xfrm flipV="1">
            <a:off x="6294277" y="6209959"/>
            <a:ext cx="541952" cy="26161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7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Mixed ANOVA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549638" y="2484868"/>
            <a:ext cx="3363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When the changes over time depends on another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AFA4C-872A-C643-A8B2-70124FDA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57" y="1293147"/>
            <a:ext cx="7868648" cy="52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Mixed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3FE3E-6D58-F54C-8CFF-7DDF106C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19199"/>
            <a:ext cx="10036629" cy="56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Mixed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3FE3E-6D58-F54C-8CFF-7DDF106C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19199"/>
            <a:ext cx="10036629" cy="5637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9BC201-2F99-DF41-866D-EA040E37AC02}"/>
              </a:ext>
            </a:extLst>
          </p:cNvPr>
          <p:cNvSpPr/>
          <p:nvPr/>
        </p:nvSpPr>
        <p:spPr>
          <a:xfrm>
            <a:off x="2090057" y="2670629"/>
            <a:ext cx="9521372" cy="7583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CEF14-6933-7F45-B80A-764C792409CB}"/>
              </a:ext>
            </a:extLst>
          </p:cNvPr>
          <p:cNvSpPr/>
          <p:nvPr/>
        </p:nvSpPr>
        <p:spPr>
          <a:xfrm>
            <a:off x="1981199" y="5457371"/>
            <a:ext cx="9521372" cy="4839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BCEFD-C44D-9D43-B7C1-3B91B429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B1FAB-D00D-C64C-BC45-441073EC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3429000"/>
            <a:ext cx="5446486" cy="27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6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104114" y="4465534"/>
            <a:ext cx="3983783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RM ANOVA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Mixed ANOVA </a:t>
            </a:r>
          </a:p>
        </p:txBody>
      </p:sp>
    </p:spTree>
    <p:extLst>
      <p:ext uri="{BB962C8B-B14F-4D97-AF65-F5344CB8AC3E}">
        <p14:creationId xmlns:p14="http://schemas.microsoft.com/office/powerpoint/2010/main" val="7304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BCEFD-C44D-9D43-B7C1-3B91B429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0408D-FA77-3D47-880B-EDC389C1E2A4}"/>
              </a:ext>
            </a:extLst>
          </p:cNvPr>
          <p:cNvSpPr/>
          <p:nvPr/>
        </p:nvSpPr>
        <p:spPr>
          <a:xfrm>
            <a:off x="0" y="0"/>
            <a:ext cx="12192000" cy="29210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7317C-B1AF-484E-BB0C-A7B0EFBC4CD6}"/>
              </a:ext>
            </a:extLst>
          </p:cNvPr>
          <p:cNvSpPr/>
          <p:nvPr/>
        </p:nvSpPr>
        <p:spPr>
          <a:xfrm>
            <a:off x="0" y="2921000"/>
            <a:ext cx="7518400" cy="17018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DD555-5A7E-874F-ACC3-C37E3963DA65}"/>
              </a:ext>
            </a:extLst>
          </p:cNvPr>
          <p:cNvSpPr/>
          <p:nvPr/>
        </p:nvSpPr>
        <p:spPr>
          <a:xfrm>
            <a:off x="304800" y="4622800"/>
            <a:ext cx="2070100" cy="3175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EF9B5-1B81-F749-8ADF-A515A21C9F68}"/>
              </a:ext>
            </a:extLst>
          </p:cNvPr>
          <p:cNvSpPr/>
          <p:nvPr/>
        </p:nvSpPr>
        <p:spPr>
          <a:xfrm>
            <a:off x="838202" y="601146"/>
            <a:ext cx="10305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Repeated Measures ANOVA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69F1F-111B-9C4B-A0B1-33B85BD40B09}"/>
              </a:ext>
            </a:extLst>
          </p:cNvPr>
          <p:cNvSpPr/>
          <p:nvPr/>
        </p:nvSpPr>
        <p:spPr>
          <a:xfrm>
            <a:off x="304799" y="6007100"/>
            <a:ext cx="8868229" cy="850900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6EDCB-D842-454A-9F34-8D6591B70F7B}"/>
              </a:ext>
            </a:extLst>
          </p:cNvPr>
          <p:cNvSpPr/>
          <p:nvPr/>
        </p:nvSpPr>
        <p:spPr>
          <a:xfrm>
            <a:off x="0" y="5035688"/>
            <a:ext cx="3004457" cy="971412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2818F-C265-FD44-AB4A-FED8CA67B8D4}"/>
              </a:ext>
            </a:extLst>
          </p:cNvPr>
          <p:cNvSpPr/>
          <p:nvPr/>
        </p:nvSpPr>
        <p:spPr>
          <a:xfrm>
            <a:off x="5457371" y="5108506"/>
            <a:ext cx="6633029" cy="971412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2A7EB-6494-F045-81E6-751D344E6AD9}"/>
              </a:ext>
            </a:extLst>
          </p:cNvPr>
          <p:cNvSpPr/>
          <p:nvPr/>
        </p:nvSpPr>
        <p:spPr>
          <a:xfrm>
            <a:off x="9202056" y="6087972"/>
            <a:ext cx="2989944" cy="755514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3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refighter">
            <a:extLst>
              <a:ext uri="{FF2B5EF4-FFF2-40B4-BE49-F238E27FC236}">
                <a16:creationId xmlns:a16="http://schemas.microsoft.com/office/drawing/2014/main" id="{C9208EC4-B19F-C04D-92C1-4B2DEEC0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163" y="4600798"/>
            <a:ext cx="914400" cy="914400"/>
          </a:xfrm>
          <a:prstGeom prst="rect">
            <a:avLst/>
          </a:prstGeom>
        </p:spPr>
      </p:pic>
      <p:pic>
        <p:nvPicPr>
          <p:cNvPr id="9" name="Graphic 8" descr="Artist">
            <a:extLst>
              <a:ext uri="{FF2B5EF4-FFF2-40B4-BE49-F238E27FC236}">
                <a16:creationId xmlns:a16="http://schemas.microsoft.com/office/drawing/2014/main" id="{0FDFECA3-B2FA-8F40-94D7-326258C70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018" y="2475186"/>
            <a:ext cx="914400" cy="914400"/>
          </a:xfrm>
          <a:prstGeom prst="rect">
            <a:avLst/>
          </a:prstGeom>
        </p:spPr>
      </p:pic>
      <p:pic>
        <p:nvPicPr>
          <p:cNvPr id="11" name="Graphic 10" descr="Conductor">
            <a:extLst>
              <a:ext uri="{FF2B5EF4-FFF2-40B4-BE49-F238E27FC236}">
                <a16:creationId xmlns:a16="http://schemas.microsoft.com/office/drawing/2014/main" id="{FD606706-082B-D048-8868-AF519FA6E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163" y="3537992"/>
            <a:ext cx="914400" cy="914400"/>
          </a:xfrm>
          <a:prstGeom prst="rect">
            <a:avLst/>
          </a:prstGeom>
        </p:spPr>
      </p:pic>
      <p:pic>
        <p:nvPicPr>
          <p:cNvPr id="17" name="Graphic 16" descr="Astronaut">
            <a:extLst>
              <a:ext uri="{FF2B5EF4-FFF2-40B4-BE49-F238E27FC236}">
                <a16:creationId xmlns:a16="http://schemas.microsoft.com/office/drawing/2014/main" id="{1BF401EE-FFC0-3C4A-A1EC-BA5889AD8C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163" y="5663604"/>
            <a:ext cx="914400" cy="914400"/>
          </a:xfrm>
          <a:prstGeom prst="rect">
            <a:avLst/>
          </a:prstGeom>
        </p:spPr>
      </p:pic>
      <p:pic>
        <p:nvPicPr>
          <p:cNvPr id="19" name="Graphic 18" descr="Chef">
            <a:extLst>
              <a:ext uri="{FF2B5EF4-FFF2-40B4-BE49-F238E27FC236}">
                <a16:creationId xmlns:a16="http://schemas.microsoft.com/office/drawing/2014/main" id="{95FC6C39-0B10-DE49-8DEB-1DE25125E6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163" y="141238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D0F6C4-127C-FA42-B064-88A0608A20F5}"/>
              </a:ext>
            </a:extLst>
          </p:cNvPr>
          <p:cNvSpPr txBox="1"/>
          <p:nvPr/>
        </p:nvSpPr>
        <p:spPr>
          <a:xfrm>
            <a:off x="414207" y="30379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Time 1</a:t>
            </a:r>
          </a:p>
        </p:txBody>
      </p:sp>
      <p:pic>
        <p:nvPicPr>
          <p:cNvPr id="21" name="Graphic 20" descr="Firefighter">
            <a:extLst>
              <a:ext uri="{FF2B5EF4-FFF2-40B4-BE49-F238E27FC236}">
                <a16:creationId xmlns:a16="http://schemas.microsoft.com/office/drawing/2014/main" id="{1FCB6FA2-8A3F-D047-BF72-6FF0793B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8460" y="4600798"/>
            <a:ext cx="914400" cy="914400"/>
          </a:xfrm>
          <a:prstGeom prst="rect">
            <a:avLst/>
          </a:prstGeom>
        </p:spPr>
      </p:pic>
      <p:pic>
        <p:nvPicPr>
          <p:cNvPr id="22" name="Graphic 21" descr="Artist">
            <a:extLst>
              <a:ext uri="{FF2B5EF4-FFF2-40B4-BE49-F238E27FC236}">
                <a16:creationId xmlns:a16="http://schemas.microsoft.com/office/drawing/2014/main" id="{DB7DA6C9-D7B7-3F4B-A8E1-10A7CC490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1315" y="2475186"/>
            <a:ext cx="914400" cy="914400"/>
          </a:xfrm>
          <a:prstGeom prst="rect">
            <a:avLst/>
          </a:prstGeom>
        </p:spPr>
      </p:pic>
      <p:pic>
        <p:nvPicPr>
          <p:cNvPr id="23" name="Graphic 22" descr="Conductor">
            <a:extLst>
              <a:ext uri="{FF2B5EF4-FFF2-40B4-BE49-F238E27FC236}">
                <a16:creationId xmlns:a16="http://schemas.microsoft.com/office/drawing/2014/main" id="{0FBD3CF8-E75A-5849-A859-725524618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8460" y="3537992"/>
            <a:ext cx="914400" cy="914400"/>
          </a:xfrm>
          <a:prstGeom prst="rect">
            <a:avLst/>
          </a:prstGeom>
        </p:spPr>
      </p:pic>
      <p:pic>
        <p:nvPicPr>
          <p:cNvPr id="24" name="Graphic 23" descr="Astronaut">
            <a:extLst>
              <a:ext uri="{FF2B5EF4-FFF2-40B4-BE49-F238E27FC236}">
                <a16:creationId xmlns:a16="http://schemas.microsoft.com/office/drawing/2014/main" id="{ADE1AE4A-F683-D84A-9398-67DAD7443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8460" y="5663604"/>
            <a:ext cx="914400" cy="914400"/>
          </a:xfrm>
          <a:prstGeom prst="rect">
            <a:avLst/>
          </a:prstGeom>
        </p:spPr>
      </p:pic>
      <p:pic>
        <p:nvPicPr>
          <p:cNvPr id="25" name="Graphic 24" descr="Chef">
            <a:extLst>
              <a:ext uri="{FF2B5EF4-FFF2-40B4-BE49-F238E27FC236}">
                <a16:creationId xmlns:a16="http://schemas.microsoft.com/office/drawing/2014/main" id="{C97997D4-2A3C-CA48-AC08-83CDED591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8460" y="141238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F5D1F5-F3C6-6B4D-B93B-CA1C63262140}"/>
              </a:ext>
            </a:extLst>
          </p:cNvPr>
          <p:cNvSpPr txBox="1"/>
          <p:nvPr/>
        </p:nvSpPr>
        <p:spPr>
          <a:xfrm>
            <a:off x="4118990" y="30379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Time 2</a:t>
            </a:r>
          </a:p>
        </p:txBody>
      </p:sp>
      <p:pic>
        <p:nvPicPr>
          <p:cNvPr id="27" name="Graphic 26" descr="Firefighter">
            <a:extLst>
              <a:ext uri="{FF2B5EF4-FFF2-40B4-BE49-F238E27FC236}">
                <a16:creationId xmlns:a16="http://schemas.microsoft.com/office/drawing/2014/main" id="{9D7860D4-7CBA-EC47-B103-F4F9DBF8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7757" y="4600798"/>
            <a:ext cx="914400" cy="914400"/>
          </a:xfrm>
          <a:prstGeom prst="rect">
            <a:avLst/>
          </a:prstGeom>
        </p:spPr>
      </p:pic>
      <p:pic>
        <p:nvPicPr>
          <p:cNvPr id="28" name="Graphic 27" descr="Artist">
            <a:extLst>
              <a:ext uri="{FF2B5EF4-FFF2-40B4-BE49-F238E27FC236}">
                <a16:creationId xmlns:a16="http://schemas.microsoft.com/office/drawing/2014/main" id="{2B01E2C5-AA02-034A-8005-B6705C88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0612" y="2475186"/>
            <a:ext cx="914400" cy="914400"/>
          </a:xfrm>
          <a:prstGeom prst="rect">
            <a:avLst/>
          </a:prstGeom>
        </p:spPr>
      </p:pic>
      <p:pic>
        <p:nvPicPr>
          <p:cNvPr id="29" name="Graphic 28" descr="Conductor">
            <a:extLst>
              <a:ext uri="{FF2B5EF4-FFF2-40B4-BE49-F238E27FC236}">
                <a16:creationId xmlns:a16="http://schemas.microsoft.com/office/drawing/2014/main" id="{2D7D681B-BFB9-5341-8BA5-805CCDA6A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757" y="3537992"/>
            <a:ext cx="914400" cy="914400"/>
          </a:xfrm>
          <a:prstGeom prst="rect">
            <a:avLst/>
          </a:prstGeom>
        </p:spPr>
      </p:pic>
      <p:pic>
        <p:nvPicPr>
          <p:cNvPr id="30" name="Graphic 29" descr="Astronaut">
            <a:extLst>
              <a:ext uri="{FF2B5EF4-FFF2-40B4-BE49-F238E27FC236}">
                <a16:creationId xmlns:a16="http://schemas.microsoft.com/office/drawing/2014/main" id="{BA4958A1-4D5B-B844-8407-9B2DF4285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757" y="5663604"/>
            <a:ext cx="914400" cy="914400"/>
          </a:xfrm>
          <a:prstGeom prst="rect">
            <a:avLst/>
          </a:prstGeom>
        </p:spPr>
      </p:pic>
      <p:pic>
        <p:nvPicPr>
          <p:cNvPr id="31" name="Graphic 30" descr="Chef">
            <a:extLst>
              <a:ext uri="{FF2B5EF4-FFF2-40B4-BE49-F238E27FC236}">
                <a16:creationId xmlns:a16="http://schemas.microsoft.com/office/drawing/2014/main" id="{80358EEC-6BB5-1F42-B415-BF9A123EAB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47757" y="141238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6D33-BA6D-B04C-81F6-9B040D2DEB5F}"/>
              </a:ext>
            </a:extLst>
          </p:cNvPr>
          <p:cNvSpPr txBox="1"/>
          <p:nvPr/>
        </p:nvSpPr>
        <p:spPr>
          <a:xfrm>
            <a:off x="7852801" y="30697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Time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B13371-BBCB-A446-9033-98D8D3496D08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1723563" y="1869580"/>
            <a:ext cx="28048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003E3-907F-594D-B1C2-E17472417076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5442860" y="1869580"/>
            <a:ext cx="28048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6C3B15-B5D3-CF43-AC42-0DBD8F48A4C1}"/>
              </a:ext>
            </a:extLst>
          </p:cNvPr>
          <p:cNvCxnSpPr/>
          <p:nvPr/>
        </p:nvCxnSpPr>
        <p:spPr>
          <a:xfrm>
            <a:off x="1723563" y="2932386"/>
            <a:ext cx="280489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6141A1-7C14-AA44-A547-0D78D2102053}"/>
              </a:ext>
            </a:extLst>
          </p:cNvPr>
          <p:cNvCxnSpPr>
            <a:cxnSpLocks/>
          </p:cNvCxnSpPr>
          <p:nvPr/>
        </p:nvCxnSpPr>
        <p:spPr>
          <a:xfrm>
            <a:off x="5442860" y="2932386"/>
            <a:ext cx="280489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56A46D-3961-6043-B71B-EFD5E48C8965}"/>
              </a:ext>
            </a:extLst>
          </p:cNvPr>
          <p:cNvCxnSpPr/>
          <p:nvPr/>
        </p:nvCxnSpPr>
        <p:spPr>
          <a:xfrm>
            <a:off x="1723563" y="3999686"/>
            <a:ext cx="28048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01EBC1-DD27-724B-AB71-125A486B8BA3}"/>
              </a:ext>
            </a:extLst>
          </p:cNvPr>
          <p:cNvCxnSpPr>
            <a:cxnSpLocks/>
          </p:cNvCxnSpPr>
          <p:nvPr/>
        </p:nvCxnSpPr>
        <p:spPr>
          <a:xfrm>
            <a:off x="5442860" y="3999686"/>
            <a:ext cx="28048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076EBF-CC77-5043-A4EE-9604D31C661C}"/>
              </a:ext>
            </a:extLst>
          </p:cNvPr>
          <p:cNvCxnSpPr/>
          <p:nvPr/>
        </p:nvCxnSpPr>
        <p:spPr>
          <a:xfrm>
            <a:off x="1707228" y="5057998"/>
            <a:ext cx="28048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51B67-6415-C648-A8C8-4C5B7E14F016}"/>
              </a:ext>
            </a:extLst>
          </p:cNvPr>
          <p:cNvCxnSpPr>
            <a:cxnSpLocks/>
          </p:cNvCxnSpPr>
          <p:nvPr/>
        </p:nvCxnSpPr>
        <p:spPr>
          <a:xfrm>
            <a:off x="5426525" y="5057998"/>
            <a:ext cx="28048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C42527-0E2D-6443-A1C2-1E9B2389DFBD}"/>
              </a:ext>
            </a:extLst>
          </p:cNvPr>
          <p:cNvCxnSpPr/>
          <p:nvPr/>
        </p:nvCxnSpPr>
        <p:spPr>
          <a:xfrm>
            <a:off x="1723563" y="6120804"/>
            <a:ext cx="280489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418338-CC3D-F24E-97AA-96D88AA3C32C}"/>
              </a:ext>
            </a:extLst>
          </p:cNvPr>
          <p:cNvCxnSpPr>
            <a:cxnSpLocks/>
          </p:cNvCxnSpPr>
          <p:nvPr/>
        </p:nvCxnSpPr>
        <p:spPr>
          <a:xfrm>
            <a:off x="5442860" y="6120804"/>
            <a:ext cx="280489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2CF54-776C-B74E-9533-D41E47AD83E3}"/>
              </a:ext>
            </a:extLst>
          </p:cNvPr>
          <p:cNvSpPr txBox="1"/>
          <p:nvPr/>
        </p:nvSpPr>
        <p:spPr>
          <a:xfrm>
            <a:off x="9864297" y="1544880"/>
            <a:ext cx="2222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people at each time point with same dependent variable at each time point</a:t>
            </a:r>
          </a:p>
        </p:txBody>
      </p:sp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refighter">
            <a:extLst>
              <a:ext uri="{FF2B5EF4-FFF2-40B4-BE49-F238E27FC236}">
                <a16:creationId xmlns:a16="http://schemas.microsoft.com/office/drawing/2014/main" id="{C9208EC4-B19F-C04D-92C1-4B2DEEC0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0306" y="4629827"/>
            <a:ext cx="914400" cy="914400"/>
          </a:xfrm>
          <a:prstGeom prst="rect">
            <a:avLst/>
          </a:prstGeom>
        </p:spPr>
      </p:pic>
      <p:pic>
        <p:nvPicPr>
          <p:cNvPr id="9" name="Graphic 8" descr="Artist">
            <a:extLst>
              <a:ext uri="{FF2B5EF4-FFF2-40B4-BE49-F238E27FC236}">
                <a16:creationId xmlns:a16="http://schemas.microsoft.com/office/drawing/2014/main" id="{0FDFECA3-B2FA-8F40-94D7-326258C70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161" y="2504215"/>
            <a:ext cx="914400" cy="914400"/>
          </a:xfrm>
          <a:prstGeom prst="rect">
            <a:avLst/>
          </a:prstGeom>
        </p:spPr>
      </p:pic>
      <p:pic>
        <p:nvPicPr>
          <p:cNvPr id="11" name="Graphic 10" descr="Conductor">
            <a:extLst>
              <a:ext uri="{FF2B5EF4-FFF2-40B4-BE49-F238E27FC236}">
                <a16:creationId xmlns:a16="http://schemas.microsoft.com/office/drawing/2014/main" id="{FD606706-082B-D048-8868-AF519FA6E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0306" y="3567021"/>
            <a:ext cx="914400" cy="914400"/>
          </a:xfrm>
          <a:prstGeom prst="rect">
            <a:avLst/>
          </a:prstGeom>
        </p:spPr>
      </p:pic>
      <p:pic>
        <p:nvPicPr>
          <p:cNvPr id="19" name="Graphic 18" descr="Chef">
            <a:extLst>
              <a:ext uri="{FF2B5EF4-FFF2-40B4-BE49-F238E27FC236}">
                <a16:creationId xmlns:a16="http://schemas.microsoft.com/office/drawing/2014/main" id="{95FC6C39-0B10-DE49-8DEB-1DE25125E6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0306" y="144140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D0F6C4-127C-FA42-B064-88A0608A20F5}"/>
              </a:ext>
            </a:extLst>
          </p:cNvPr>
          <p:cNvSpPr txBox="1"/>
          <p:nvPr/>
        </p:nvSpPr>
        <p:spPr>
          <a:xfrm>
            <a:off x="1788713" y="199102"/>
            <a:ext cx="4996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Difference Score 1 </a:t>
            </a:r>
          </a:p>
          <a:p>
            <a:pPr algn="ctr"/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Time 2 – Time 1</a:t>
            </a:r>
          </a:p>
        </p:txBody>
      </p:sp>
      <p:pic>
        <p:nvPicPr>
          <p:cNvPr id="21" name="Graphic 20" descr="Firefighter">
            <a:extLst>
              <a:ext uri="{FF2B5EF4-FFF2-40B4-BE49-F238E27FC236}">
                <a16:creationId xmlns:a16="http://schemas.microsoft.com/office/drawing/2014/main" id="{1FCB6FA2-8A3F-D047-BF72-6FF0793B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9603" y="4629827"/>
            <a:ext cx="914400" cy="914400"/>
          </a:xfrm>
          <a:prstGeom prst="rect">
            <a:avLst/>
          </a:prstGeom>
        </p:spPr>
      </p:pic>
      <p:pic>
        <p:nvPicPr>
          <p:cNvPr id="22" name="Graphic 21" descr="Artist">
            <a:extLst>
              <a:ext uri="{FF2B5EF4-FFF2-40B4-BE49-F238E27FC236}">
                <a16:creationId xmlns:a16="http://schemas.microsoft.com/office/drawing/2014/main" id="{DB7DA6C9-D7B7-3F4B-A8E1-10A7CC490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2458" y="2504215"/>
            <a:ext cx="914400" cy="914400"/>
          </a:xfrm>
          <a:prstGeom prst="rect">
            <a:avLst/>
          </a:prstGeom>
        </p:spPr>
      </p:pic>
      <p:pic>
        <p:nvPicPr>
          <p:cNvPr id="23" name="Graphic 22" descr="Conductor">
            <a:extLst>
              <a:ext uri="{FF2B5EF4-FFF2-40B4-BE49-F238E27FC236}">
                <a16:creationId xmlns:a16="http://schemas.microsoft.com/office/drawing/2014/main" id="{0FBD3CF8-E75A-5849-A859-725524618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9603" y="3567021"/>
            <a:ext cx="914400" cy="914400"/>
          </a:xfrm>
          <a:prstGeom prst="rect">
            <a:avLst/>
          </a:prstGeom>
        </p:spPr>
      </p:pic>
      <p:pic>
        <p:nvPicPr>
          <p:cNvPr id="25" name="Graphic 24" descr="Chef">
            <a:extLst>
              <a:ext uri="{FF2B5EF4-FFF2-40B4-BE49-F238E27FC236}">
                <a16:creationId xmlns:a16="http://schemas.microsoft.com/office/drawing/2014/main" id="{C97997D4-2A3C-CA48-AC08-83CDED5918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9603" y="1441409"/>
            <a:ext cx="914400" cy="914400"/>
          </a:xfrm>
          <a:prstGeom prst="rect">
            <a:avLst/>
          </a:prstGeom>
        </p:spPr>
      </p:pic>
      <p:pic>
        <p:nvPicPr>
          <p:cNvPr id="27" name="Graphic 26" descr="Firefighter">
            <a:extLst>
              <a:ext uri="{FF2B5EF4-FFF2-40B4-BE49-F238E27FC236}">
                <a16:creationId xmlns:a16="http://schemas.microsoft.com/office/drawing/2014/main" id="{9D7860D4-7CBA-EC47-B103-F4F9DBF8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8900" y="4629827"/>
            <a:ext cx="914400" cy="914400"/>
          </a:xfrm>
          <a:prstGeom prst="rect">
            <a:avLst/>
          </a:prstGeom>
        </p:spPr>
      </p:pic>
      <p:pic>
        <p:nvPicPr>
          <p:cNvPr id="28" name="Graphic 27" descr="Artist">
            <a:extLst>
              <a:ext uri="{FF2B5EF4-FFF2-40B4-BE49-F238E27FC236}">
                <a16:creationId xmlns:a16="http://schemas.microsoft.com/office/drawing/2014/main" id="{2B01E2C5-AA02-034A-8005-B6705C88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1755" y="2504215"/>
            <a:ext cx="914400" cy="914400"/>
          </a:xfrm>
          <a:prstGeom prst="rect">
            <a:avLst/>
          </a:prstGeom>
        </p:spPr>
      </p:pic>
      <p:pic>
        <p:nvPicPr>
          <p:cNvPr id="29" name="Graphic 28" descr="Conductor">
            <a:extLst>
              <a:ext uri="{FF2B5EF4-FFF2-40B4-BE49-F238E27FC236}">
                <a16:creationId xmlns:a16="http://schemas.microsoft.com/office/drawing/2014/main" id="{2D7D681B-BFB9-5341-8BA5-805CCDA6A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8900" y="3567021"/>
            <a:ext cx="914400" cy="914400"/>
          </a:xfrm>
          <a:prstGeom prst="rect">
            <a:avLst/>
          </a:prstGeom>
        </p:spPr>
      </p:pic>
      <p:pic>
        <p:nvPicPr>
          <p:cNvPr id="31" name="Graphic 30" descr="Chef">
            <a:extLst>
              <a:ext uri="{FF2B5EF4-FFF2-40B4-BE49-F238E27FC236}">
                <a16:creationId xmlns:a16="http://schemas.microsoft.com/office/drawing/2014/main" id="{80358EEC-6BB5-1F42-B415-BF9A123EAB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8900" y="1441409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B13371-BBCB-A446-9033-98D8D3496D08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884706" y="1898609"/>
            <a:ext cx="28048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003E3-907F-594D-B1C2-E17472417076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6604003" y="1898609"/>
            <a:ext cx="28048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6C3B15-B5D3-CF43-AC42-0DBD8F48A4C1}"/>
              </a:ext>
            </a:extLst>
          </p:cNvPr>
          <p:cNvCxnSpPr/>
          <p:nvPr/>
        </p:nvCxnSpPr>
        <p:spPr>
          <a:xfrm>
            <a:off x="2884706" y="2961415"/>
            <a:ext cx="280489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6141A1-7C14-AA44-A547-0D78D2102053}"/>
              </a:ext>
            </a:extLst>
          </p:cNvPr>
          <p:cNvCxnSpPr>
            <a:cxnSpLocks/>
          </p:cNvCxnSpPr>
          <p:nvPr/>
        </p:nvCxnSpPr>
        <p:spPr>
          <a:xfrm>
            <a:off x="6604003" y="2961415"/>
            <a:ext cx="280489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56A46D-3961-6043-B71B-EFD5E48C8965}"/>
              </a:ext>
            </a:extLst>
          </p:cNvPr>
          <p:cNvCxnSpPr/>
          <p:nvPr/>
        </p:nvCxnSpPr>
        <p:spPr>
          <a:xfrm>
            <a:off x="2884706" y="4028715"/>
            <a:ext cx="28048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01EBC1-DD27-724B-AB71-125A486B8BA3}"/>
              </a:ext>
            </a:extLst>
          </p:cNvPr>
          <p:cNvCxnSpPr>
            <a:cxnSpLocks/>
          </p:cNvCxnSpPr>
          <p:nvPr/>
        </p:nvCxnSpPr>
        <p:spPr>
          <a:xfrm>
            <a:off x="6604003" y="4028715"/>
            <a:ext cx="28048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076EBF-CC77-5043-A4EE-9604D31C661C}"/>
              </a:ext>
            </a:extLst>
          </p:cNvPr>
          <p:cNvCxnSpPr/>
          <p:nvPr/>
        </p:nvCxnSpPr>
        <p:spPr>
          <a:xfrm>
            <a:off x="2868371" y="5087027"/>
            <a:ext cx="28048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51B67-6415-C648-A8C8-4C5B7E14F016}"/>
              </a:ext>
            </a:extLst>
          </p:cNvPr>
          <p:cNvCxnSpPr>
            <a:cxnSpLocks/>
          </p:cNvCxnSpPr>
          <p:nvPr/>
        </p:nvCxnSpPr>
        <p:spPr>
          <a:xfrm>
            <a:off x="6587668" y="5087027"/>
            <a:ext cx="28048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FB12A2-A6E3-374C-86CA-82553224391F}"/>
              </a:ext>
            </a:extLst>
          </p:cNvPr>
          <p:cNvSpPr txBox="1"/>
          <p:nvPr/>
        </p:nvSpPr>
        <p:spPr>
          <a:xfrm>
            <a:off x="5491675" y="5554162"/>
            <a:ext cx="4996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Difference Score 2 </a:t>
            </a:r>
          </a:p>
          <a:p>
            <a:pPr algn="ctr"/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Time 3 – Time 2</a:t>
            </a:r>
          </a:p>
        </p:txBody>
      </p:sp>
    </p:spTree>
    <p:extLst>
      <p:ext uri="{BB962C8B-B14F-4D97-AF65-F5344CB8AC3E}">
        <p14:creationId xmlns:p14="http://schemas.microsoft.com/office/powerpoint/2010/main" val="23514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 measured at 2+ time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The participants need to be present at each time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/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RM-ANOVA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Sphericity (difference scores must have equal variances)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2050</Words>
  <Application>Microsoft Macintosh PowerPoint</Application>
  <PresentationFormat>Widescreen</PresentationFormat>
  <Paragraphs>359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with RM-ANOVA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Compute the Test Statistic</vt:lpstr>
      <vt:lpstr>Compute the Test Statistic</vt:lpstr>
      <vt:lpstr>Compute the Test Statistic</vt:lpstr>
      <vt:lpstr>Compute the Test Statistic</vt:lpstr>
      <vt:lpstr>Compute the Test Statistic</vt:lpstr>
      <vt:lpstr>Compute an Effect Size and Describe it</vt:lpstr>
      <vt:lpstr>Interpreting the results</vt:lpstr>
      <vt:lpstr>PowerPoint Presentation</vt:lpstr>
      <vt:lpstr>Mixed ANOVA Interaction</vt:lpstr>
      <vt:lpstr>Mixed ANOVA</vt:lpstr>
      <vt:lpstr>Mixed ANOVA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333</cp:revision>
  <cp:lastPrinted>2018-01-24T21:23:57Z</cp:lastPrinted>
  <dcterms:created xsi:type="dcterms:W3CDTF">2017-12-29T23:46:42Z</dcterms:created>
  <dcterms:modified xsi:type="dcterms:W3CDTF">2020-02-14T05:40:12Z</dcterms:modified>
</cp:coreProperties>
</file>