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446" r:id="rId3"/>
    <p:sldId id="257" r:id="rId4"/>
    <p:sldId id="461" r:id="rId5"/>
    <p:sldId id="463" r:id="rId6"/>
    <p:sldId id="499" r:id="rId7"/>
    <p:sldId id="462" r:id="rId8"/>
    <p:sldId id="467" r:id="rId9"/>
    <p:sldId id="500" r:id="rId10"/>
    <p:sldId id="501" r:id="rId11"/>
    <p:sldId id="479" r:id="rId12"/>
    <p:sldId id="473" r:id="rId13"/>
    <p:sldId id="435" r:id="rId14"/>
    <p:sldId id="390" r:id="rId15"/>
    <p:sldId id="408" r:id="rId16"/>
    <p:sldId id="409" r:id="rId17"/>
    <p:sldId id="410" r:id="rId18"/>
    <p:sldId id="411" r:id="rId19"/>
    <p:sldId id="412" r:id="rId20"/>
    <p:sldId id="470" r:id="rId21"/>
    <p:sldId id="471" r:id="rId22"/>
    <p:sldId id="472" r:id="rId23"/>
    <p:sldId id="413" r:id="rId24"/>
    <p:sldId id="414" r:id="rId25"/>
    <p:sldId id="415" r:id="rId26"/>
    <p:sldId id="420" r:id="rId27"/>
    <p:sldId id="453" r:id="rId28"/>
    <p:sldId id="438" r:id="rId29"/>
    <p:sldId id="502" r:id="rId30"/>
    <p:sldId id="503" r:id="rId31"/>
    <p:sldId id="504" r:id="rId32"/>
    <p:sldId id="484" r:id="rId33"/>
    <p:sldId id="421" r:id="rId34"/>
    <p:sldId id="422" r:id="rId35"/>
    <p:sldId id="427" r:id="rId36"/>
    <p:sldId id="423" r:id="rId37"/>
    <p:sldId id="459" r:id="rId38"/>
    <p:sldId id="487" r:id="rId39"/>
    <p:sldId id="489" r:id="rId40"/>
    <p:sldId id="493" r:id="rId41"/>
    <p:sldId id="490" r:id="rId42"/>
    <p:sldId id="491" r:id="rId43"/>
    <p:sldId id="492" r:id="rId44"/>
    <p:sldId id="494" r:id="rId45"/>
    <p:sldId id="424" r:id="rId46"/>
    <p:sldId id="505" r:id="rId47"/>
    <p:sldId id="506" r:id="rId48"/>
    <p:sldId id="507" r:id="rId49"/>
    <p:sldId id="508" r:id="rId50"/>
    <p:sldId id="509" r:id="rId51"/>
    <p:sldId id="510" r:id="rId52"/>
    <p:sldId id="289" r:id="rId53"/>
    <p:sldId id="29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9"/>
    <p:restoredTop sz="87967"/>
  </p:normalViewPr>
  <p:slideViewPr>
    <p:cSldViewPr snapToGrid="0" snapToObjects="1">
      <p:cViewPr varScale="1">
        <p:scale>
          <a:sx n="93" d="100"/>
          <a:sy n="93" d="100"/>
        </p:scale>
        <p:origin x="216" y="3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2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Bully victimization -&gt; Depression -&gt; Substance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06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32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dsTizSxSI&amp;t=978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937D9-5825-B64A-8BE3-DD182F3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752600"/>
            <a:ext cx="10121900" cy="267733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https://www.youtube.com/watch?v=nUdsTizSxSI&amp;t=978s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830132" y="29071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1DC2-CE77-BE4F-9372-BA2F3AFBEF16}"/>
              </a:ext>
            </a:extLst>
          </p:cNvPr>
          <p:cNvSpPr txBox="1"/>
          <p:nvPr/>
        </p:nvSpPr>
        <p:spPr>
          <a:xfrm>
            <a:off x="1999306" y="3674487"/>
            <a:ext cx="1019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The change in the 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odds of Y = 1 for a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one unit change in X,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 average.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739101-E48C-F142-B09D-72FD1EF9ED51}"/>
              </a:ext>
            </a:extLst>
          </p:cNvPr>
          <p:cNvSpPr txBox="1"/>
          <p:nvPr/>
        </p:nvSpPr>
        <p:spPr>
          <a:xfrm>
            <a:off x="1999306" y="2085548"/>
            <a:ext cx="905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Odds of Y when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				 X is zero</a:t>
            </a:r>
          </a:p>
        </p:txBody>
      </p:sp>
    </p:spTree>
    <p:extLst>
      <p:ext uri="{BB962C8B-B14F-4D97-AF65-F5344CB8AC3E}">
        <p14:creationId xmlns:p14="http://schemas.microsoft.com/office/powerpoint/2010/main" val="107149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3043" r="-235556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65" y="2340760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6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use</a:t>
            </a:r>
          </a:p>
          <a:p>
            <a:pPr algn="ctr"/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Simple and Multiple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295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65" y="2340760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5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7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Mediation vs. Moderation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1672233" y="195349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107623" y="195349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87D3A-2963-3148-97EF-BB351326E83C}"/>
              </a:ext>
            </a:extLst>
          </p:cNvPr>
          <p:cNvSpPr txBox="1"/>
          <p:nvPr/>
        </p:nvSpPr>
        <p:spPr>
          <a:xfrm>
            <a:off x="6005945" y="2661522"/>
            <a:ext cx="5209309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Synonym for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on Y depends on M”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BB495-35FE-5A41-BBE0-A03BA880157A}"/>
              </a:ext>
            </a:extLst>
          </p:cNvPr>
          <p:cNvSpPr txBox="1"/>
          <p:nvPr/>
        </p:nvSpPr>
        <p:spPr>
          <a:xfrm>
            <a:off x="304798" y="2661377"/>
            <a:ext cx="5458691" cy="40318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us about the path of an effect (from one variable to an intermediate one then to the outcome)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goes through M to Y”</a:t>
            </a:r>
          </a:p>
        </p:txBody>
      </p:sp>
    </p:spTree>
    <p:extLst>
      <p:ext uri="{BB962C8B-B14F-4D97-AF65-F5344CB8AC3E}">
        <p14:creationId xmlns:p14="http://schemas.microsoft.com/office/powerpoint/2010/main" val="3124887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799397" y="401782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E7CC6-5044-8D47-B21A-C9987EB52D30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40A8B-3E77-FA4D-9C14-FEF090F66CF5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A186F-5123-1B4A-A813-9D9052768ADE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25D7D-0F70-FD40-A37C-3369E3C680F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657600" y="2941583"/>
            <a:ext cx="1076488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3EB65-C207-7445-9702-08EF35285B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592291" y="2941583"/>
            <a:ext cx="1018309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A64E1-EBDF-6A45-9225-2BAEE39667B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8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8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4907B-FEE3-DE42-B4A0-674537DBF383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82A98-5A0E-B64A-8628-1E97599A43D0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79FA1-B448-AE4A-8C05-0B139D8A6B11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3C407-C797-F843-8B37-903B006E751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A91E4-F6B2-0241-A01A-26501E0F6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134100" y="3585819"/>
            <a:ext cx="29090" cy="993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368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A8DB6-A274-9E4C-A2A3-01AD64AF27B5}"/>
              </a:ext>
            </a:extLst>
          </p:cNvPr>
          <p:cNvSpPr txBox="1"/>
          <p:nvPr/>
        </p:nvSpPr>
        <p:spPr>
          <a:xfrm>
            <a:off x="725522" y="2022763"/>
            <a:ext cx="1021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specialized software for this (Jamovi can’t do it yet)</a:t>
            </a:r>
          </a:p>
          <a:p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aware of it but you do not need to know how to do it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09242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514017"/>
            <a:ext cx="10825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Other categorical data analyses and miscellaneous topics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1844</Words>
  <Application>Microsoft Macintosh PowerPoint</Application>
  <PresentationFormat>Widescreen</PresentationFormat>
  <Paragraphs>529</Paragraphs>
  <Slides>53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https://www.youtube.com/watch?v=nUdsTizSxSI&amp;t=978s</vt:lpstr>
      <vt:lpstr>Applied Statistical Analysis</vt:lpstr>
      <vt:lpstr>Today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the Test Statistic</vt:lpstr>
      <vt:lpstr>Compute an Effect Size and Describe it</vt:lpstr>
      <vt:lpstr>Interpreting the results</vt:lpstr>
      <vt:lpstr>PowerPoint Presentation</vt:lpstr>
      <vt:lpstr>Multiple Logistic Regression</vt:lpstr>
      <vt:lpstr>Multiple Logistic Regression</vt:lpstr>
      <vt:lpstr>Multiple Regression</vt:lpstr>
      <vt:lpstr>Variable Selection</vt:lpstr>
      <vt:lpstr>Variable Selection</vt:lpstr>
      <vt:lpstr>Assumption Checks</vt:lpstr>
      <vt:lpstr>Multi-Collinearity</vt:lpstr>
      <vt:lpstr>Interactions</vt:lpstr>
      <vt:lpstr>Interactions</vt:lpstr>
      <vt:lpstr>PowerPoint Presentation</vt:lpstr>
      <vt:lpstr>PowerPoint Presentation</vt:lpstr>
      <vt:lpstr>Mediation vs. Moderation</vt:lpstr>
      <vt:lpstr>Mediation vs. Moderation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404</cp:revision>
  <cp:lastPrinted>2018-03-24T23:33:15Z</cp:lastPrinted>
  <dcterms:created xsi:type="dcterms:W3CDTF">2017-12-29T23:46:42Z</dcterms:created>
  <dcterms:modified xsi:type="dcterms:W3CDTF">2018-03-24T23:33:22Z</dcterms:modified>
</cp:coreProperties>
</file>