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20" r:id="rId4"/>
    <p:sldId id="353" r:id="rId5"/>
    <p:sldId id="364" r:id="rId6"/>
    <p:sldId id="356" r:id="rId7"/>
    <p:sldId id="367" r:id="rId8"/>
    <p:sldId id="369" r:id="rId9"/>
    <p:sldId id="375" r:id="rId10"/>
    <p:sldId id="376" r:id="rId11"/>
    <p:sldId id="377" r:id="rId12"/>
    <p:sldId id="378" r:id="rId13"/>
    <p:sldId id="379" r:id="rId14"/>
    <p:sldId id="370" r:id="rId15"/>
    <p:sldId id="371" r:id="rId16"/>
    <p:sldId id="387" r:id="rId17"/>
    <p:sldId id="372" r:id="rId18"/>
    <p:sldId id="373" r:id="rId19"/>
    <p:sldId id="374" r:id="rId20"/>
    <p:sldId id="298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2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4" r:id="rId42"/>
    <p:sldId id="405" r:id="rId43"/>
    <p:sldId id="403" r:id="rId44"/>
    <p:sldId id="400" r:id="rId45"/>
    <p:sldId id="401" r:id="rId46"/>
    <p:sldId id="402" r:id="rId47"/>
    <p:sldId id="406" r:id="rId48"/>
    <p:sldId id="368" r:id="rId49"/>
    <p:sldId id="348" r:id="rId50"/>
    <p:sldId id="289" r:id="rId51"/>
    <p:sldId id="290" r:id="rId52"/>
    <p:sldId id="34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313"/>
  </p:normalViewPr>
  <p:slideViewPr>
    <p:cSldViewPr snapToGrid="0" snapToObjects="1">
      <p:cViewPr varScale="1">
        <p:scale>
          <a:sx n="88" d="100"/>
          <a:sy n="88" d="100"/>
        </p:scale>
        <p:origin x="1480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tests we can do but we won’t go into those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z score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8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more dangerous in your field?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level is the chance of a Type I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it smaller (e.g., .01) then Type I error decreases, but Type II error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Two-tailed tests are more conservative than one-tailed tests (let’s stick with two-tailed)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8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7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1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your sample size increases, the t gets closer and closer to the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7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your sample size increases, the t gets closer and closer to the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3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7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5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6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6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tests we can do but we won’t go into those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9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3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8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9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z score is beyond 2.05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098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4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28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9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2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Q_classific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Q_classification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4762907"/>
            <a:ext cx="7364923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of variable controls what analyses we can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nominal, ordinal, interval, ratio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7" y="3296553"/>
            <a:ext cx="7364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Usually the outcome needs to be normal (for small samples)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818427" y="3702081"/>
            <a:ext cx="939342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96777" y="3835162"/>
            <a:ext cx="736492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Variances across groups should be approximately the same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methods work with that type of variable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Histograms, compare SD’s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90438"/>
                  </p:ext>
                </p:extLst>
              </p:nvPr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90438"/>
                  </p:ext>
                </p:extLst>
              </p:nvPr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33607" r="-19958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485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641BF-5204-D943-ADA1-8B351036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58" y="3220834"/>
            <a:ext cx="4895494" cy="3010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F30F44-F0BF-B44E-8D92-0576089E12D6}"/>
              </a:ext>
            </a:extLst>
          </p:cNvPr>
          <p:cNvGrpSpPr/>
          <p:nvPr/>
        </p:nvGrpSpPr>
        <p:grpSpPr>
          <a:xfrm>
            <a:off x="7404100" y="4812859"/>
            <a:ext cx="4051300" cy="1307449"/>
            <a:chOff x="7404100" y="4812859"/>
            <a:chExt cx="4051300" cy="13074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ACB965-EDD4-144F-B457-4B76AFFA7CD9}"/>
                </a:ext>
              </a:extLst>
            </p:cNvPr>
            <p:cNvCxnSpPr/>
            <p:nvPr/>
          </p:nvCxnSpPr>
          <p:spPr>
            <a:xfrm>
              <a:off x="80518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606A8A-B9B0-DC46-AD0F-C461285DCCE6}"/>
                </a:ext>
              </a:extLst>
            </p:cNvPr>
            <p:cNvCxnSpPr/>
            <p:nvPr/>
          </p:nvCxnSpPr>
          <p:spPr>
            <a:xfrm>
              <a:off x="106934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029505-ECD9-D747-83AD-B60B39342FAF}"/>
                </a:ext>
              </a:extLst>
            </p:cNvPr>
            <p:cNvCxnSpPr/>
            <p:nvPr/>
          </p:nvCxnSpPr>
          <p:spPr>
            <a:xfrm flipH="1">
              <a:off x="7404100" y="5466583"/>
              <a:ext cx="5461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E1FE6-AB1B-AC4D-8135-732760347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800" y="5466583"/>
              <a:ext cx="609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2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3710582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Look in the book for the z value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at alpha = .05 (two tails)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854602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/>
              <p:nvPr/>
            </p:nvSpPr>
            <p:spPr>
              <a:xfrm>
                <a:off x="7759700" y="3926025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𝟗𝟔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0" y="3926025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/>
              <p:nvPr/>
            </p:nvSpPr>
            <p:spPr>
              <a:xfrm>
                <a:off x="990600" y="5153046"/>
                <a:ext cx="9994900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So our critical regions is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 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onsolas" charset="0"/>
                  <a:cs typeface="Consolas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𝟗𝟔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53046"/>
                <a:ext cx="9994900" cy="1384995"/>
              </a:xfrm>
              <a:prstGeom prst="rect">
                <a:avLst/>
              </a:prstGeom>
              <a:blipFill>
                <a:blip r:embed="rId4"/>
                <a:stretch>
                  <a:fillRect t="-454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3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build="p"/>
      <p:bldP spid="17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 SEM,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, and M will be given to you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blipFill>
                <a:blip r:embed="rId3"/>
                <a:stretch>
                  <a:fillRect l="-653" t="-12195" r="-65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/>
              <p:nvPr/>
            </p:nvSpPr>
            <p:spPr>
              <a:xfrm>
                <a:off x="4729531" y="1705971"/>
                <a:ext cx="2898037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31" y="1705971"/>
                <a:ext cx="2898037" cy="1512273"/>
              </a:xfrm>
              <a:prstGeom prst="rect">
                <a:avLst/>
              </a:prstGeom>
              <a:blipFill>
                <a:blip r:embed="rId4"/>
                <a:stretch>
                  <a:fillRect t="-40833" b="-1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/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 and 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Or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it, look up its p-value, and compare to our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level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blipFill>
                <a:blip r:embed="rId5"/>
                <a:stretch>
                  <a:fillRect l="-326" t="-2778" r="-293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 estimates is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Cohen’s d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blipFill>
                <a:blip r:embed="rId3"/>
                <a:stretch>
                  <a:fillRect l="-3825" t="-8434" r="-273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0F6F4-904B-5E4C-BA9A-6719B53D6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5116"/>
              </p:ext>
            </p:extLst>
          </p:nvPr>
        </p:nvGraphicFramePr>
        <p:xfrm>
          <a:off x="2273300" y="4185770"/>
          <a:ext cx="7645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4006104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260525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Estimated Size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5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on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157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1487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055911" y="3622757"/>
            <a:ext cx="10825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Study about IQ and our “Creation of </a:t>
                </a:r>
                <a:r>
                  <a:rPr lang="en-US" sz="2800" b="1" dirty="0" err="1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SuperHumans</a:t>
                </a: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 intervention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𝒑𝒐𝒑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𝟏𝟎𝟎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𝟏𝟓</m:t>
                    </m:r>
                    <m:r>
                      <a:rPr lang="en-US" sz="2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</m:t>
                    </m:r>
                  </m:oMath>
                </a14:m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  <a:hlinkClick r:id="rId3"/>
                  </a:rPr>
                  <a:t>https://en.wikipedia.org/wiki/IQ_classification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𝑴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𝟏𝟐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𝑺𝑫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𝟏𝟑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with a N = 100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We think our intervention works so we want to test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Can we say that it does work?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blipFill>
                <a:blip r:embed="rId4"/>
                <a:stretch>
                  <a:fillRect l="-965" t="-1767" r="-1930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3887703" y="151930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practice!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37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Errors in Hypothesis Testing (any type)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 descr="Image result for type 2 error">
            <a:extLst>
              <a:ext uri="{FF2B5EF4-FFF2-40B4-BE49-F238E27FC236}">
                <a16:creationId xmlns:a16="http://schemas.microsoft.com/office/drawing/2014/main" id="{C60077EF-9651-0249-B072-54893DF4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67" y="1423619"/>
            <a:ext cx="6933066" cy="519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1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1918726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make a handful of decisions along this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Alpha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Research and Null Hypotheses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1128950" y="4812414"/>
            <a:ext cx="9934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These are related to Type I and Type II errors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What is a p-value?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1825157" y="1690688"/>
            <a:ext cx="85416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probability of getting an obtained value or a more extreme value assuming the null is true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2EC8-90A6-9E44-81DB-A2C6927AA8C3}"/>
              </a:ext>
            </a:extLst>
          </p:cNvPr>
          <p:cNvSpPr/>
          <p:nvPr/>
        </p:nvSpPr>
        <p:spPr>
          <a:xfrm>
            <a:off x="1825156" y="4306471"/>
            <a:ext cx="8541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Whether results are due to chance (sampling error)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41292-CC6A-454A-9155-CF39B799176B}"/>
              </a:ext>
            </a:extLst>
          </p:cNvPr>
          <p:cNvSpPr/>
          <p:nvPr/>
        </p:nvSpPr>
        <p:spPr>
          <a:xfrm>
            <a:off x="1825155" y="5731510"/>
            <a:ext cx="8541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Page 163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1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Reject that Null!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1825157" y="1690688"/>
            <a:ext cx="8541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don’t accept either the research or null hypotheses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2EC8-90A6-9E44-81DB-A2C6927AA8C3}"/>
              </a:ext>
            </a:extLst>
          </p:cNvPr>
          <p:cNvSpPr/>
          <p:nvPr/>
        </p:nvSpPr>
        <p:spPr>
          <a:xfrm>
            <a:off x="1825157" y="3623409"/>
            <a:ext cx="85416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Rather it is either evidence for or against the null</a:t>
            </a:r>
          </a:p>
          <a:p>
            <a:pPr algn="ctr"/>
            <a:endParaRPr lang="en-US" sz="16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We do say that we </a:t>
            </a:r>
            <a:r>
              <a:rPr lang="en-US" sz="28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“reject”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or </a:t>
            </a:r>
            <a:r>
              <a:rPr lang="en-US" sz="28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“fail to reject”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the null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1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Evidence vs.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838201" y="1690688"/>
            <a:ext cx="95286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Since we use p-values, there is always a chance that we made a Type I or Type II error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2EC8-90A6-9E44-81DB-A2C6927AA8C3}"/>
              </a:ext>
            </a:extLst>
          </p:cNvPr>
          <p:cNvSpPr/>
          <p:nvPr/>
        </p:nvSpPr>
        <p:spPr>
          <a:xfrm>
            <a:off x="1583856" y="3792518"/>
            <a:ext cx="8541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So we have evidence for or against it but we do NOT have PROOF of the research or null hypotheses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41292-CC6A-454A-9155-CF39B799176B}"/>
              </a:ext>
            </a:extLst>
          </p:cNvPr>
          <p:cNvSpPr/>
          <p:nvPr/>
        </p:nvSpPr>
        <p:spPr>
          <a:xfrm>
            <a:off x="1583857" y="5731510"/>
            <a:ext cx="8782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 like the discussion on Page 165 about this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576226"/>
                  </p:ext>
                </p:extLst>
              </p:nvPr>
            </p:nvGraphicFramePr>
            <p:xfrm>
              <a:off x="838200" y="1824566"/>
              <a:ext cx="10515600" cy="4181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549032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87587580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889513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67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and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Z-Test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𝑆𝐸𝑀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42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but not the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𝑆𝐷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𝑆𝐸𝑀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𝑆𝐷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665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576226"/>
                  </p:ext>
                </p:extLst>
              </p:nvPr>
            </p:nvGraphicFramePr>
            <p:xfrm>
              <a:off x="838200" y="1824566"/>
              <a:ext cx="10515600" cy="4181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549032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87587580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8895133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67643"/>
                      </a:ext>
                    </a:extLst>
                  </a:tr>
                  <a:tr h="1800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and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Z-Test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62" t="-28169" r="-725" b="-165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26621"/>
                      </a:ext>
                    </a:extLst>
                  </a:tr>
                  <a:tr h="1923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but not the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62" t="-119737" r="-725" b="-54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96658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638523"/>
            <a:ext cx="476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one sample,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you do not know the population standard deviation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0" y="1772722"/>
            <a:ext cx="3570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B0063-8F5F-BA4C-8696-F2654F1DEBC7}"/>
              </a:ext>
            </a:extLst>
          </p:cNvPr>
          <p:cNvSpPr/>
          <p:nvPr/>
        </p:nvSpPr>
        <p:spPr>
          <a:xfrm>
            <a:off x="6032501" y="1511112"/>
            <a:ext cx="532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Slightly different distribution</a:t>
            </a:r>
            <a:endParaRPr lang="en-US" sz="4000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B5463-F60C-AA44-AA86-7F28AA0B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3217077"/>
            <a:ext cx="5168900" cy="2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2010659"/>
            <a:ext cx="9486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Which formula is for individual z scores and which is for z scores for sample means?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six steps to hypothesis testing?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we trying to accomplish with hypothesis testing?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/>
              <p:nvPr/>
            </p:nvSpPr>
            <p:spPr>
              <a:xfrm>
                <a:off x="5613400" y="396161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0" y="396161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47157-D552-DF44-8A4C-F555911EF531}"/>
                  </a:ext>
                </a:extLst>
              </p:cNvPr>
              <p:cNvSpPr txBox="1"/>
              <p:nvPr/>
            </p:nvSpPr>
            <p:spPr>
              <a:xfrm>
                <a:off x="8866360" y="309724"/>
                <a:ext cx="2792239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47157-D552-DF44-8A4C-F555911E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360" y="309724"/>
                <a:ext cx="2792239" cy="1512273"/>
              </a:xfrm>
              <a:prstGeom prst="rect">
                <a:avLst/>
              </a:prstGeom>
              <a:blipFill>
                <a:blip r:embed="rId4"/>
                <a:stretch>
                  <a:fillRect t="-40336" b="-1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638523"/>
            <a:ext cx="476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one sample,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you do not know the population standard deviation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0" y="1772722"/>
            <a:ext cx="3570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B0063-8F5F-BA4C-8696-F2654F1DEBC7}"/>
              </a:ext>
            </a:extLst>
          </p:cNvPr>
          <p:cNvSpPr/>
          <p:nvPr/>
        </p:nvSpPr>
        <p:spPr>
          <a:xfrm>
            <a:off x="6032501" y="1511112"/>
            <a:ext cx="532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Slightly different distribution</a:t>
            </a:r>
            <a:endParaRPr lang="en-US" sz="4000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B5463-F60C-AA44-AA86-7F28AA0B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3217077"/>
            <a:ext cx="5168900" cy="2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31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95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4762907"/>
            <a:ext cx="736492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DV and an IV that is for a single sample (group)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6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7" y="3296553"/>
            <a:ext cx="7364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outcome needs to be normal (for small samples)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818427" y="3702081"/>
            <a:ext cx="939342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27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96777" y="3835162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variance of our sample is supposed to match the population variance (but do we know it?)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Hard to assess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33607" r="-19958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31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641BF-5204-D943-ADA1-8B351036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58" y="3220834"/>
            <a:ext cx="4895494" cy="3010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F30F44-F0BF-B44E-8D92-0576089E12D6}"/>
              </a:ext>
            </a:extLst>
          </p:cNvPr>
          <p:cNvGrpSpPr/>
          <p:nvPr/>
        </p:nvGrpSpPr>
        <p:grpSpPr>
          <a:xfrm>
            <a:off x="7404100" y="4812859"/>
            <a:ext cx="4051300" cy="1307449"/>
            <a:chOff x="7404100" y="4812859"/>
            <a:chExt cx="4051300" cy="13074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ACB965-EDD4-144F-B457-4B76AFFA7CD9}"/>
                </a:ext>
              </a:extLst>
            </p:cNvPr>
            <p:cNvCxnSpPr/>
            <p:nvPr/>
          </p:nvCxnSpPr>
          <p:spPr>
            <a:xfrm>
              <a:off x="80518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606A8A-B9B0-DC46-AD0F-C461285DCCE6}"/>
                </a:ext>
              </a:extLst>
            </p:cNvPr>
            <p:cNvCxnSpPr/>
            <p:nvPr/>
          </p:nvCxnSpPr>
          <p:spPr>
            <a:xfrm>
              <a:off x="106934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029505-ECD9-D747-83AD-B60B39342FAF}"/>
                </a:ext>
              </a:extLst>
            </p:cNvPr>
            <p:cNvCxnSpPr/>
            <p:nvPr/>
          </p:nvCxnSpPr>
          <p:spPr>
            <a:xfrm flipH="1">
              <a:off x="7404100" y="5466583"/>
              <a:ext cx="5461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E1FE6-AB1B-AC4D-8135-732760347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800" y="5466583"/>
              <a:ext cx="609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4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𝑵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𝑵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2A4470-CB93-2B42-A638-EB9FC4F7DE82}"/>
              </a:ext>
            </a:extLst>
          </p:cNvPr>
          <p:cNvSpPr/>
          <p:nvPr/>
        </p:nvSpPr>
        <p:spPr>
          <a:xfrm>
            <a:off x="9646070" y="5996774"/>
            <a:ext cx="673100" cy="2795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A1644A-62B4-2F44-A523-8F0FB38AFD87}"/>
              </a:ext>
            </a:extLst>
          </p:cNvPr>
          <p:cNvCxnSpPr/>
          <p:nvPr/>
        </p:nvCxnSpPr>
        <p:spPr>
          <a:xfrm>
            <a:off x="7534334" y="6147998"/>
            <a:ext cx="20574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54438-4AB6-4C47-90D2-C95BC0D47307}"/>
              </a:ext>
            </a:extLst>
          </p:cNvPr>
          <p:cNvCxnSpPr>
            <a:cxnSpLocks/>
          </p:cNvCxnSpPr>
          <p:nvPr/>
        </p:nvCxnSpPr>
        <p:spPr>
          <a:xfrm>
            <a:off x="9982200" y="812800"/>
            <a:ext cx="0" cy="50150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/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/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So our critical regions is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 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onsolas" charset="0"/>
                  <a:cs typeface="Consolas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blipFill>
                <a:blip r:embed="rId4"/>
                <a:stretch>
                  <a:fillRect t="-4505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uiExpan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 SEM,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, and M will be given to you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blipFill>
                <a:blip r:embed="rId3"/>
                <a:stretch>
                  <a:fillRect l="-653" t="-12195" r="-65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/>
              <p:nvPr/>
            </p:nvSpPr>
            <p:spPr>
              <a:xfrm>
                <a:off x="4729531" y="1705971"/>
                <a:ext cx="2855269" cy="161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31" y="1705971"/>
                <a:ext cx="2855269" cy="1617751"/>
              </a:xfrm>
              <a:prstGeom prst="rect">
                <a:avLst/>
              </a:prstGeom>
              <a:blipFill>
                <a:blip r:embed="rId4"/>
                <a:stretch>
                  <a:fillRect t="-34109" r="-1333" b="-1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/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 and 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Or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it, look up its p-value, and compare to our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level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blipFill>
                <a:blip r:embed="rId5"/>
                <a:stretch>
                  <a:fillRect l="-326" t="-2778" r="-293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 estimates is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Cohen’s d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blipFill>
                <a:blip r:embed="rId3"/>
                <a:stretch>
                  <a:fillRect l="-3825" t="-8434" r="-2732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0F6F4-904B-5E4C-BA9A-6719B53D6AF3}"/>
              </a:ext>
            </a:extLst>
          </p:cNvPr>
          <p:cNvGraphicFramePr>
            <a:graphicFrameLocks noGrp="1"/>
          </p:cNvGraphicFramePr>
          <p:nvPr/>
        </p:nvGraphicFramePr>
        <p:xfrm>
          <a:off x="2273300" y="4185770"/>
          <a:ext cx="7645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4006104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260525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Estimated Size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5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on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216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2358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Study about height and our “Creation of Super-Tall Humans” intervention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𝒑𝒐𝒑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𝟔𝟑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? </m:t>
                    </m:r>
                  </m:oMath>
                </a14:m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  <a:hlinkClick r:id="rId3"/>
                  </a:rPr>
                  <a:t>https://en.wikipedia.org/wiki/IQ_classification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𝑴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𝟕𝟎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𝑺𝑫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with a N = 36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We think our intervention works so we want to test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Can we say that it does work?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blipFill>
                <a:blip r:embed="rId4"/>
                <a:stretch>
                  <a:fillRect l="-965" t="-1767" r="-1930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3887703" y="151930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practice!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8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65064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can we say a result is “significant”?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Cohen’s d?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a Z-test and a T-test?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99DE1-6C56-CF4C-B508-3AE9F297BB60}"/>
                  </a:ext>
                </a:extLst>
              </p:cNvPr>
              <p:cNvSpPr txBox="1"/>
              <p:nvPr/>
            </p:nvSpPr>
            <p:spPr>
              <a:xfrm>
                <a:off x="4898363" y="3286109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99DE1-6C56-CF4C-B508-3AE9F29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3286109"/>
                <a:ext cx="2395271" cy="1048557"/>
              </a:xfrm>
              <a:prstGeom prst="rect">
                <a:avLst/>
              </a:prstGeom>
              <a:blipFill>
                <a:blip r:embed="rId4"/>
                <a:stretch>
                  <a:fillRect l="-3704" r="-3175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7D9BB3E-BFF5-F442-9702-6120A6B69ADC}"/>
              </a:ext>
            </a:extLst>
          </p:cNvPr>
          <p:cNvSpPr/>
          <p:nvPr/>
        </p:nvSpPr>
        <p:spPr>
          <a:xfrm>
            <a:off x="927100" y="4896535"/>
            <a:ext cx="1042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</p:txBody>
      </p:sp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T-tests and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Confidence Intervals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7 and 8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the Class Data &amp;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167443" y="4489456"/>
            <a:ext cx="3857145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 Hypothesis Test Example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(outside of Jamovi)</a:t>
            </a:r>
          </a:p>
        </p:txBody>
      </p:sp>
    </p:spTree>
    <p:extLst>
      <p:ext uri="{BB962C8B-B14F-4D97-AF65-F5344CB8AC3E}">
        <p14:creationId xmlns:p14="http://schemas.microsoft.com/office/powerpoint/2010/main" val="252988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225800" y="1453627"/>
            <a:ext cx="9017000" cy="5404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DFA3D4-C8AF-D049-9559-57617E32D531}"/>
              </a:ext>
            </a:extLst>
          </p:cNvPr>
          <p:cNvSpPr/>
          <p:nvPr/>
        </p:nvSpPr>
        <p:spPr>
          <a:xfrm>
            <a:off x="304800" y="2779190"/>
            <a:ext cx="375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Appendix A shows more exact p-values</a:t>
            </a:r>
          </a:p>
        </p:txBody>
      </p:sp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Jim and Pam could impact each other’s scores so they are NOT independent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2196</Words>
  <Application>Microsoft Macintosh PowerPoint</Application>
  <PresentationFormat>Widescreen</PresentationFormat>
  <Paragraphs>452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Z-Scores for an Individual Point</vt:lpstr>
      <vt:lpstr>The Z for a Sample Mean</vt:lpstr>
      <vt:lpstr>Z-Score and the Standard Normal Curve</vt:lpstr>
      <vt:lpstr>Hypothesis Testing with Z Scores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Hypothesis Testing with Z Scores</vt:lpstr>
      <vt:lpstr>Errors in Hypothesis Testing (any type)</vt:lpstr>
      <vt:lpstr>Hypothesis Testing Rules</vt:lpstr>
      <vt:lpstr>What is a p-value?</vt:lpstr>
      <vt:lpstr>Reject that Null!</vt:lpstr>
      <vt:lpstr>Evidence vs. Proof</vt:lpstr>
      <vt:lpstr>PowerPoint Presentation</vt:lpstr>
      <vt:lpstr>Single-Sample T-tests</vt:lpstr>
      <vt:lpstr>Single-Sample T-tests</vt:lpstr>
      <vt:lpstr>Single-Sample T-tests</vt:lpstr>
      <vt:lpstr>Hypothesis Testing with T-Tests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Define Critical Regions</vt:lpstr>
      <vt:lpstr>Define Critical Regions</vt:lpstr>
      <vt:lpstr>Define Critical Regions</vt:lpstr>
      <vt:lpstr>Compute the Test Statistic</vt:lpstr>
      <vt:lpstr>Compute an Effect Size and Describe it</vt:lpstr>
      <vt:lpstr>Interpreting the results</vt:lpstr>
      <vt:lpstr>Hypothesis Testing with T-tests</vt:lpstr>
      <vt:lpstr>Review Hypothesis Testing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236</cp:revision>
  <cp:lastPrinted>2018-01-24T21:23:57Z</cp:lastPrinted>
  <dcterms:created xsi:type="dcterms:W3CDTF">2017-12-29T23:46:42Z</dcterms:created>
  <dcterms:modified xsi:type="dcterms:W3CDTF">2019-12-11T21:52:48Z</dcterms:modified>
</cp:coreProperties>
</file>