
<file path=[Content_Types].xml><?xml version="1.0" encoding="utf-8"?>
<Types xmlns="http://schemas.openxmlformats.org/package/2006/content-types">
  <Default Extension="(null)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8" r:id="rId12"/>
    <p:sldId id="359" r:id="rId13"/>
    <p:sldId id="360" r:id="rId14"/>
    <p:sldId id="362" r:id="rId15"/>
    <p:sldId id="363" r:id="rId16"/>
    <p:sldId id="364" r:id="rId17"/>
    <p:sldId id="370" r:id="rId18"/>
    <p:sldId id="365" r:id="rId19"/>
    <p:sldId id="367" r:id="rId20"/>
    <p:sldId id="369" r:id="rId21"/>
    <p:sldId id="372" r:id="rId22"/>
    <p:sldId id="373" r:id="rId23"/>
    <p:sldId id="327" r:id="rId24"/>
    <p:sldId id="368" r:id="rId25"/>
    <p:sldId id="374" r:id="rId26"/>
    <p:sldId id="37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8290"/>
  </p:normalViewPr>
  <p:slideViewPr>
    <p:cSldViewPr snapToGrid="0" snapToObjects="1">
      <p:cViewPr varScale="1">
        <p:scale>
          <a:sx n="88" d="100"/>
          <a:sy n="88" d="100"/>
        </p:scale>
        <p:origin x="1480" y="176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the Z score table in Appendix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29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73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NO, it is almost certain they will differ (at least a little)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00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43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89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52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4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10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70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7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If</a:t>
            </a:r>
            <a:r>
              <a:rPr lang="en-US" sz="1800" baseline="0" dirty="0"/>
              <a:t> the data are so far from what the null hypothesis would predict, we are going to think that maybe the null is wrong.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309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97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83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Website provides a little interactive example of sample distributions and the distributions of sample 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6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36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0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60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units are z scores in?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 deviation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32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64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39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only works if the distribution of the raw scores are normally-distributed!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2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D73-E719-D849-B192-46101C5BDE90}" type="datetime1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9701-0A79-F944-95C4-63D074BCD5FE}" type="datetime1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0CA4-DAFA-6D46-8CB2-2C9884C33B19}" type="datetime1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69C-4E88-FD4D-B0FD-C205835C558E}" type="datetime1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D85-1BA6-C144-9430-792891429B46}" type="datetime1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D6FA-46B1-AB4D-BA89-52D1F1EDB7DC}" type="datetime1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F6F-40DD-C041-8CA9-F3B7FE603DF0}" type="datetime1">
              <a:rPr lang="en-US" smtClean="0"/>
              <a:t>12/18/19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8225-12C7-9541-8776-7D580B3D5DF4}" type="datetime1">
              <a:rPr lang="en-US" smtClean="0"/>
              <a:t>12/18/19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8ADA-5976-EF4F-970E-AF67408D4544}" type="datetime1">
              <a:rPr lang="en-US" smtClean="0"/>
              <a:t>12/18/19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50B1-E69C-BF40-8DA9-7B6511B1163C}" type="datetime1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9B4-0EE4-FC4D-BE81-EA98845A0C10}" type="datetime1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6ACF-BE73-1A41-A391-5F549B566778}" type="datetime1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(null)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4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</a:p>
        </p:txBody>
      </p:sp>
    </p:spTree>
    <p:extLst>
      <p:ext uri="{BB962C8B-B14F-4D97-AF65-F5344CB8AC3E}">
        <p14:creationId xmlns:p14="http://schemas.microsoft.com/office/powerpoint/2010/main" val="64120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 and the 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Standard Normal Curve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8F04A-1531-3E41-AD61-4C083AE886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67" t="6565" r="8685" b="6652"/>
          <a:stretch/>
        </p:blipFill>
        <p:spPr>
          <a:xfrm>
            <a:off x="3060700" y="1453627"/>
            <a:ext cx="9017000" cy="54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7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 and the 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Standard Normal Curve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26AD56-F0A3-3143-B62C-4CA8D91472E3}"/>
              </a:ext>
            </a:extLst>
          </p:cNvPr>
          <p:cNvSpPr txBox="1"/>
          <p:nvPr/>
        </p:nvSpPr>
        <p:spPr>
          <a:xfrm>
            <a:off x="838199" y="2213996"/>
            <a:ext cx="105156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So...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We can use the same idea to estimate the probability of scoring higher or lower than a certain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E61C91-FB54-5A41-82B1-6B270A9FDA39}"/>
              </a:ext>
            </a:extLst>
          </p:cNvPr>
          <p:cNvSpPr/>
          <p:nvPr/>
        </p:nvSpPr>
        <p:spPr>
          <a:xfrm>
            <a:off x="838199" y="4973935"/>
            <a:ext cx="10515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Example: If the scores on an exam have a mean of 70, an SD of 10, we know the distribution is normal, what is the probability of scoring 90 or higher.</a:t>
            </a:r>
          </a:p>
        </p:txBody>
      </p:sp>
    </p:spTree>
    <p:extLst>
      <p:ext uri="{BB962C8B-B14F-4D97-AF65-F5344CB8AC3E}">
        <p14:creationId xmlns:p14="http://schemas.microsoft.com/office/powerpoint/2010/main" val="87443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Distribution of Sample Means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199" y="1744096"/>
            <a:ext cx="1051560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!!! Important Point !!!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There are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distributions of single scores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There are </a:t>
            </a:r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distributions of statistics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This is generally in reference to the sample mean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B196B-F96E-4B49-8E6C-C6203A49911D}"/>
              </a:ext>
            </a:extLst>
          </p:cNvPr>
          <p:cNvSpPr txBox="1"/>
          <p:nvPr/>
        </p:nvSpPr>
        <p:spPr>
          <a:xfrm>
            <a:off x="838198" y="5188996"/>
            <a:ext cx="10515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 5 is about distributions of statistics</a:t>
            </a:r>
            <a:endParaRPr lang="en-US" sz="32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14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Distribution of Sample Means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952499" y="4461125"/>
            <a:ext cx="10515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So what if we took 5 different samples (or 10, or 50, etc.). </a:t>
            </a:r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Will each sample have the same mean?</a:t>
            </a:r>
            <a:endParaRPr lang="en-US" sz="28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A522D-8CE0-5640-83E2-F4BA2106BB45}"/>
              </a:ext>
            </a:extLst>
          </p:cNvPr>
          <p:cNvSpPr txBox="1"/>
          <p:nvPr/>
        </p:nvSpPr>
        <p:spPr>
          <a:xfrm>
            <a:off x="838200" y="1950348"/>
            <a:ext cx="4914903" cy="181588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Inferential statistics is all about using the sample to infer population parameters</a:t>
            </a:r>
            <a:endParaRPr lang="en-US" sz="20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FE14C-98F0-4849-8D05-9B06DB192ED6}"/>
              </a:ext>
            </a:extLst>
          </p:cNvPr>
          <p:cNvSpPr txBox="1"/>
          <p:nvPr/>
        </p:nvSpPr>
        <p:spPr>
          <a:xfrm>
            <a:off x="6210300" y="1950348"/>
            <a:ext cx="5295899" cy="181588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But the sample is almost certainly going to differ from the population (at least a little)</a:t>
            </a:r>
            <a:endParaRPr lang="en-US" sz="20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632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Standard Error of the Mean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199" y="1760990"/>
            <a:ext cx="105156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“SEM” or “SE”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Depends on </a:t>
            </a:r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sample size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(bigger sample, smaller SEM)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Tells us, </a:t>
            </a:r>
            <a:r>
              <a:rPr lang="en-US" sz="3200" b="1" i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if we were to collect many samples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, how much the sample means would vary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/>
              <p:nvPr/>
            </p:nvSpPr>
            <p:spPr>
              <a:xfrm>
                <a:off x="4898363" y="5309167"/>
                <a:ext cx="2395271" cy="1048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𝑆𝐸𝑀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363" y="5309167"/>
                <a:ext cx="2395271" cy="1048557"/>
              </a:xfrm>
              <a:prstGeom prst="rect">
                <a:avLst/>
              </a:prstGeom>
              <a:blipFill>
                <a:blip r:embed="rId3"/>
                <a:stretch>
                  <a:fillRect l="-3704" r="-317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46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Since we don’t want to take lots of samples...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/>
              <p:nvPr/>
            </p:nvSpPr>
            <p:spPr>
              <a:xfrm>
                <a:off x="838199" y="1760990"/>
                <a:ext cx="10515601" cy="5201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1"/>
                    </a:solidFill>
                    <a:latin typeface="Consolas" charset="0"/>
                    <a:ea typeface="Consolas" charset="0"/>
                    <a:cs typeface="Consolas" charset="0"/>
                  </a:rPr>
                  <a:t>We use statistical theory! (or “the magic of math”)</a:t>
                </a:r>
              </a:p>
              <a:p>
                <a:endParaRPr lang="en-US" sz="1600" b="1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3200" b="1" dirty="0">
                    <a:solidFill>
                      <a:schemeClr val="accent3"/>
                    </a:solidFill>
                    <a:latin typeface="Consolas" charset="0"/>
                    <a:ea typeface="Consolas" charset="0"/>
                    <a:cs typeface="Consolas" charset="0"/>
                  </a:rPr>
                  <a:t>Central Limit Theorem</a:t>
                </a:r>
              </a:p>
              <a:p>
                <a:pPr marL="1371600" lvl="2" indent="-457200">
                  <a:buFont typeface="Arial" charset="0"/>
                  <a:buChar char="•"/>
                </a:pPr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Tells us the shape (normal), center 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charset="0"/>
                      </a:rPr>
                      <m:t>𝝁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) and spread (SEM) of the distribution of sampling means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3200" b="1" dirty="0">
                    <a:solidFill>
                      <a:schemeClr val="accent3"/>
                    </a:solidFill>
                    <a:latin typeface="Consolas" charset="0"/>
                    <a:ea typeface="Consolas" charset="0"/>
                    <a:cs typeface="Consolas" charset="0"/>
                  </a:rPr>
                  <a:t>Law of Large Numbers</a:t>
                </a:r>
              </a:p>
              <a:p>
                <a:pPr marL="1371600" lvl="2" indent="-457200">
                  <a:buFont typeface="Arial" charset="0"/>
                  <a:buChar char="•"/>
                </a:pPr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As N increases, the sample statistic is better and better at estimating the population parameter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60990"/>
                <a:ext cx="10515601" cy="5201424"/>
              </a:xfrm>
              <a:prstGeom prst="rect">
                <a:avLst/>
              </a:prstGeom>
              <a:blipFill>
                <a:blip r:embed="rId3"/>
                <a:stretch>
                  <a:fillRect l="-1689" t="-1707" r="-3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85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The Z for a Sample Mean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3282951"/>
            <a:ext cx="105156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This is important because of what we will talk about in Chapter 6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Hypothesis Testing with Z 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/>
              <p:nvPr/>
            </p:nvSpPr>
            <p:spPr>
              <a:xfrm>
                <a:off x="3974617" y="1690688"/>
                <a:ext cx="4242765" cy="1033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𝑆𝐸𝑀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617" y="1690688"/>
                <a:ext cx="4242765" cy="1033553"/>
              </a:xfrm>
              <a:prstGeom prst="rect">
                <a:avLst/>
              </a:prstGeom>
              <a:blipFill>
                <a:blip r:embed="rId3"/>
                <a:stretch>
                  <a:fillRect l="-1791" t="-8434" r="-1493" b="-1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52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The Z for a Sample Mean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/>
              <p:nvPr/>
            </p:nvSpPr>
            <p:spPr>
              <a:xfrm>
                <a:off x="838200" y="2196851"/>
                <a:ext cx="10515601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indent="-742950">
                  <a:buAutoNum type="arabicPeriod"/>
                </a:pPr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N = 100, Mean = 10,</a:t>
                </a:r>
                <a:r>
                  <a:rPr lang="en-US" sz="3600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5,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𝑀𝑒𝑎𝑛</m:t>
                        </m:r>
                      </m:sub>
                    </m:sSub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? </a:t>
                </a:r>
                <a:endParaRPr lang="en-US" sz="2800" b="1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742950" indent="-742950">
                  <a:buFontTx/>
                  <a:buAutoNum type="arabicPeriod"/>
                </a:pPr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N = 100, Mean = 2,</a:t>
                </a:r>
                <a:r>
                  <a:rPr lang="en-US" sz="3600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0,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10,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𝑀𝑒𝑎𝑛</m:t>
                        </m:r>
                      </m:sub>
                    </m:sSub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? </a:t>
                </a:r>
              </a:p>
              <a:p>
                <a:pPr marL="742950" indent="-742950">
                  <a:buAutoNum type="arabicPeriod"/>
                </a:pPr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What is the probability of having a mean greater than 10 for the first example?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96851"/>
                <a:ext cx="10515601" cy="3970318"/>
              </a:xfrm>
              <a:prstGeom prst="rect">
                <a:avLst/>
              </a:prstGeom>
              <a:blipFill>
                <a:blip r:embed="rId3"/>
                <a:stretch>
                  <a:fillRect l="-1689" t="-2229" b="-4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/>
              <p:nvPr/>
            </p:nvSpPr>
            <p:spPr>
              <a:xfrm>
                <a:off x="8711717" y="682106"/>
                <a:ext cx="2826350" cy="691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𝑆𝐸𝑀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717" y="682106"/>
                <a:ext cx="2826350" cy="691600"/>
              </a:xfrm>
              <a:prstGeom prst="rect">
                <a:avLst/>
              </a:prstGeom>
              <a:blipFill>
                <a:blip r:embed="rId4"/>
                <a:stretch>
                  <a:fillRect l="-1786" t="-9091" r="-1339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724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Z Scores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3177332"/>
            <a:ext cx="105156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Is there evidence that this sample (maybe because of an intervention) is different than the population?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838200" y="1879868"/>
            <a:ext cx="100965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Hypothesis Testing uses Inferential Statistics</a:t>
            </a:r>
          </a:p>
        </p:txBody>
      </p:sp>
    </p:spTree>
    <p:extLst>
      <p:ext uri="{BB962C8B-B14F-4D97-AF65-F5344CB8AC3E}">
        <p14:creationId xmlns:p14="http://schemas.microsoft.com/office/powerpoint/2010/main" val="1496545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Z Scores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3141062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587768"/>
            <a:ext cx="7772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We’ll use a 6-step approach</a:t>
            </a:r>
          </a:p>
          <a:p>
            <a:pPr algn="ctr"/>
            <a:r>
              <a:rPr lang="en-US" sz="2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We’ll use this throughout the class so get familiar with it</a:t>
            </a:r>
          </a:p>
        </p:txBody>
      </p:sp>
    </p:spTree>
    <p:extLst>
      <p:ext uri="{BB962C8B-B14F-4D97-AF65-F5344CB8AC3E}">
        <p14:creationId xmlns:p14="http://schemas.microsoft.com/office/powerpoint/2010/main" val="345145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5411" y="3273852"/>
            <a:ext cx="108258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Z-scores (for individuals and samples)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Intro to Hypothesis Testing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Estimation &amp;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Z Scores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838200" y="2248168"/>
            <a:ext cx="91567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Because assessing z-scores and t-tests are so similar, we will talk about both next week</a:t>
            </a:r>
          </a:p>
          <a:p>
            <a:endParaRPr lang="en-US" sz="40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Read Chapter 7</a:t>
            </a:r>
            <a:endParaRPr lang="en-US" sz="2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974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2" y="1108332"/>
            <a:ext cx="1141367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</a:p>
          <a:p>
            <a:pPr algn="ctr"/>
            <a:r>
              <a:rPr lang="en-US" sz="60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Please post them to the discussion board before class starts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E30D6B-58FB-6F42-B0AC-D167B8DED558}"/>
              </a:ext>
            </a:extLst>
          </p:cNvPr>
          <p:cNvSpPr txBox="1"/>
          <p:nvPr/>
        </p:nvSpPr>
        <p:spPr>
          <a:xfrm>
            <a:off x="3869882" y="5987018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of Pre-Recorded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3412274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In-class discussion </a:t>
            </a:r>
          </a:p>
          <a:p>
            <a:r>
              <a:rPr lang="en-US" sz="8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slides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8B1FAB-D00D-C64C-BC45-441073EC2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143" y="3429000"/>
            <a:ext cx="5446486" cy="272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09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Review of Z-Scores (Chapter 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9673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does a z-score about an individual point tell us?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Is it possible to make a specific probability statement about a z-score if the distribution is normal?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proportion of scores are between z-scores of 0 and 1? (hint: use shading and the appendix)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5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789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Review of Sample Mean Distributions (Chapter 5 and Intro to 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1" y="2366396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Why is understanding the distribution of sample means important?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does the standard error of the mean tell us?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How would we get a smaller SEM?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are the steps in the 6-step approach?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13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Distribution of Sample Means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952499" y="4461125"/>
            <a:ext cx="10515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So what if we took 5 different samples (or 10, or 50, etc.). </a:t>
            </a:r>
            <a:r>
              <a:rPr lang="en-US" sz="3600" b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Will each sample have the same mean?</a:t>
            </a:r>
            <a:endParaRPr lang="en-US" sz="28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A522D-8CE0-5640-83E2-F4BA2106BB45}"/>
              </a:ext>
            </a:extLst>
          </p:cNvPr>
          <p:cNvSpPr txBox="1"/>
          <p:nvPr/>
        </p:nvSpPr>
        <p:spPr>
          <a:xfrm>
            <a:off x="838200" y="1950348"/>
            <a:ext cx="4914903" cy="181588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Inferential statistics is all about using the sample to infer population parameters</a:t>
            </a:r>
            <a:endParaRPr lang="en-US" sz="20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FE14C-98F0-4849-8D05-9B06DB192ED6}"/>
              </a:ext>
            </a:extLst>
          </p:cNvPr>
          <p:cNvSpPr txBox="1"/>
          <p:nvPr/>
        </p:nvSpPr>
        <p:spPr>
          <a:xfrm>
            <a:off x="6210300" y="1950348"/>
            <a:ext cx="5295899" cy="181588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But the sample is almost certainly going to differ from the population (at least a little)</a:t>
            </a:r>
            <a:endParaRPr lang="en-US" sz="20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15CFDC-31EA-5948-AA51-533F111807CB}"/>
              </a:ext>
            </a:extLst>
          </p:cNvPr>
          <p:cNvSpPr/>
          <p:nvPr/>
        </p:nvSpPr>
        <p:spPr>
          <a:xfrm>
            <a:off x="1908267" y="4676568"/>
            <a:ext cx="8604063" cy="13234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shiny.stat.calpoly.edu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Sampling_Distribution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96283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164" y="1376803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Application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EC2E2-D008-C344-8F8F-FA885E3438A9}"/>
              </a:ext>
            </a:extLst>
          </p:cNvPr>
          <p:cNvSpPr txBox="1"/>
          <p:nvPr/>
        </p:nvSpPr>
        <p:spPr>
          <a:xfrm>
            <a:off x="3914151" y="2782669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 Using the Class Data &amp;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Office/Parks and Rec Data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3B548-4D66-7440-B0BD-5D47B9C75724}"/>
              </a:ext>
            </a:extLst>
          </p:cNvPr>
          <p:cNvSpPr txBox="1"/>
          <p:nvPr/>
        </p:nvSpPr>
        <p:spPr>
          <a:xfrm>
            <a:off x="3597573" y="4489456"/>
            <a:ext cx="4996882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Z-scores and Intro to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243368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072" y="1971899"/>
            <a:ext cx="58954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Null Hypothesis</a:t>
            </a:r>
          </a:p>
          <a:p>
            <a:pPr algn="ctr"/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No effect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3179" y="1971898"/>
            <a:ext cx="589805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Alternative Hypothesis</a:t>
            </a:r>
          </a:p>
          <a:p>
            <a:pPr algn="ctr"/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Effect exists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D17AA-8574-D745-879E-235AD1B3C391}"/>
              </a:ext>
            </a:extLst>
          </p:cNvPr>
          <p:cNvSpPr txBox="1"/>
          <p:nvPr/>
        </p:nvSpPr>
        <p:spPr>
          <a:xfrm>
            <a:off x="838200" y="4005943"/>
            <a:ext cx="1051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null world” = a place where there is 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no effect</a:t>
            </a:r>
          </a:p>
          <a:p>
            <a:endParaRPr lang="en-US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Does our world look like that world?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6246B-78F0-E447-AC60-D2A42FC231FD}"/>
              </a:ext>
            </a:extLst>
          </p:cNvPr>
          <p:cNvSpPr txBox="1"/>
          <p:nvPr/>
        </p:nvSpPr>
        <p:spPr>
          <a:xfrm>
            <a:off x="1166209" y="6201619"/>
            <a:ext cx="461697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YES: then maybe the null is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D53E85-F511-E849-A09A-08B9B3F3934F}"/>
              </a:ext>
            </a:extLst>
          </p:cNvPr>
          <p:cNvSpPr txBox="1"/>
          <p:nvPr/>
        </p:nvSpPr>
        <p:spPr>
          <a:xfrm>
            <a:off x="6408823" y="6201619"/>
            <a:ext cx="487024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NO: then maybe the null isn’t true</a:t>
            </a:r>
          </a:p>
        </p:txBody>
      </p:sp>
    </p:spTree>
    <p:extLst>
      <p:ext uri="{BB962C8B-B14F-4D97-AF65-F5344CB8AC3E}">
        <p14:creationId xmlns:p14="http://schemas.microsoft.com/office/powerpoint/2010/main" val="27188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5156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“P-Values”</a:t>
            </a:r>
          </a:p>
          <a:p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probability of observing an effect that large or larger, given the null hypothesis is true.</a:t>
            </a:r>
          </a:p>
          <a:p>
            <a:pPr marL="457200" indent="-457200">
              <a:buFont typeface="Arial" charset="0"/>
              <a:buChar char="•"/>
            </a:pPr>
            <a:endParaRPr lang="en-US" sz="14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It is trying to tell us if an effect exists in the population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199" y="5053286"/>
            <a:ext cx="10515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Usually a p-value &lt; .05 is considered “statistically significant”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8EB15-4B30-5F4A-9DA6-1AB1F3701D86}"/>
              </a:ext>
            </a:extLst>
          </p:cNvPr>
          <p:cNvSpPr txBox="1"/>
          <p:nvPr/>
        </p:nvSpPr>
        <p:spPr>
          <a:xfrm>
            <a:off x="4818742" y="451408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“less than”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D0FD2D-643F-F148-A89D-4410400CA0FC}"/>
              </a:ext>
            </a:extLst>
          </p:cNvPr>
          <p:cNvCxnSpPr>
            <a:stCxn id="6" idx="2"/>
          </p:cNvCxnSpPr>
          <p:nvPr/>
        </p:nvCxnSpPr>
        <p:spPr>
          <a:xfrm>
            <a:off x="5607580" y="4883417"/>
            <a:ext cx="9449" cy="34172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21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199" y="1744096"/>
            <a:ext cx="10515601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P-Values</a:t>
            </a:r>
          </a:p>
          <a:p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Researchers rely on them too much (Cumming, 2014)</a:t>
            </a:r>
          </a:p>
          <a:p>
            <a:pPr marL="457200" indent="-457200">
              <a:buFont typeface="Arial" charset="0"/>
              <a:buChar char="•"/>
            </a:pPr>
            <a:endParaRPr lang="en-US" sz="14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Effect sizes </a:t>
            </a: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should be used with them</a:t>
            </a:r>
          </a:p>
          <a:p>
            <a:endParaRPr lang="en-US" sz="11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We need to highlight that effect sizes are </a:t>
            </a:r>
            <a:r>
              <a:rPr lang="en-US" sz="2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uncertain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 “significant” finding may not be meaningful or reproducible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5C3A9-17B2-DC42-9EBB-2EF9D9F9616A}"/>
              </a:ext>
            </a:extLst>
          </p:cNvPr>
          <p:cNvSpPr txBox="1"/>
          <p:nvPr/>
        </p:nvSpPr>
        <p:spPr>
          <a:xfrm>
            <a:off x="858333" y="6356350"/>
            <a:ext cx="850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Cumming, G. (2014). The new statistics: Why and how. </a:t>
            </a:r>
            <a:r>
              <a:rPr lang="en-US" i="1" dirty="0"/>
              <a:t>Psychological science</a:t>
            </a:r>
            <a:r>
              <a:rPr lang="en-US" dirty="0"/>
              <a:t>, </a:t>
            </a:r>
            <a:r>
              <a:rPr lang="en-US" i="1" dirty="0"/>
              <a:t>25</a:t>
            </a:r>
            <a:r>
              <a:rPr lang="en-US" dirty="0"/>
              <a:t>(1), 7-29.</a:t>
            </a:r>
          </a:p>
        </p:txBody>
      </p:sp>
    </p:spTree>
    <p:extLst>
      <p:ext uri="{BB962C8B-B14F-4D97-AF65-F5344CB8AC3E}">
        <p14:creationId xmlns:p14="http://schemas.microsoft.com/office/powerpoint/2010/main" val="10876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199" y="1744096"/>
            <a:ext cx="1051560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Important Point: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There are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distributions of single scores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There are </a:t>
            </a:r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distributions of statistics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This is generally in reference to the sample mean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B196B-F96E-4B49-8E6C-C6203A49911D}"/>
              </a:ext>
            </a:extLst>
          </p:cNvPr>
          <p:cNvSpPr txBox="1"/>
          <p:nvPr/>
        </p:nvSpPr>
        <p:spPr>
          <a:xfrm>
            <a:off x="838198" y="5188996"/>
            <a:ext cx="10515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Chapter 4 is about single scores</a:t>
            </a:r>
            <a:endParaRPr lang="en-US" sz="32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32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Z-Scores for an Individual Point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200" y="3153796"/>
            <a:ext cx="105156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Tells us: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If the score is </a:t>
            </a: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above or below the mean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How large (</a:t>
            </a:r>
            <a:r>
              <a:rPr lang="en-US" sz="32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the magnitude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 the deviation from the mean is to other data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919DC5-F382-C84B-852B-EE3DB37B7DA1}"/>
                  </a:ext>
                </a:extLst>
              </p:cNvPr>
              <p:cNvSpPr txBox="1"/>
              <p:nvPr/>
            </p:nvSpPr>
            <p:spPr>
              <a:xfrm>
                <a:off x="4699880" y="1845898"/>
                <a:ext cx="2792239" cy="1152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4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919DC5-F382-C84B-852B-EE3DB37B7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880" y="1845898"/>
                <a:ext cx="2792239" cy="1152688"/>
              </a:xfrm>
              <a:prstGeom prst="rect">
                <a:avLst/>
              </a:prstGeom>
              <a:blipFill>
                <a:blip r:embed="rId3"/>
                <a:stretch>
                  <a:fillRect t="-8696" b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06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 Examples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200" y="2391796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 = 20, Score = 10, SD = 10, z = 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 = 5, Score = 5, SD = 1, z = 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 = 5, Score = 6, SD = 1, z = 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Z = 1, Mean = 1, SD = 1, M = 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Z = -1, Mean = 0, SD = 0.5, M =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6BB29D-8A09-3A4C-979F-891E58FB1B61}"/>
                  </a:ext>
                </a:extLst>
              </p:cNvPr>
              <p:cNvSpPr txBox="1"/>
              <p:nvPr/>
            </p:nvSpPr>
            <p:spPr>
              <a:xfrm>
                <a:off x="7928153" y="512772"/>
                <a:ext cx="2792239" cy="1152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4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6BB29D-8A09-3A4C-979F-891E58FB1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153" y="512772"/>
                <a:ext cx="2792239" cy="1152688"/>
              </a:xfrm>
              <a:prstGeom prst="rect">
                <a:avLst/>
              </a:prstGeom>
              <a:blipFill>
                <a:blip r:embed="rId3"/>
                <a:stretch>
                  <a:fillRect t="-8696" b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97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 Interpretations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0925A4-4352-AA41-BD75-75A252203B75}"/>
                  </a:ext>
                </a:extLst>
              </p:cNvPr>
              <p:cNvSpPr txBox="1"/>
              <p:nvPr/>
            </p:nvSpPr>
            <p:spPr>
              <a:xfrm>
                <a:off x="838199" y="1770479"/>
                <a:ext cx="10515601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If the score is </a:t>
                </a:r>
                <a:r>
                  <a:rPr lang="en-US" sz="3200" b="1" dirty="0">
                    <a:solidFill>
                      <a:schemeClr val="accent2"/>
                    </a:solidFill>
                    <a:latin typeface="Consolas" charset="0"/>
                    <a:ea typeface="Consolas" charset="0"/>
                    <a:cs typeface="Consolas" charset="0"/>
                  </a:rPr>
                  <a:t>+ then above the mean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If the score is </a:t>
                </a:r>
                <a:r>
                  <a:rPr lang="en-US" sz="3200" b="1" dirty="0">
                    <a:solidFill>
                      <a:schemeClr val="accent2"/>
                    </a:solidFill>
                    <a:latin typeface="Consolas" charset="0"/>
                    <a:ea typeface="Consolas" charset="0"/>
                    <a:cs typeface="Consolas" charset="0"/>
                  </a:rPr>
                  <a:t>- then below the mean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If score is </a:t>
                </a:r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more than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charset="0"/>
                      </a:rPr>
                      <m:t>±</m:t>
                    </m:r>
                  </m:oMath>
                </a14:m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 1 </a:t>
                </a: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then score is considered “</a:t>
                </a:r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atypical</a:t>
                </a: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”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If score is </a:t>
                </a:r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less than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charset="0"/>
                      </a:rPr>
                      <m:t>±</m:t>
                    </m:r>
                  </m:oMath>
                </a14:m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 1 </a:t>
                </a: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then score is considered “</a:t>
                </a:r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typical</a:t>
                </a: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0925A4-4352-AA41-BD75-75A252203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70479"/>
                <a:ext cx="10515601" cy="3046988"/>
              </a:xfrm>
              <a:prstGeom prst="rect">
                <a:avLst/>
              </a:prstGeom>
              <a:blipFill>
                <a:blip r:embed="rId3"/>
                <a:stretch>
                  <a:fillRect l="-1206" t="-2075" b="-5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7579F0C-F33A-F447-82CA-834EFD1FCC21}"/>
              </a:ext>
            </a:extLst>
          </p:cNvPr>
          <p:cNvSpPr txBox="1"/>
          <p:nvPr/>
        </p:nvSpPr>
        <p:spPr>
          <a:xfrm>
            <a:off x="838198" y="5048299"/>
            <a:ext cx="10515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z tells us more information than just a score. Why?</a:t>
            </a:r>
          </a:p>
        </p:txBody>
      </p:sp>
    </p:spTree>
    <p:extLst>
      <p:ext uri="{BB962C8B-B14F-4D97-AF65-F5344CB8AC3E}">
        <p14:creationId xmlns:p14="http://schemas.microsoft.com/office/powerpoint/2010/main" val="96068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1230</Words>
  <Application>Microsoft Macintosh PowerPoint</Application>
  <PresentationFormat>Widescreen</PresentationFormat>
  <Paragraphs>200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Consolas</vt:lpstr>
      <vt:lpstr>Office Theme</vt:lpstr>
      <vt:lpstr>Applied Statistical Analysis</vt:lpstr>
      <vt:lpstr>Today</vt:lpstr>
      <vt:lpstr>Hypothesis Testing</vt:lpstr>
      <vt:lpstr>Hypothesis Testing</vt:lpstr>
      <vt:lpstr>Hypothesis Testing</vt:lpstr>
      <vt:lpstr>Z-Scores</vt:lpstr>
      <vt:lpstr>Z-Scores for an Individual Point</vt:lpstr>
      <vt:lpstr>Z-Score Examples</vt:lpstr>
      <vt:lpstr>Z-Score Interpretations</vt:lpstr>
      <vt:lpstr>Z-Score and the Standard Normal Curve</vt:lpstr>
      <vt:lpstr>Z-Score and the Standard Normal Curve</vt:lpstr>
      <vt:lpstr>Distribution of Sample Means</vt:lpstr>
      <vt:lpstr>Distribution of Sample Means</vt:lpstr>
      <vt:lpstr>Standard Error of the Mean</vt:lpstr>
      <vt:lpstr>Since we don’t want to take lots of samples...</vt:lpstr>
      <vt:lpstr>The Z for a Sample Mean</vt:lpstr>
      <vt:lpstr>The Z for a Sample Mean</vt:lpstr>
      <vt:lpstr>Hypothesis Testing with Z Scores</vt:lpstr>
      <vt:lpstr>Hypothesis Testing with Z Scores</vt:lpstr>
      <vt:lpstr>Hypothesis Testing with Z Scores</vt:lpstr>
      <vt:lpstr>PowerPoint Presentation</vt:lpstr>
      <vt:lpstr>PowerPoint Presentation</vt:lpstr>
      <vt:lpstr>Review of Z-Scores (Chapter 4)</vt:lpstr>
      <vt:lpstr>Review of Sample Mean Distributions (Chapter 5 and Intro to 6)</vt:lpstr>
      <vt:lpstr>Distribution of Sample Means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205</cp:revision>
  <cp:lastPrinted>2018-01-24T21:23:57Z</cp:lastPrinted>
  <dcterms:created xsi:type="dcterms:W3CDTF">2017-12-29T23:46:42Z</dcterms:created>
  <dcterms:modified xsi:type="dcterms:W3CDTF">2019-12-18T23:51:19Z</dcterms:modified>
</cp:coreProperties>
</file>