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8"/>
    <p:restoredTop sz="94674"/>
  </p:normalViewPr>
  <p:slideViewPr>
    <p:cSldViewPr snapToGrid="0" snapToObjects="1">
      <p:cViewPr>
        <p:scale>
          <a:sx n="100" d="100"/>
          <a:sy n="100" d="100"/>
        </p:scale>
        <p:origin x="1864" y="-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5085-6646-3A42-96D4-1A260979BEDB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3EECF-1232-4A49-BB37-80C2074A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3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ADDB-6FFE-7742-8ADD-1289ED786471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9C641-CAA2-4D45-BAB4-CA9C8F988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5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65" indent="0" algn="ctr">
              <a:buNone/>
              <a:defRPr sz="1125"/>
            </a:lvl2pPr>
            <a:lvl3pPr marL="514329" indent="0" algn="ctr">
              <a:buNone/>
              <a:defRPr sz="1013"/>
            </a:lvl3pPr>
            <a:lvl4pPr marL="771494" indent="0" algn="ctr">
              <a:buNone/>
              <a:defRPr sz="900"/>
            </a:lvl4pPr>
            <a:lvl5pPr marL="1028659" indent="0" algn="ctr">
              <a:buNone/>
              <a:defRPr sz="900"/>
            </a:lvl5pPr>
            <a:lvl6pPr marL="1285824" indent="0" algn="ctr">
              <a:buNone/>
              <a:defRPr sz="900"/>
            </a:lvl6pPr>
            <a:lvl7pPr marL="1542988" indent="0" algn="ctr">
              <a:buNone/>
              <a:defRPr sz="900"/>
            </a:lvl7pPr>
            <a:lvl8pPr marL="1800153" indent="0" algn="ctr">
              <a:buNone/>
              <a:defRPr sz="900"/>
            </a:lvl8pPr>
            <a:lvl9pPr marL="2057318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9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486835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486835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279653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119286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6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29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49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5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29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5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1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8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486835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5" indent="0">
              <a:buNone/>
              <a:defRPr sz="1125" b="1"/>
            </a:lvl2pPr>
            <a:lvl3pPr marL="514329" indent="0">
              <a:buNone/>
              <a:defRPr sz="1013" b="1"/>
            </a:lvl3pPr>
            <a:lvl4pPr marL="771494" indent="0">
              <a:buNone/>
              <a:defRPr sz="900" b="1"/>
            </a:lvl4pPr>
            <a:lvl5pPr marL="1028659" indent="0">
              <a:buNone/>
              <a:defRPr sz="900" b="1"/>
            </a:lvl5pPr>
            <a:lvl6pPr marL="1285824" indent="0">
              <a:buNone/>
              <a:defRPr sz="900" b="1"/>
            </a:lvl6pPr>
            <a:lvl7pPr marL="1542988" indent="0">
              <a:buNone/>
              <a:defRPr sz="900" b="1"/>
            </a:lvl7pPr>
            <a:lvl8pPr marL="1800153" indent="0">
              <a:buNone/>
              <a:defRPr sz="900" b="1"/>
            </a:lvl8pPr>
            <a:lvl9pPr marL="205731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1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241552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5" indent="0">
              <a:buNone/>
              <a:defRPr sz="1125" b="1"/>
            </a:lvl2pPr>
            <a:lvl3pPr marL="514329" indent="0">
              <a:buNone/>
              <a:defRPr sz="1013" b="1"/>
            </a:lvl3pPr>
            <a:lvl4pPr marL="771494" indent="0">
              <a:buNone/>
              <a:defRPr sz="900" b="1"/>
            </a:lvl4pPr>
            <a:lvl5pPr marL="1028659" indent="0">
              <a:buNone/>
              <a:defRPr sz="900" b="1"/>
            </a:lvl5pPr>
            <a:lvl6pPr marL="1285824" indent="0">
              <a:buNone/>
              <a:defRPr sz="900" b="1"/>
            </a:lvl6pPr>
            <a:lvl7pPr marL="1542988" indent="0">
              <a:buNone/>
              <a:defRPr sz="900" b="1"/>
            </a:lvl7pPr>
            <a:lvl8pPr marL="1800153" indent="0">
              <a:buNone/>
              <a:defRPr sz="900" b="1"/>
            </a:lvl8pPr>
            <a:lvl9pPr marL="205731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340101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2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3" y="2743201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65" indent="0">
              <a:buNone/>
              <a:defRPr sz="788"/>
            </a:lvl2pPr>
            <a:lvl3pPr marL="514329" indent="0">
              <a:buNone/>
              <a:defRPr sz="675"/>
            </a:lvl3pPr>
            <a:lvl4pPr marL="771494" indent="0">
              <a:buNone/>
              <a:defRPr sz="563"/>
            </a:lvl4pPr>
            <a:lvl5pPr marL="1028659" indent="0">
              <a:buNone/>
              <a:defRPr sz="563"/>
            </a:lvl5pPr>
            <a:lvl6pPr marL="1285824" indent="0">
              <a:buNone/>
              <a:defRPr sz="563"/>
            </a:lvl6pPr>
            <a:lvl7pPr marL="1542988" indent="0">
              <a:buNone/>
              <a:defRPr sz="563"/>
            </a:lvl7pPr>
            <a:lvl8pPr marL="1800153" indent="0">
              <a:buNone/>
              <a:defRPr sz="563"/>
            </a:lvl8pPr>
            <a:lvl9pPr marL="2057318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5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65" indent="0">
              <a:buNone/>
              <a:defRPr sz="1575"/>
            </a:lvl2pPr>
            <a:lvl3pPr marL="514329" indent="0">
              <a:buNone/>
              <a:defRPr sz="1350"/>
            </a:lvl3pPr>
            <a:lvl4pPr marL="771494" indent="0">
              <a:buNone/>
              <a:defRPr sz="1125"/>
            </a:lvl4pPr>
            <a:lvl5pPr marL="1028659" indent="0">
              <a:buNone/>
              <a:defRPr sz="1125"/>
            </a:lvl5pPr>
            <a:lvl6pPr marL="1285824" indent="0">
              <a:buNone/>
              <a:defRPr sz="1125"/>
            </a:lvl6pPr>
            <a:lvl7pPr marL="1542988" indent="0">
              <a:buNone/>
              <a:defRPr sz="1125"/>
            </a:lvl7pPr>
            <a:lvl8pPr marL="1800153" indent="0">
              <a:buNone/>
              <a:defRPr sz="1125"/>
            </a:lvl8pPr>
            <a:lvl9pPr marL="2057318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3" y="2743201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65" indent="0">
              <a:buNone/>
              <a:defRPr sz="788"/>
            </a:lvl2pPr>
            <a:lvl3pPr marL="514329" indent="0">
              <a:buNone/>
              <a:defRPr sz="675"/>
            </a:lvl3pPr>
            <a:lvl4pPr marL="771494" indent="0">
              <a:buNone/>
              <a:defRPr sz="563"/>
            </a:lvl4pPr>
            <a:lvl5pPr marL="1028659" indent="0">
              <a:buNone/>
              <a:defRPr sz="563"/>
            </a:lvl5pPr>
            <a:lvl6pPr marL="1285824" indent="0">
              <a:buNone/>
              <a:defRPr sz="563"/>
            </a:lvl6pPr>
            <a:lvl7pPr marL="1542988" indent="0">
              <a:buNone/>
              <a:defRPr sz="563"/>
            </a:lvl7pPr>
            <a:lvl8pPr marL="1800153" indent="0">
              <a:buNone/>
              <a:defRPr sz="563"/>
            </a:lvl8pPr>
            <a:lvl9pPr marL="2057318" indent="0">
              <a:buNone/>
              <a:defRPr sz="56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E113-BDE4-054C-9E57-23DC460633C5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E113-BDE4-054C-9E57-23DC460633C5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715A-F9EB-484C-9D1B-61576EB53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514329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3" indent="-128583" algn="l" defTabSz="514329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48" indent="-128583" algn="l" defTabSz="514329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3" indent="-128583" algn="l" defTabSz="514329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77" indent="-128583" algn="l" defTabSz="514329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42" indent="-128583" algn="l" defTabSz="514329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07" indent="-128583" algn="l" defTabSz="514329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71" indent="-128583" algn="l" defTabSz="514329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36" indent="-128583" algn="l" defTabSz="514329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01" indent="-128583" algn="l" defTabSz="514329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5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94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5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24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88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53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18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-168" r="16554"/>
          <a:stretch/>
        </p:blipFill>
        <p:spPr>
          <a:xfrm>
            <a:off x="1" y="869415"/>
            <a:ext cx="6858000" cy="82451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329289"/>
            <a:ext cx="6858000" cy="8814711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340" y="358289"/>
            <a:ext cx="6279910" cy="1077218"/>
          </a:xfrm>
          <a:prstGeom prst="rect">
            <a:avLst/>
          </a:prstGeom>
          <a:solidFill>
            <a:schemeClr val="accent1">
              <a:lumMod val="50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Using </a:t>
            </a:r>
            <a:r>
              <a:rPr lang="en-US" sz="3200" b="1" dirty="0" smtClean="0">
                <a:solidFill>
                  <a:schemeClr val="bg1"/>
                </a:solidFill>
              </a:rPr>
              <a:t>G*Power to Estimate Necessary Sample Size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5343" y="1121463"/>
            <a:ext cx="12717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chemeClr val="bg1"/>
                </a:solidFill>
              </a:rPr>
              <a:t>Tyson S. Barrett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463" y="4239025"/>
            <a:ext cx="62799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In general, requires four steps:</a:t>
            </a:r>
            <a:endParaRPr lang="en-US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337294" y="1517009"/>
            <a:ext cx="62799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It is a powerful tool to estimate </a:t>
            </a:r>
            <a:r>
              <a:rPr lang="en-US" sz="1700" dirty="0" smtClean="0"/>
              <a:t>the sample </a:t>
            </a:r>
            <a:r>
              <a:rPr lang="en-US" sz="1700" dirty="0"/>
              <a:t>size </a:t>
            </a:r>
            <a:r>
              <a:rPr lang="en-US" sz="1700" dirty="0" smtClean="0"/>
              <a:t>needed for </a:t>
            </a:r>
            <a:r>
              <a:rPr lang="en-US" sz="1700" dirty="0" smtClean="0"/>
              <a:t>certain basic </a:t>
            </a:r>
            <a:r>
              <a:rPr lang="en-US" sz="1700" dirty="0" smtClean="0"/>
              <a:t>statistical analyses to detect a given effect size.</a:t>
            </a:r>
            <a:endParaRPr lang="en-US" sz="1700" dirty="0"/>
          </a:p>
        </p:txBody>
      </p:sp>
      <p:sp>
        <p:nvSpPr>
          <p:cNvPr id="14" name="TextBox 13"/>
          <p:cNvSpPr txBox="1"/>
          <p:nvPr/>
        </p:nvSpPr>
        <p:spPr>
          <a:xfrm>
            <a:off x="328767" y="3905256"/>
            <a:ext cx="627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Use it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7462" y="4411211"/>
            <a:ext cx="47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1678" y="4689512"/>
            <a:ext cx="482400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Select </a:t>
            </a:r>
            <a:r>
              <a:rPr lang="en-US" sz="1700" smtClean="0"/>
              <a:t>the appropriate analysis type</a:t>
            </a:r>
            <a:endParaRPr lang="en-US" sz="1700" dirty="0"/>
          </a:p>
        </p:txBody>
      </p:sp>
      <p:sp>
        <p:nvSpPr>
          <p:cNvPr id="17" name="TextBox 16"/>
          <p:cNvSpPr txBox="1"/>
          <p:nvPr/>
        </p:nvSpPr>
        <p:spPr>
          <a:xfrm>
            <a:off x="899500" y="5420517"/>
            <a:ext cx="482400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Add effect size(s), power level, and alpha level</a:t>
            </a:r>
            <a:endParaRPr lang="en-US" sz="170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00" y="6059924"/>
            <a:ext cx="51972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Analyze</a:t>
            </a:r>
            <a:endParaRPr lang="en-US" sz="1700" dirty="0"/>
          </a:p>
        </p:txBody>
      </p:sp>
      <p:sp>
        <p:nvSpPr>
          <p:cNvPr id="19" name="TextBox 18"/>
          <p:cNvSpPr txBox="1"/>
          <p:nvPr/>
        </p:nvSpPr>
        <p:spPr>
          <a:xfrm>
            <a:off x="878632" y="6696683"/>
            <a:ext cx="51972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Repeat</a:t>
            </a:r>
            <a:r>
              <a:rPr lang="en-US" sz="1700" smtClean="0"/>
              <a:t>, modifying the effect size</a:t>
            </a:r>
            <a:endParaRPr lang="en-US" sz="1700" dirty="0"/>
          </a:p>
        </p:txBody>
      </p:sp>
      <p:sp>
        <p:nvSpPr>
          <p:cNvPr id="20" name="TextBox 19"/>
          <p:cNvSpPr txBox="1"/>
          <p:nvPr/>
        </p:nvSpPr>
        <p:spPr>
          <a:xfrm>
            <a:off x="404419" y="5092367"/>
            <a:ext cx="47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1373" y="5773353"/>
            <a:ext cx="47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7462" y="6418552"/>
            <a:ext cx="47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294" y="2175979"/>
            <a:ext cx="37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 </a:t>
            </a:r>
            <a:r>
              <a:rPr lang="en-US" b="1" dirty="0" smtClean="0"/>
              <a:t>Starting You Need </a:t>
            </a:r>
            <a:r>
              <a:rPr lang="en-US" b="1" smtClean="0"/>
              <a:t>To Specify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11843"/>
              </p:ext>
            </p:extLst>
          </p:nvPr>
        </p:nvGraphicFramePr>
        <p:xfrm>
          <a:off x="464520" y="2537078"/>
          <a:ext cx="6144156" cy="1193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48052"/>
                <a:gridCol w="2048052"/>
                <a:gridCol w="20480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/>
                        <a:t>Effect Size</a:t>
                      </a:r>
                      <a:endParaRPr lang="en-US" sz="1800" i="0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/>
                        <a:t>Power Level</a:t>
                      </a:r>
                      <a:endParaRPr lang="en-US" sz="1800" i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 smtClean="0"/>
                        <a:t>Alpha Level</a:t>
                      </a:r>
                      <a:endParaRPr lang="en-US" sz="1800" i="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5143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Guestimate based on literature, theory, or intuition</a:t>
                      </a:r>
                    </a:p>
                  </a:txBody>
                  <a:tcPr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Generally 0.8 </a:t>
                      </a:r>
                    </a:p>
                    <a:p>
                      <a:pPr marL="0" marR="0" indent="0" algn="ctr" defTabSz="5143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(Power = 80%)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Generally 0.05 </a:t>
                      </a:r>
                    </a:p>
                    <a:p>
                      <a:pPr marL="0" marR="0" indent="0" algn="ctr" defTabSz="5143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(p-value cut off)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97463" y="7665998"/>
            <a:ext cx="62799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If the effect size is just a guess, try several sizes and assess the range of possible required sample sizes:</a:t>
            </a:r>
            <a:endParaRPr lang="en-US" sz="1700" dirty="0"/>
          </a:p>
        </p:txBody>
      </p:sp>
      <p:sp>
        <p:nvSpPr>
          <p:cNvPr id="34" name="TextBox 33"/>
          <p:cNvSpPr txBox="1"/>
          <p:nvPr/>
        </p:nvSpPr>
        <p:spPr>
          <a:xfrm>
            <a:off x="328767" y="7332229"/>
            <a:ext cx="627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Sensitivity Analysis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28766" y="8401983"/>
            <a:ext cx="627991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Can also use G*Power to find necessary effect size, actual power level, or alpha level given that you have the other three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1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155</Words>
  <Application>Microsoft Macintosh PowerPoint</Application>
  <PresentationFormat>Letter Paper (8.5x11 in)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29</cp:revision>
  <cp:lastPrinted>2017-02-16T21:49:50Z</cp:lastPrinted>
  <dcterms:created xsi:type="dcterms:W3CDTF">2017-02-15T23:44:35Z</dcterms:created>
  <dcterms:modified xsi:type="dcterms:W3CDTF">2017-02-16T21:51:16Z</dcterms:modified>
</cp:coreProperties>
</file>