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A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14"/>
    <p:restoredTop sz="94674"/>
  </p:normalViewPr>
  <p:slideViewPr>
    <p:cSldViewPr snapToGrid="0" snapToObjects="1">
      <p:cViewPr>
        <p:scale>
          <a:sx n="94" d="100"/>
          <a:sy n="94" d="100"/>
        </p:scale>
        <p:origin x="17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67A9B9-4364-5F46-A43F-ADFD70EBACE2}" type="datetimeFigureOut">
              <a:rPr lang="en-US" smtClean="0"/>
              <a:t>7/25/17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94667-030F-2F44-BF57-CB09A61105BB}" type="slidenum">
              <a:rPr lang="en-US" smtClean="0"/>
              <a:t>‹#›</a:t>
            </a:fld>
            <a:endParaRPr lang="en-US"/>
          </a:p>
        </p:txBody>
      </p:sp>
    </p:spTree>
    <p:extLst>
      <p:ext uri="{BB962C8B-B14F-4D97-AF65-F5344CB8AC3E}">
        <p14:creationId xmlns:p14="http://schemas.microsoft.com/office/powerpoint/2010/main" val="643889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C94667-030F-2F44-BF57-CB09A61105BB}" type="slidenum">
              <a:rPr lang="en-US" smtClean="0"/>
              <a:t>1</a:t>
            </a:fld>
            <a:endParaRPr lang="en-US"/>
          </a:p>
        </p:txBody>
      </p:sp>
    </p:spTree>
    <p:extLst>
      <p:ext uri="{BB962C8B-B14F-4D97-AF65-F5344CB8AC3E}">
        <p14:creationId xmlns:p14="http://schemas.microsoft.com/office/powerpoint/2010/main" val="683704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EA4877-8BA7-3E47-B1E6-ABF58993F5F4}" type="datetimeFigureOut">
              <a:rPr lang="en-US" smtClean="0"/>
              <a:t>7/25/17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7AD0C-D53E-0C4A-89DC-1B7E55112E2F}" type="slidenum">
              <a:rPr lang="en-US" smtClean="0"/>
              <a:t>‹#›</a:t>
            </a:fld>
            <a:endParaRPr lang="en-US"/>
          </a:p>
        </p:txBody>
      </p:sp>
    </p:spTree>
    <p:extLst>
      <p:ext uri="{BB962C8B-B14F-4D97-AF65-F5344CB8AC3E}">
        <p14:creationId xmlns:p14="http://schemas.microsoft.com/office/powerpoint/2010/main" val="226644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EA4877-8BA7-3E47-B1E6-ABF58993F5F4}" type="datetimeFigureOut">
              <a:rPr lang="en-US" smtClean="0"/>
              <a:t>7/25/17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7AD0C-D53E-0C4A-89DC-1B7E55112E2F}" type="slidenum">
              <a:rPr lang="en-US" smtClean="0"/>
              <a:t>‹#›</a:t>
            </a:fld>
            <a:endParaRPr lang="en-US"/>
          </a:p>
        </p:txBody>
      </p:sp>
    </p:spTree>
    <p:extLst>
      <p:ext uri="{BB962C8B-B14F-4D97-AF65-F5344CB8AC3E}">
        <p14:creationId xmlns:p14="http://schemas.microsoft.com/office/powerpoint/2010/main" val="60930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EA4877-8BA7-3E47-B1E6-ABF58993F5F4}" type="datetimeFigureOut">
              <a:rPr lang="en-US" smtClean="0"/>
              <a:t>7/25/17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7AD0C-D53E-0C4A-89DC-1B7E55112E2F}" type="slidenum">
              <a:rPr lang="en-US" smtClean="0"/>
              <a:t>‹#›</a:t>
            </a:fld>
            <a:endParaRPr lang="en-US"/>
          </a:p>
        </p:txBody>
      </p:sp>
    </p:spTree>
    <p:extLst>
      <p:ext uri="{BB962C8B-B14F-4D97-AF65-F5344CB8AC3E}">
        <p14:creationId xmlns:p14="http://schemas.microsoft.com/office/powerpoint/2010/main" val="1379341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EA4877-8BA7-3E47-B1E6-ABF58993F5F4}" type="datetimeFigureOut">
              <a:rPr lang="en-US" smtClean="0"/>
              <a:t>7/25/17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7AD0C-D53E-0C4A-89DC-1B7E55112E2F}" type="slidenum">
              <a:rPr lang="en-US" smtClean="0"/>
              <a:t>‹#›</a:t>
            </a:fld>
            <a:endParaRPr lang="en-US"/>
          </a:p>
        </p:txBody>
      </p:sp>
    </p:spTree>
    <p:extLst>
      <p:ext uri="{BB962C8B-B14F-4D97-AF65-F5344CB8AC3E}">
        <p14:creationId xmlns:p14="http://schemas.microsoft.com/office/powerpoint/2010/main" val="1717218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EA4877-8BA7-3E47-B1E6-ABF58993F5F4}" type="datetimeFigureOut">
              <a:rPr lang="en-US" smtClean="0"/>
              <a:t>7/25/17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7AD0C-D53E-0C4A-89DC-1B7E55112E2F}" type="slidenum">
              <a:rPr lang="en-US" smtClean="0"/>
              <a:t>‹#›</a:t>
            </a:fld>
            <a:endParaRPr lang="en-US"/>
          </a:p>
        </p:txBody>
      </p:sp>
    </p:spTree>
    <p:extLst>
      <p:ext uri="{BB962C8B-B14F-4D97-AF65-F5344CB8AC3E}">
        <p14:creationId xmlns:p14="http://schemas.microsoft.com/office/powerpoint/2010/main" val="126155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EA4877-8BA7-3E47-B1E6-ABF58993F5F4}" type="datetimeFigureOut">
              <a:rPr lang="en-US" smtClean="0"/>
              <a:t>7/25/17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7AD0C-D53E-0C4A-89DC-1B7E55112E2F}" type="slidenum">
              <a:rPr lang="en-US" smtClean="0"/>
              <a:t>‹#›</a:t>
            </a:fld>
            <a:endParaRPr lang="en-US"/>
          </a:p>
        </p:txBody>
      </p:sp>
    </p:spTree>
    <p:extLst>
      <p:ext uri="{BB962C8B-B14F-4D97-AF65-F5344CB8AC3E}">
        <p14:creationId xmlns:p14="http://schemas.microsoft.com/office/powerpoint/2010/main" val="85722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EA4877-8BA7-3E47-B1E6-ABF58993F5F4}" type="datetimeFigureOut">
              <a:rPr lang="en-US" smtClean="0"/>
              <a:t>7/25/17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97AD0C-D53E-0C4A-89DC-1B7E55112E2F}" type="slidenum">
              <a:rPr lang="en-US" smtClean="0"/>
              <a:t>‹#›</a:t>
            </a:fld>
            <a:endParaRPr lang="en-US"/>
          </a:p>
        </p:txBody>
      </p:sp>
    </p:spTree>
    <p:extLst>
      <p:ext uri="{BB962C8B-B14F-4D97-AF65-F5344CB8AC3E}">
        <p14:creationId xmlns:p14="http://schemas.microsoft.com/office/powerpoint/2010/main" val="2057951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EA4877-8BA7-3E47-B1E6-ABF58993F5F4}" type="datetimeFigureOut">
              <a:rPr lang="en-US" smtClean="0"/>
              <a:t>7/25/17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97AD0C-D53E-0C4A-89DC-1B7E55112E2F}" type="slidenum">
              <a:rPr lang="en-US" smtClean="0"/>
              <a:t>‹#›</a:t>
            </a:fld>
            <a:endParaRPr lang="en-US"/>
          </a:p>
        </p:txBody>
      </p:sp>
    </p:spTree>
    <p:extLst>
      <p:ext uri="{BB962C8B-B14F-4D97-AF65-F5344CB8AC3E}">
        <p14:creationId xmlns:p14="http://schemas.microsoft.com/office/powerpoint/2010/main" val="62021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A4877-8BA7-3E47-B1E6-ABF58993F5F4}" type="datetimeFigureOut">
              <a:rPr lang="en-US" smtClean="0"/>
              <a:t>7/25/17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97AD0C-D53E-0C4A-89DC-1B7E55112E2F}" type="slidenum">
              <a:rPr lang="en-US" smtClean="0"/>
              <a:t>‹#›</a:t>
            </a:fld>
            <a:endParaRPr lang="en-US"/>
          </a:p>
        </p:txBody>
      </p:sp>
    </p:spTree>
    <p:extLst>
      <p:ext uri="{BB962C8B-B14F-4D97-AF65-F5344CB8AC3E}">
        <p14:creationId xmlns:p14="http://schemas.microsoft.com/office/powerpoint/2010/main" val="96857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EA4877-8BA7-3E47-B1E6-ABF58993F5F4}" type="datetimeFigureOut">
              <a:rPr lang="en-US" smtClean="0"/>
              <a:t>7/25/17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7AD0C-D53E-0C4A-89DC-1B7E55112E2F}" type="slidenum">
              <a:rPr lang="en-US" smtClean="0"/>
              <a:t>‹#›</a:t>
            </a:fld>
            <a:endParaRPr lang="en-US"/>
          </a:p>
        </p:txBody>
      </p:sp>
    </p:spTree>
    <p:extLst>
      <p:ext uri="{BB962C8B-B14F-4D97-AF65-F5344CB8AC3E}">
        <p14:creationId xmlns:p14="http://schemas.microsoft.com/office/powerpoint/2010/main" val="95263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EA4877-8BA7-3E47-B1E6-ABF58993F5F4}" type="datetimeFigureOut">
              <a:rPr lang="en-US" smtClean="0"/>
              <a:t>7/25/17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7AD0C-D53E-0C4A-89DC-1B7E55112E2F}" type="slidenum">
              <a:rPr lang="en-US" smtClean="0"/>
              <a:t>‹#›</a:t>
            </a:fld>
            <a:endParaRPr lang="en-US"/>
          </a:p>
        </p:txBody>
      </p:sp>
    </p:spTree>
    <p:extLst>
      <p:ext uri="{BB962C8B-B14F-4D97-AF65-F5344CB8AC3E}">
        <p14:creationId xmlns:p14="http://schemas.microsoft.com/office/powerpoint/2010/main" val="12214199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A4877-8BA7-3E47-B1E6-ABF58993F5F4}" type="datetimeFigureOut">
              <a:rPr lang="en-US" smtClean="0"/>
              <a:t>7/25/17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7AD0C-D53E-0C4A-89DC-1B7E55112E2F}" type="slidenum">
              <a:rPr lang="en-US" smtClean="0"/>
              <a:t>‹#›</a:t>
            </a:fld>
            <a:endParaRPr lang="en-US"/>
          </a:p>
        </p:txBody>
      </p:sp>
    </p:spTree>
    <p:extLst>
      <p:ext uri="{BB962C8B-B14F-4D97-AF65-F5344CB8AC3E}">
        <p14:creationId xmlns:p14="http://schemas.microsoft.com/office/powerpoint/2010/main" val="15764788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alpha val="80000"/>
              </a:schemeClr>
            </a:gs>
            <a:gs pos="74000">
              <a:schemeClr val="accent2">
                <a:lumMod val="20000"/>
                <a:lumOff val="80000"/>
              </a:schemeClr>
            </a:gs>
            <a:gs pos="81000">
              <a:schemeClr val="accent2">
                <a:lumMod val="20000"/>
                <a:lumOff val="80000"/>
              </a:schemeClr>
            </a:gs>
            <a:gs pos="100000">
              <a:schemeClr val="accent2">
                <a:lumMod val="40000"/>
                <a:lumOff val="60000"/>
              </a:schemeClr>
            </a:gs>
          </a:gsLst>
          <a:lin ang="5400000" scaled="1"/>
        </a:gradFill>
        <a:effectLst/>
      </p:bgPr>
    </p:bg>
    <p:spTree>
      <p:nvGrpSpPr>
        <p:cNvPr id="1" name=""/>
        <p:cNvGrpSpPr/>
        <p:nvPr/>
      </p:nvGrpSpPr>
      <p:grpSpPr>
        <a:xfrm>
          <a:off x="0" y="0"/>
          <a:ext cx="0" cy="0"/>
          <a:chOff x="0" y="0"/>
          <a:chExt cx="0" cy="0"/>
        </a:xfrm>
      </p:grpSpPr>
      <p:grpSp>
        <p:nvGrpSpPr>
          <p:cNvPr id="128" name="Group 127"/>
          <p:cNvGrpSpPr/>
          <p:nvPr/>
        </p:nvGrpSpPr>
        <p:grpSpPr>
          <a:xfrm>
            <a:off x="274126" y="2281430"/>
            <a:ext cx="4131524" cy="4433761"/>
            <a:chOff x="5494986" y="165929"/>
            <a:chExt cx="4095954" cy="4403728"/>
          </a:xfrm>
        </p:grpSpPr>
        <p:sp>
          <p:nvSpPr>
            <p:cNvPr id="12" name="Rectangle 11"/>
            <p:cNvSpPr/>
            <p:nvPr/>
          </p:nvSpPr>
          <p:spPr>
            <a:xfrm>
              <a:off x="5500114" y="165929"/>
              <a:ext cx="4090826" cy="4387335"/>
            </a:xfrm>
            <a:prstGeom prst="rect">
              <a:avLst/>
            </a:prstGeom>
            <a:solidFill>
              <a:schemeClr val="accent2">
                <a:lumMod val="40000"/>
                <a:lumOff val="60000"/>
                <a:alpha val="89000"/>
              </a:schemeClr>
            </a:solidFill>
            <a:ln>
              <a:solidFill>
                <a:schemeClr val="accent2">
                  <a:lumMod val="75000"/>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TextBox 5"/>
            <p:cNvSpPr txBox="1"/>
            <p:nvPr/>
          </p:nvSpPr>
          <p:spPr>
            <a:xfrm>
              <a:off x="6654669" y="202598"/>
              <a:ext cx="1928019" cy="366830"/>
            </a:xfrm>
            <a:prstGeom prst="rect">
              <a:avLst/>
            </a:prstGeom>
            <a:noFill/>
          </p:spPr>
          <p:txBody>
            <a:bodyPr wrap="none" rtlCol="0">
              <a:spAutoFit/>
            </a:bodyPr>
            <a:lstStyle/>
            <a:p>
              <a:pPr algn="ctr"/>
              <a:r>
                <a:rPr lang="en-US" b="1" dirty="0" smtClean="0">
                  <a:solidFill>
                    <a:schemeClr val="tx2"/>
                  </a:solidFill>
                  <a:latin typeface="EB Garamond 12" charset="0"/>
                  <a:ea typeface="EB Garamond 12" charset="0"/>
                  <a:cs typeface="EB Garamond 12" charset="0"/>
                </a:rPr>
                <a:t>Wide </a:t>
              </a:r>
              <a:r>
                <a:rPr lang="en-US" b="1" dirty="0">
                  <a:solidFill>
                    <a:schemeClr val="tx2"/>
                  </a:solidFill>
                  <a:latin typeface="EB Garamond 12" charset="0"/>
                  <a:ea typeface="EB Garamond 12" charset="0"/>
                  <a:cs typeface="EB Garamond 12" charset="0"/>
                </a:rPr>
                <a:t>to Long Form</a:t>
              </a:r>
            </a:p>
          </p:txBody>
        </p:sp>
        <p:cxnSp>
          <p:nvCxnSpPr>
            <p:cNvPr id="23" name="Straight Arrow Connector 22"/>
            <p:cNvCxnSpPr/>
            <p:nvPr/>
          </p:nvCxnSpPr>
          <p:spPr>
            <a:xfrm>
              <a:off x="7301687" y="1203767"/>
              <a:ext cx="633984" cy="0"/>
            </a:xfrm>
            <a:prstGeom prst="straightConnector1">
              <a:avLst/>
            </a:prstGeom>
            <a:ln w="476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764430" y="2608707"/>
              <a:ext cx="3258182" cy="641953"/>
            </a:xfrm>
            <a:prstGeom prst="rect">
              <a:avLst/>
            </a:prstGeom>
            <a:solidFill>
              <a:schemeClr val="tx2">
                <a:lumMod val="20000"/>
                <a:lumOff val="80000"/>
              </a:schemeClr>
            </a:solidFill>
          </p:spPr>
          <p:txBody>
            <a:bodyPr wrap="none" rtlCol="0">
              <a:spAutoFit/>
            </a:bodyPr>
            <a:lstStyle/>
            <a:p>
              <a:r>
                <a:rPr lang="en-US" sz="900" dirty="0" err="1">
                  <a:solidFill>
                    <a:schemeClr val="tx2"/>
                  </a:solidFill>
                  <a:latin typeface="Monaco" charset="0"/>
                  <a:ea typeface="Monaco" charset="0"/>
                  <a:cs typeface="Monaco" charset="0"/>
                </a:rPr>
                <a:t>long_df</a:t>
              </a:r>
              <a:r>
                <a:rPr lang="en-US" sz="900" dirty="0">
                  <a:solidFill>
                    <a:schemeClr val="tx2"/>
                  </a:solidFill>
                  <a:latin typeface="Monaco" charset="0"/>
                  <a:ea typeface="Monaco" charset="0"/>
                  <a:cs typeface="Monaco" charset="0"/>
                </a:rPr>
                <a:t> &lt;- </a:t>
              </a:r>
              <a:r>
                <a:rPr lang="en-US" sz="900" b="1" dirty="0" smtClean="0">
                  <a:solidFill>
                    <a:schemeClr val="tx2"/>
                  </a:solidFill>
                  <a:latin typeface="Monaco" charset="0"/>
                  <a:ea typeface="Monaco" charset="0"/>
                  <a:cs typeface="Monaco" charset="0"/>
                </a:rPr>
                <a:t>long</a:t>
              </a:r>
              <a:r>
                <a:rPr lang="en-US" sz="900" dirty="0" smtClean="0">
                  <a:solidFill>
                    <a:schemeClr val="tx2"/>
                  </a:solidFill>
                  <a:latin typeface="Monaco" charset="0"/>
                  <a:ea typeface="Monaco" charset="0"/>
                  <a:cs typeface="Monaco" charset="0"/>
                </a:rPr>
                <a:t>(</a:t>
              </a:r>
              <a:r>
                <a:rPr lang="en-US" sz="900" dirty="0" err="1" smtClean="0">
                  <a:solidFill>
                    <a:schemeClr val="tx2"/>
                  </a:solidFill>
                  <a:latin typeface="Monaco" charset="0"/>
                  <a:ea typeface="Monaco" charset="0"/>
                  <a:cs typeface="Monaco" charset="0"/>
                </a:rPr>
                <a:t>df</a:t>
              </a:r>
              <a:r>
                <a:rPr lang="en-US" sz="900" dirty="0">
                  <a:solidFill>
                    <a:schemeClr val="tx2"/>
                  </a:solidFill>
                  <a:latin typeface="Monaco" charset="0"/>
                  <a:ea typeface="Monaco" charset="0"/>
                  <a:cs typeface="Monaco" charset="0"/>
                </a:rPr>
                <a:t>,</a:t>
              </a:r>
            </a:p>
            <a:p>
              <a:r>
                <a:rPr lang="en-US" sz="900" dirty="0">
                  <a:solidFill>
                    <a:schemeClr val="tx2"/>
                  </a:solidFill>
                  <a:latin typeface="Monaco" charset="0"/>
                  <a:ea typeface="Monaco" charset="0"/>
                  <a:cs typeface="Monaco" charset="0"/>
                </a:rPr>
                <a:t>               </a:t>
              </a:r>
              <a:r>
                <a:rPr lang="en-US" sz="900" dirty="0" smtClean="0">
                  <a:solidFill>
                    <a:schemeClr val="tx2"/>
                  </a:solidFill>
                  <a:latin typeface="Monaco" charset="0"/>
                  <a:ea typeface="Monaco" charset="0"/>
                  <a:cs typeface="Monaco" charset="0"/>
                </a:rPr>
                <a:t> c</a:t>
              </a:r>
              <a:r>
                <a:rPr lang="en-US" sz="900" dirty="0">
                  <a:solidFill>
                    <a:schemeClr val="tx2"/>
                  </a:solidFill>
                  <a:latin typeface="Monaco" charset="0"/>
                  <a:ea typeface="Monaco" charset="0"/>
                  <a:cs typeface="Monaco" charset="0"/>
                </a:rPr>
                <a:t>(“</a:t>
              </a:r>
              <a:r>
                <a:rPr lang="en-US" sz="900" dirty="0">
                  <a:solidFill>
                    <a:schemeClr val="accent6">
                      <a:lumMod val="75000"/>
                    </a:schemeClr>
                  </a:solidFill>
                  <a:latin typeface="Monaco" charset="0"/>
                  <a:ea typeface="Monaco" charset="0"/>
                  <a:cs typeface="Monaco" charset="0"/>
                </a:rPr>
                <a:t>x1</a:t>
              </a:r>
              <a:r>
                <a:rPr lang="en-US" sz="900" dirty="0">
                  <a:solidFill>
                    <a:schemeClr val="tx2"/>
                  </a:solidFill>
                  <a:latin typeface="Monaco" charset="0"/>
                  <a:ea typeface="Monaco" charset="0"/>
                  <a:cs typeface="Monaco" charset="0"/>
                </a:rPr>
                <a:t>”, “</a:t>
              </a:r>
              <a:r>
                <a:rPr lang="en-US" sz="900" dirty="0">
                  <a:solidFill>
                    <a:schemeClr val="accent6">
                      <a:lumMod val="75000"/>
                    </a:schemeClr>
                  </a:solidFill>
                  <a:latin typeface="Monaco" charset="0"/>
                  <a:ea typeface="Monaco" charset="0"/>
                  <a:cs typeface="Monaco" charset="0"/>
                </a:rPr>
                <a:t>x2</a:t>
              </a:r>
              <a:r>
                <a:rPr lang="en-US" sz="900" dirty="0" smtClean="0">
                  <a:solidFill>
                    <a:schemeClr val="tx2"/>
                  </a:solidFill>
                  <a:latin typeface="Monaco" charset="0"/>
                  <a:ea typeface="Monaco" charset="0"/>
                  <a:cs typeface="Monaco" charset="0"/>
                </a:rPr>
                <a:t>”), c</a:t>
              </a:r>
              <a:r>
                <a:rPr lang="en-US" sz="900" dirty="0">
                  <a:solidFill>
                    <a:schemeClr val="tx2"/>
                  </a:solidFill>
                  <a:latin typeface="Monaco" charset="0"/>
                  <a:ea typeface="Monaco" charset="0"/>
                  <a:cs typeface="Monaco" charset="0"/>
                </a:rPr>
                <a:t>(“</a:t>
              </a:r>
              <a:r>
                <a:rPr lang="en-US" sz="900" dirty="0">
                  <a:solidFill>
                    <a:schemeClr val="accent2"/>
                  </a:solidFill>
                  <a:latin typeface="Monaco" charset="0"/>
                  <a:ea typeface="Monaco" charset="0"/>
                  <a:cs typeface="Monaco" charset="0"/>
                </a:rPr>
                <a:t>z1</a:t>
              </a:r>
              <a:r>
                <a:rPr lang="en-US" sz="900" dirty="0">
                  <a:solidFill>
                    <a:schemeClr val="tx2"/>
                  </a:solidFill>
                  <a:latin typeface="Monaco" charset="0"/>
                  <a:ea typeface="Monaco" charset="0"/>
                  <a:cs typeface="Monaco" charset="0"/>
                </a:rPr>
                <a:t>”, “</a:t>
              </a:r>
              <a:r>
                <a:rPr lang="en-US" sz="900" dirty="0">
                  <a:solidFill>
                    <a:schemeClr val="accent2"/>
                  </a:solidFill>
                  <a:latin typeface="Monaco" charset="0"/>
                  <a:ea typeface="Monaco" charset="0"/>
                  <a:cs typeface="Monaco" charset="0"/>
                </a:rPr>
                <a:t>z2</a:t>
              </a:r>
              <a:r>
                <a:rPr lang="en-US" sz="900" dirty="0" smtClean="0">
                  <a:solidFill>
                    <a:schemeClr val="tx2"/>
                  </a:solidFill>
                  <a:latin typeface="Monaco" charset="0"/>
                  <a:ea typeface="Monaco" charset="0"/>
                  <a:cs typeface="Monaco" charset="0"/>
                </a:rPr>
                <a:t>”),</a:t>
              </a:r>
              <a:endParaRPr lang="en-US" sz="900" dirty="0">
                <a:solidFill>
                  <a:schemeClr val="tx2"/>
                </a:solidFill>
                <a:latin typeface="Monaco" charset="0"/>
                <a:ea typeface="Monaco" charset="0"/>
                <a:cs typeface="Monaco" charset="0"/>
              </a:endParaRPr>
            </a:p>
            <a:p>
              <a:r>
                <a:rPr lang="en-US" sz="900" dirty="0" smtClean="0">
                  <a:solidFill>
                    <a:schemeClr val="tx2"/>
                  </a:solidFill>
                  <a:latin typeface="Monaco" charset="0"/>
                  <a:ea typeface="Monaco" charset="0"/>
                  <a:cs typeface="Monaco" charset="0"/>
                </a:rPr>
                <a:t>                </a:t>
              </a:r>
              <a:r>
                <a:rPr lang="en-US" sz="900" dirty="0" err="1" smtClean="0">
                  <a:solidFill>
                    <a:schemeClr val="tx2"/>
                  </a:solidFill>
                  <a:latin typeface="Monaco" charset="0"/>
                  <a:ea typeface="Monaco" charset="0"/>
                  <a:cs typeface="Monaco" charset="0"/>
                </a:rPr>
                <a:t>v.names</a:t>
              </a:r>
              <a:r>
                <a:rPr lang="en-US" sz="900" dirty="0" smtClean="0">
                  <a:solidFill>
                    <a:schemeClr val="tx2"/>
                  </a:solidFill>
                  <a:latin typeface="Monaco" charset="0"/>
                  <a:ea typeface="Monaco" charset="0"/>
                  <a:cs typeface="Monaco" charset="0"/>
                </a:rPr>
                <a:t> </a:t>
              </a:r>
              <a:r>
                <a:rPr lang="en-US" sz="900" dirty="0">
                  <a:solidFill>
                    <a:schemeClr val="tx2"/>
                  </a:solidFill>
                  <a:latin typeface="Monaco" charset="0"/>
                  <a:ea typeface="Monaco" charset="0"/>
                  <a:cs typeface="Monaco" charset="0"/>
                </a:rPr>
                <a:t>= c(“</a:t>
              </a:r>
              <a:r>
                <a:rPr lang="en-US" sz="900" dirty="0">
                  <a:solidFill>
                    <a:schemeClr val="accent6">
                      <a:lumMod val="75000"/>
                    </a:schemeClr>
                  </a:solidFill>
                  <a:latin typeface="Monaco" charset="0"/>
                  <a:ea typeface="Monaco" charset="0"/>
                  <a:cs typeface="Monaco" charset="0"/>
                </a:rPr>
                <a:t>x</a:t>
              </a:r>
              <a:r>
                <a:rPr lang="en-US" sz="900" dirty="0">
                  <a:solidFill>
                    <a:schemeClr val="tx2"/>
                  </a:solidFill>
                  <a:latin typeface="Monaco" charset="0"/>
                  <a:ea typeface="Monaco" charset="0"/>
                  <a:cs typeface="Monaco" charset="0"/>
                </a:rPr>
                <a:t>”, “</a:t>
              </a:r>
              <a:r>
                <a:rPr lang="en-US" sz="900" dirty="0">
                  <a:solidFill>
                    <a:schemeClr val="accent2"/>
                  </a:solidFill>
                  <a:latin typeface="Monaco" charset="0"/>
                  <a:ea typeface="Monaco" charset="0"/>
                  <a:cs typeface="Monaco" charset="0"/>
                </a:rPr>
                <a:t>z</a:t>
              </a:r>
              <a:r>
                <a:rPr lang="en-US" sz="900" dirty="0">
                  <a:solidFill>
                    <a:schemeClr val="tx2"/>
                  </a:solidFill>
                  <a:latin typeface="Monaco" charset="0"/>
                  <a:ea typeface="Monaco" charset="0"/>
                  <a:cs typeface="Monaco" charset="0"/>
                </a:rPr>
                <a:t>”),</a:t>
              </a:r>
            </a:p>
            <a:p>
              <a:r>
                <a:rPr lang="en-US" sz="900" dirty="0">
                  <a:solidFill>
                    <a:schemeClr val="tx2"/>
                  </a:solidFill>
                  <a:latin typeface="Monaco" charset="0"/>
                  <a:ea typeface="Monaco" charset="0"/>
                  <a:cs typeface="Monaco" charset="0"/>
                </a:rPr>
                <a:t>                </a:t>
              </a:r>
              <a:r>
                <a:rPr lang="en-US" sz="900" dirty="0" err="1" smtClean="0">
                  <a:solidFill>
                    <a:schemeClr val="tx2"/>
                  </a:solidFill>
                  <a:latin typeface="Monaco" charset="0"/>
                  <a:ea typeface="Monaco" charset="0"/>
                  <a:cs typeface="Monaco" charset="0"/>
                </a:rPr>
                <a:t>timevar</a:t>
              </a:r>
              <a:r>
                <a:rPr lang="en-US" sz="900" dirty="0" smtClean="0">
                  <a:solidFill>
                    <a:schemeClr val="tx2"/>
                  </a:solidFill>
                  <a:latin typeface="Monaco" charset="0"/>
                  <a:ea typeface="Monaco" charset="0"/>
                  <a:cs typeface="Monaco" charset="0"/>
                </a:rPr>
                <a:t> </a:t>
              </a:r>
              <a:r>
                <a:rPr lang="en-US" sz="900" dirty="0">
                  <a:solidFill>
                    <a:schemeClr val="tx2"/>
                  </a:solidFill>
                  <a:latin typeface="Monaco" charset="0"/>
                  <a:ea typeface="Monaco" charset="0"/>
                  <a:cs typeface="Monaco" charset="0"/>
                </a:rPr>
                <a:t>= “</a:t>
              </a:r>
              <a:r>
                <a:rPr lang="en-US" sz="900" dirty="0">
                  <a:solidFill>
                    <a:schemeClr val="accent5"/>
                  </a:solidFill>
                  <a:latin typeface="Monaco" charset="0"/>
                  <a:ea typeface="Monaco" charset="0"/>
                  <a:cs typeface="Monaco" charset="0"/>
                </a:rPr>
                <a:t>Time</a:t>
              </a:r>
              <a:r>
                <a:rPr lang="en-US" sz="900" dirty="0">
                  <a:solidFill>
                    <a:schemeClr val="tx2"/>
                  </a:solidFill>
                  <a:latin typeface="Monaco" charset="0"/>
                  <a:ea typeface="Monaco" charset="0"/>
                  <a:cs typeface="Monaco" charset="0"/>
                </a:rPr>
                <a:t>”)</a:t>
              </a:r>
            </a:p>
          </p:txBody>
        </p:sp>
        <p:grpSp>
          <p:nvGrpSpPr>
            <p:cNvPr id="39" name="Group 38"/>
            <p:cNvGrpSpPr/>
            <p:nvPr/>
          </p:nvGrpSpPr>
          <p:grpSpPr>
            <a:xfrm>
              <a:off x="5693663" y="723812"/>
              <a:ext cx="1413679" cy="877460"/>
              <a:chOff x="5693663" y="723812"/>
              <a:chExt cx="1413679" cy="877460"/>
            </a:xfrm>
          </p:grpSpPr>
          <p:sp>
            <p:nvSpPr>
              <p:cNvPr id="14" name="Rectangle 13"/>
              <p:cNvSpPr/>
              <p:nvPr/>
            </p:nvSpPr>
            <p:spPr>
              <a:xfrm>
                <a:off x="5693663" y="723813"/>
                <a:ext cx="1413679" cy="877459"/>
              </a:xfrm>
              <a:prstGeom prst="rect">
                <a:avLst/>
              </a:prstGeom>
              <a:solidFill>
                <a:schemeClr val="bg1">
                  <a:lumMod val="95000"/>
                </a:schemeClr>
              </a:solidFill>
              <a:ln w="158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6" name="Straight Connector 15"/>
              <p:cNvCxnSpPr/>
              <p:nvPr/>
            </p:nvCxnSpPr>
            <p:spPr>
              <a:xfrm>
                <a:off x="6246231" y="723812"/>
                <a:ext cx="0" cy="877459"/>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539044" y="723812"/>
                <a:ext cx="0" cy="877459"/>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33364" y="723812"/>
                <a:ext cx="0" cy="877459"/>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693663" y="908479"/>
                <a:ext cx="1413679" cy="0"/>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5959719" y="723812"/>
                <a:ext cx="0" cy="877459"/>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5670168" y="716268"/>
              <a:ext cx="306494" cy="215444"/>
            </a:xfrm>
            <a:prstGeom prst="rect">
              <a:avLst/>
            </a:prstGeom>
            <a:noFill/>
          </p:spPr>
          <p:txBody>
            <a:bodyPr wrap="none" rtlCol="0">
              <a:spAutoFit/>
            </a:bodyPr>
            <a:lstStyle/>
            <a:p>
              <a:r>
                <a:rPr lang="en-US" sz="750" dirty="0">
                  <a:latin typeface="Monaco" charset="0"/>
                  <a:ea typeface="Monaco" charset="0"/>
                  <a:cs typeface="Monaco" charset="0"/>
                </a:rPr>
                <a:t>ID</a:t>
              </a:r>
            </a:p>
          </p:txBody>
        </p:sp>
        <p:sp>
          <p:nvSpPr>
            <p:cNvPr id="41" name="TextBox 40"/>
            <p:cNvSpPr txBox="1"/>
            <p:nvPr/>
          </p:nvSpPr>
          <p:spPr>
            <a:xfrm>
              <a:off x="5951719" y="716268"/>
              <a:ext cx="306494" cy="215444"/>
            </a:xfrm>
            <a:prstGeom prst="rect">
              <a:avLst/>
            </a:prstGeom>
            <a:noFill/>
          </p:spPr>
          <p:txBody>
            <a:bodyPr wrap="none" rtlCol="0">
              <a:spAutoFit/>
            </a:bodyPr>
            <a:lstStyle/>
            <a:p>
              <a:r>
                <a:rPr lang="en-US" sz="750" dirty="0">
                  <a:solidFill>
                    <a:schemeClr val="accent6">
                      <a:lumMod val="75000"/>
                    </a:schemeClr>
                  </a:solidFill>
                  <a:latin typeface="Monaco" charset="0"/>
                  <a:ea typeface="Monaco" charset="0"/>
                  <a:cs typeface="Monaco" charset="0"/>
                </a:rPr>
                <a:t>x1</a:t>
              </a:r>
            </a:p>
          </p:txBody>
        </p:sp>
        <p:sp>
          <p:nvSpPr>
            <p:cNvPr id="42" name="TextBox 41"/>
            <p:cNvSpPr txBox="1"/>
            <p:nvPr/>
          </p:nvSpPr>
          <p:spPr>
            <a:xfrm>
              <a:off x="6243465" y="723813"/>
              <a:ext cx="306494" cy="215444"/>
            </a:xfrm>
            <a:prstGeom prst="rect">
              <a:avLst/>
            </a:prstGeom>
            <a:noFill/>
          </p:spPr>
          <p:txBody>
            <a:bodyPr wrap="none" rtlCol="0">
              <a:spAutoFit/>
            </a:bodyPr>
            <a:lstStyle/>
            <a:p>
              <a:r>
                <a:rPr lang="en-US" sz="750" dirty="0">
                  <a:solidFill>
                    <a:schemeClr val="accent6">
                      <a:lumMod val="75000"/>
                    </a:schemeClr>
                  </a:solidFill>
                  <a:latin typeface="Monaco" charset="0"/>
                  <a:ea typeface="Monaco" charset="0"/>
                  <a:cs typeface="Monaco" charset="0"/>
                </a:rPr>
                <a:t>x2</a:t>
              </a:r>
            </a:p>
          </p:txBody>
        </p:sp>
        <p:sp>
          <p:nvSpPr>
            <p:cNvPr id="43" name="TextBox 42"/>
            <p:cNvSpPr txBox="1"/>
            <p:nvPr/>
          </p:nvSpPr>
          <p:spPr>
            <a:xfrm>
              <a:off x="6544840" y="721371"/>
              <a:ext cx="306494" cy="215444"/>
            </a:xfrm>
            <a:prstGeom prst="rect">
              <a:avLst/>
            </a:prstGeom>
            <a:noFill/>
          </p:spPr>
          <p:txBody>
            <a:bodyPr wrap="none" rtlCol="0">
              <a:spAutoFit/>
            </a:bodyPr>
            <a:lstStyle/>
            <a:p>
              <a:r>
                <a:rPr lang="en-US" sz="750" dirty="0">
                  <a:solidFill>
                    <a:schemeClr val="accent2"/>
                  </a:solidFill>
                  <a:latin typeface="Monaco" charset="0"/>
                  <a:ea typeface="Monaco" charset="0"/>
                  <a:cs typeface="Monaco" charset="0"/>
                </a:rPr>
                <a:t>z1</a:t>
              </a:r>
            </a:p>
          </p:txBody>
        </p:sp>
        <p:sp>
          <p:nvSpPr>
            <p:cNvPr id="44" name="TextBox 43"/>
            <p:cNvSpPr txBox="1"/>
            <p:nvPr/>
          </p:nvSpPr>
          <p:spPr>
            <a:xfrm>
              <a:off x="6815609" y="723811"/>
              <a:ext cx="306494" cy="215444"/>
            </a:xfrm>
            <a:prstGeom prst="rect">
              <a:avLst/>
            </a:prstGeom>
            <a:noFill/>
          </p:spPr>
          <p:txBody>
            <a:bodyPr wrap="none" rtlCol="0">
              <a:spAutoFit/>
            </a:bodyPr>
            <a:lstStyle/>
            <a:p>
              <a:r>
                <a:rPr lang="en-US" sz="750" dirty="0">
                  <a:solidFill>
                    <a:schemeClr val="accent2"/>
                  </a:solidFill>
                  <a:latin typeface="Monaco" charset="0"/>
                  <a:ea typeface="Monaco" charset="0"/>
                  <a:cs typeface="Monaco" charset="0"/>
                </a:rPr>
                <a:t>z2</a:t>
              </a:r>
            </a:p>
          </p:txBody>
        </p:sp>
        <p:grpSp>
          <p:nvGrpSpPr>
            <p:cNvPr id="47" name="Group 46"/>
            <p:cNvGrpSpPr/>
            <p:nvPr/>
          </p:nvGrpSpPr>
          <p:grpSpPr>
            <a:xfrm>
              <a:off x="8137340" y="714487"/>
              <a:ext cx="1144836" cy="1224626"/>
              <a:chOff x="8137340" y="714487"/>
              <a:chExt cx="1144836" cy="1224626"/>
            </a:xfrm>
          </p:grpSpPr>
          <p:sp>
            <p:nvSpPr>
              <p:cNvPr id="26" name="Rectangle 25"/>
              <p:cNvSpPr/>
              <p:nvPr/>
            </p:nvSpPr>
            <p:spPr>
              <a:xfrm>
                <a:off x="8137340" y="716269"/>
                <a:ext cx="1144836" cy="1222844"/>
              </a:xfrm>
              <a:prstGeom prst="rect">
                <a:avLst/>
              </a:prstGeom>
              <a:solidFill>
                <a:schemeClr val="bg1">
                  <a:lumMod val="95000"/>
                </a:schemeClr>
              </a:solidFill>
              <a:ln w="158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8" name="Straight Connector 27"/>
              <p:cNvCxnSpPr/>
              <p:nvPr/>
            </p:nvCxnSpPr>
            <p:spPr>
              <a:xfrm flipH="1">
                <a:off x="8417301" y="723811"/>
                <a:ext cx="0" cy="1215301"/>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691373" y="714487"/>
                <a:ext cx="9382" cy="1222845"/>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8137340" y="908479"/>
                <a:ext cx="1144836" cy="3274"/>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997403" y="716266"/>
                <a:ext cx="9382" cy="1222845"/>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9011790" y="717324"/>
              <a:ext cx="245580" cy="215444"/>
            </a:xfrm>
            <a:prstGeom prst="rect">
              <a:avLst/>
            </a:prstGeom>
            <a:noFill/>
          </p:spPr>
          <p:txBody>
            <a:bodyPr wrap="none" rtlCol="0">
              <a:spAutoFit/>
            </a:bodyPr>
            <a:lstStyle/>
            <a:p>
              <a:r>
                <a:rPr lang="en-US" sz="750" dirty="0">
                  <a:solidFill>
                    <a:schemeClr val="accent2"/>
                  </a:solidFill>
                  <a:latin typeface="Monaco" charset="0"/>
                  <a:ea typeface="Monaco" charset="0"/>
                  <a:cs typeface="Monaco" charset="0"/>
                </a:rPr>
                <a:t>z</a:t>
              </a:r>
            </a:p>
          </p:txBody>
        </p:sp>
        <p:sp>
          <p:nvSpPr>
            <p:cNvPr id="49" name="TextBox 48"/>
            <p:cNvSpPr txBox="1"/>
            <p:nvPr/>
          </p:nvSpPr>
          <p:spPr>
            <a:xfrm>
              <a:off x="8725560" y="716268"/>
              <a:ext cx="245580" cy="215444"/>
            </a:xfrm>
            <a:prstGeom prst="rect">
              <a:avLst/>
            </a:prstGeom>
            <a:noFill/>
          </p:spPr>
          <p:txBody>
            <a:bodyPr wrap="none" rtlCol="0">
              <a:spAutoFit/>
            </a:bodyPr>
            <a:lstStyle/>
            <a:p>
              <a:r>
                <a:rPr lang="en-US" sz="750" dirty="0">
                  <a:solidFill>
                    <a:schemeClr val="accent6">
                      <a:lumMod val="75000"/>
                    </a:schemeClr>
                  </a:solidFill>
                  <a:latin typeface="Monaco" charset="0"/>
                  <a:ea typeface="Monaco" charset="0"/>
                  <a:cs typeface="Monaco" charset="0"/>
                </a:rPr>
                <a:t>x</a:t>
              </a:r>
            </a:p>
          </p:txBody>
        </p:sp>
        <p:sp>
          <p:nvSpPr>
            <p:cNvPr id="50" name="TextBox 49"/>
            <p:cNvSpPr txBox="1"/>
            <p:nvPr/>
          </p:nvSpPr>
          <p:spPr>
            <a:xfrm>
              <a:off x="8355925" y="716268"/>
              <a:ext cx="428322" cy="215444"/>
            </a:xfrm>
            <a:prstGeom prst="rect">
              <a:avLst/>
            </a:prstGeom>
            <a:noFill/>
          </p:spPr>
          <p:txBody>
            <a:bodyPr wrap="none" rtlCol="0">
              <a:spAutoFit/>
            </a:bodyPr>
            <a:lstStyle/>
            <a:p>
              <a:r>
                <a:rPr lang="en-US" sz="750" dirty="0">
                  <a:solidFill>
                    <a:schemeClr val="accent5"/>
                  </a:solidFill>
                  <a:latin typeface="Monaco" charset="0"/>
                  <a:ea typeface="Monaco" charset="0"/>
                  <a:cs typeface="Monaco" charset="0"/>
                </a:rPr>
                <a:t>Time</a:t>
              </a:r>
            </a:p>
          </p:txBody>
        </p:sp>
        <p:sp>
          <p:nvSpPr>
            <p:cNvPr id="51" name="TextBox 50"/>
            <p:cNvSpPr txBox="1"/>
            <p:nvPr/>
          </p:nvSpPr>
          <p:spPr>
            <a:xfrm>
              <a:off x="8125166" y="718558"/>
              <a:ext cx="306494" cy="215444"/>
            </a:xfrm>
            <a:prstGeom prst="rect">
              <a:avLst/>
            </a:prstGeom>
            <a:noFill/>
          </p:spPr>
          <p:txBody>
            <a:bodyPr wrap="none" rtlCol="0">
              <a:spAutoFit/>
            </a:bodyPr>
            <a:lstStyle/>
            <a:p>
              <a:r>
                <a:rPr lang="en-US" sz="750">
                  <a:latin typeface="Monaco" charset="0"/>
                  <a:ea typeface="Monaco" charset="0"/>
                  <a:cs typeface="Monaco" charset="0"/>
                </a:rPr>
                <a:t>ID</a:t>
              </a:r>
            </a:p>
          </p:txBody>
        </p:sp>
        <p:sp>
          <p:nvSpPr>
            <p:cNvPr id="52" name="Right Brace 51"/>
            <p:cNvSpPr/>
            <p:nvPr/>
          </p:nvSpPr>
          <p:spPr>
            <a:xfrm rot="5400000">
              <a:off x="6202337" y="1390353"/>
              <a:ext cx="105004" cy="590241"/>
            </a:xfrm>
            <a:prstGeom prst="rightBrace">
              <a:avLst>
                <a:gd name="adj1" fmla="val 34035"/>
                <a:gd name="adj2" fmla="val 50000"/>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5" name="Right Brace 54"/>
            <p:cNvSpPr/>
            <p:nvPr/>
          </p:nvSpPr>
          <p:spPr>
            <a:xfrm rot="5400000">
              <a:off x="6774291" y="1404763"/>
              <a:ext cx="102784" cy="559202"/>
            </a:xfrm>
            <a:prstGeom prst="rightBrace">
              <a:avLst>
                <a:gd name="adj1" fmla="val 34035"/>
                <a:gd name="adj2" fmla="val 50000"/>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solidFill>
                  <a:schemeClr val="accent2"/>
                </a:solidFill>
              </a:endParaRPr>
            </a:p>
          </p:txBody>
        </p:sp>
        <p:grpSp>
          <p:nvGrpSpPr>
            <p:cNvPr id="70" name="Group 69"/>
            <p:cNvGrpSpPr/>
            <p:nvPr/>
          </p:nvGrpSpPr>
          <p:grpSpPr>
            <a:xfrm>
              <a:off x="6258213" y="1735756"/>
              <a:ext cx="2604433" cy="256117"/>
              <a:chOff x="6258213" y="1735756"/>
              <a:chExt cx="2604433" cy="256117"/>
            </a:xfrm>
          </p:grpSpPr>
          <p:cxnSp>
            <p:nvCxnSpPr>
              <p:cNvPr id="63" name="Straight Connector 62"/>
              <p:cNvCxnSpPr/>
              <p:nvPr/>
            </p:nvCxnSpPr>
            <p:spPr>
              <a:xfrm>
                <a:off x="6258213" y="1780973"/>
                <a:ext cx="0" cy="210900"/>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6258213" y="1986366"/>
                <a:ext cx="2604433" cy="5507"/>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8862646" y="1735756"/>
                <a:ext cx="0" cy="250610"/>
              </a:xfrm>
              <a:prstGeom prst="straightConnector1">
                <a:avLst/>
              </a:prstGeom>
              <a:ln w="127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2" name="Straight Connector 71"/>
            <p:cNvCxnSpPr/>
            <p:nvPr/>
          </p:nvCxnSpPr>
          <p:spPr>
            <a:xfrm>
              <a:off x="6822948" y="1780973"/>
              <a:ext cx="2736" cy="325717"/>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6822949" y="2106690"/>
              <a:ext cx="2311631" cy="550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9134580" y="1735756"/>
              <a:ext cx="0" cy="370934"/>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594477" y="2438698"/>
              <a:ext cx="117522" cy="2036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6182215" y="2242483"/>
              <a:ext cx="809837" cy="215444"/>
            </a:xfrm>
            <a:prstGeom prst="rect">
              <a:avLst/>
            </a:prstGeom>
            <a:noFill/>
          </p:spPr>
          <p:txBody>
            <a:bodyPr wrap="none" rtlCol="0">
              <a:spAutoFit/>
            </a:bodyPr>
            <a:lstStyle/>
            <a:p>
              <a:r>
                <a:rPr lang="en-US" sz="800" dirty="0">
                  <a:solidFill>
                    <a:schemeClr val="tx2"/>
                  </a:solidFill>
                  <a:latin typeface="EB Garamond 12" charset="0"/>
                  <a:ea typeface="EB Garamond 12" charset="0"/>
                  <a:cs typeface="EB Garamond 12" charset="0"/>
                </a:rPr>
                <a:t>Function name</a:t>
              </a:r>
            </a:p>
          </p:txBody>
        </p:sp>
        <p:sp>
          <p:nvSpPr>
            <p:cNvPr id="84" name="TextBox 83"/>
            <p:cNvSpPr txBox="1"/>
            <p:nvPr/>
          </p:nvSpPr>
          <p:spPr>
            <a:xfrm>
              <a:off x="6242912" y="519872"/>
              <a:ext cx="306494" cy="215444"/>
            </a:xfrm>
            <a:prstGeom prst="rect">
              <a:avLst/>
            </a:prstGeom>
            <a:noFill/>
          </p:spPr>
          <p:txBody>
            <a:bodyPr wrap="none" rtlCol="0">
              <a:spAutoFit/>
            </a:bodyPr>
            <a:lstStyle/>
            <a:p>
              <a:r>
                <a:rPr lang="en-US" sz="800" dirty="0" err="1">
                  <a:solidFill>
                    <a:schemeClr val="tx2"/>
                  </a:solidFill>
                  <a:latin typeface="Monaco" charset="0"/>
                  <a:ea typeface="Monaco" charset="0"/>
                  <a:cs typeface="Monaco" charset="0"/>
                </a:rPr>
                <a:t>df</a:t>
              </a:r>
              <a:endParaRPr lang="en-US" sz="800" dirty="0">
                <a:solidFill>
                  <a:schemeClr val="tx2"/>
                </a:solidFill>
                <a:latin typeface="Monaco" charset="0"/>
                <a:ea typeface="Monaco" charset="0"/>
                <a:cs typeface="Monaco" charset="0"/>
              </a:endParaRPr>
            </a:p>
          </p:txBody>
        </p:sp>
        <p:sp>
          <p:nvSpPr>
            <p:cNvPr id="85" name="TextBox 84"/>
            <p:cNvSpPr txBox="1"/>
            <p:nvPr/>
          </p:nvSpPr>
          <p:spPr>
            <a:xfrm>
              <a:off x="8415713" y="519872"/>
              <a:ext cx="611065" cy="215444"/>
            </a:xfrm>
            <a:prstGeom prst="rect">
              <a:avLst/>
            </a:prstGeom>
            <a:noFill/>
          </p:spPr>
          <p:txBody>
            <a:bodyPr wrap="none" rtlCol="0">
              <a:spAutoFit/>
            </a:bodyPr>
            <a:lstStyle/>
            <a:p>
              <a:r>
                <a:rPr lang="en-US" sz="800">
                  <a:solidFill>
                    <a:schemeClr val="tx2"/>
                  </a:solidFill>
                  <a:latin typeface="Monaco" charset="0"/>
                  <a:ea typeface="Monaco" charset="0"/>
                  <a:cs typeface="Monaco" charset="0"/>
                </a:rPr>
                <a:t>long_df</a:t>
              </a:r>
              <a:endParaRPr lang="en-US" sz="800" dirty="0">
                <a:solidFill>
                  <a:schemeClr val="tx2"/>
                </a:solidFill>
                <a:latin typeface="Monaco" charset="0"/>
                <a:ea typeface="Monaco" charset="0"/>
                <a:cs typeface="Monaco" charset="0"/>
              </a:endParaRPr>
            </a:p>
          </p:txBody>
        </p:sp>
        <p:cxnSp>
          <p:nvCxnSpPr>
            <p:cNvPr id="86" name="Straight Arrow Connector 85"/>
            <p:cNvCxnSpPr/>
            <p:nvPr/>
          </p:nvCxnSpPr>
          <p:spPr>
            <a:xfrm>
              <a:off x="6053369" y="2531936"/>
              <a:ext cx="121109" cy="13021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5579610" y="2108656"/>
              <a:ext cx="597858" cy="458538"/>
            </a:xfrm>
            <a:prstGeom prst="rect">
              <a:avLst/>
            </a:prstGeom>
            <a:noFill/>
          </p:spPr>
          <p:txBody>
            <a:bodyPr wrap="none" rtlCol="0">
              <a:spAutoFit/>
            </a:bodyPr>
            <a:lstStyle/>
            <a:p>
              <a:r>
                <a:rPr lang="en-US" sz="800" dirty="0">
                  <a:solidFill>
                    <a:schemeClr val="tx2"/>
                  </a:solidFill>
                  <a:latin typeface="EB Garamond 12" charset="0"/>
                  <a:ea typeface="EB Garamond 12" charset="0"/>
                  <a:cs typeface="EB Garamond 12" charset="0"/>
                </a:rPr>
                <a:t>Newly </a:t>
              </a:r>
            </a:p>
            <a:p>
              <a:r>
                <a:rPr lang="en-US" sz="800" dirty="0">
                  <a:solidFill>
                    <a:schemeClr val="tx2"/>
                  </a:solidFill>
                  <a:latin typeface="EB Garamond 12" charset="0"/>
                  <a:ea typeface="EB Garamond 12" charset="0"/>
                  <a:cs typeface="EB Garamond 12" charset="0"/>
                </a:rPr>
                <a:t>created</a:t>
              </a:r>
            </a:p>
            <a:p>
              <a:r>
                <a:rPr lang="en-US" sz="800" dirty="0" err="1">
                  <a:solidFill>
                    <a:schemeClr val="tx2"/>
                  </a:solidFill>
                  <a:latin typeface="EB Garamond 12" charset="0"/>
                  <a:ea typeface="EB Garamond 12" charset="0"/>
                  <a:cs typeface="EB Garamond 12" charset="0"/>
                </a:rPr>
                <a:t>data.frame</a:t>
              </a:r>
              <a:endParaRPr lang="en-US" sz="800" dirty="0">
                <a:solidFill>
                  <a:schemeClr val="tx2"/>
                </a:solidFill>
                <a:latin typeface="EB Garamond 12" charset="0"/>
                <a:ea typeface="EB Garamond 12" charset="0"/>
                <a:cs typeface="EB Garamond 12" charset="0"/>
              </a:endParaRPr>
            </a:p>
          </p:txBody>
        </p:sp>
        <p:cxnSp>
          <p:nvCxnSpPr>
            <p:cNvPr id="92" name="Straight Arrow Connector 91"/>
            <p:cNvCxnSpPr/>
            <p:nvPr/>
          </p:nvCxnSpPr>
          <p:spPr>
            <a:xfrm flipH="1">
              <a:off x="7077373" y="2418733"/>
              <a:ext cx="178995" cy="20499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6944858" y="2242483"/>
              <a:ext cx="944304" cy="213985"/>
            </a:xfrm>
            <a:prstGeom prst="rect">
              <a:avLst/>
            </a:prstGeom>
            <a:noFill/>
          </p:spPr>
          <p:txBody>
            <a:bodyPr wrap="none" rtlCol="0">
              <a:spAutoFit/>
            </a:bodyPr>
            <a:lstStyle/>
            <a:p>
              <a:r>
                <a:rPr lang="en-US" sz="800" dirty="0">
                  <a:solidFill>
                    <a:schemeClr val="tx2"/>
                  </a:solidFill>
                  <a:latin typeface="EB Garamond 12" charset="0"/>
                  <a:ea typeface="EB Garamond 12" charset="0"/>
                  <a:cs typeface="EB Garamond 12" charset="0"/>
                </a:rPr>
                <a:t>Original </a:t>
              </a:r>
              <a:r>
                <a:rPr lang="en-US" sz="800" dirty="0" err="1">
                  <a:solidFill>
                    <a:schemeClr val="tx2"/>
                  </a:solidFill>
                  <a:latin typeface="EB Garamond 12" charset="0"/>
                  <a:ea typeface="EB Garamond 12" charset="0"/>
                  <a:cs typeface="EB Garamond 12" charset="0"/>
                </a:rPr>
                <a:t>data.frame</a:t>
              </a:r>
              <a:endParaRPr lang="en-US" sz="800" dirty="0">
                <a:solidFill>
                  <a:schemeClr val="tx2"/>
                </a:solidFill>
                <a:latin typeface="EB Garamond 12" charset="0"/>
                <a:ea typeface="EB Garamond 12" charset="0"/>
                <a:cs typeface="EB Garamond 12" charset="0"/>
              </a:endParaRPr>
            </a:p>
          </p:txBody>
        </p:sp>
        <p:cxnSp>
          <p:nvCxnSpPr>
            <p:cNvPr id="96" name="Straight Arrow Connector 95"/>
            <p:cNvCxnSpPr>
              <a:stCxn id="97" idx="2"/>
            </p:cNvCxnSpPr>
            <p:nvPr/>
          </p:nvCxnSpPr>
          <p:spPr>
            <a:xfrm flipH="1">
              <a:off x="8684849" y="2568028"/>
              <a:ext cx="19227" cy="20644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8101609" y="2231767"/>
              <a:ext cx="1204933" cy="336261"/>
            </a:xfrm>
            <a:prstGeom prst="rect">
              <a:avLst/>
            </a:prstGeom>
            <a:noFill/>
          </p:spPr>
          <p:txBody>
            <a:bodyPr wrap="none" rtlCol="0">
              <a:spAutoFit/>
            </a:bodyPr>
            <a:lstStyle/>
            <a:p>
              <a:r>
                <a:rPr lang="en-US" sz="800" dirty="0">
                  <a:solidFill>
                    <a:schemeClr val="tx2"/>
                  </a:solidFill>
                  <a:latin typeface="EB Garamond 12" charset="0"/>
                  <a:ea typeface="EB Garamond 12" charset="0"/>
                  <a:cs typeface="EB Garamond 12" charset="0"/>
                </a:rPr>
                <a:t>The </a:t>
              </a:r>
              <a:r>
                <a:rPr lang="en-US" sz="800" dirty="0" smtClean="0">
                  <a:solidFill>
                    <a:schemeClr val="tx2"/>
                  </a:solidFill>
                  <a:latin typeface="EB Garamond 12" charset="0"/>
                  <a:ea typeface="EB Garamond 12" charset="0"/>
                  <a:cs typeface="EB Garamond 12" charset="0"/>
                </a:rPr>
                <a:t>time varying variables</a:t>
              </a:r>
              <a:endParaRPr lang="en-US" sz="800" dirty="0">
                <a:solidFill>
                  <a:schemeClr val="tx2"/>
                </a:solidFill>
                <a:latin typeface="EB Garamond 12" charset="0"/>
                <a:ea typeface="EB Garamond 12" charset="0"/>
                <a:cs typeface="EB Garamond 12" charset="0"/>
              </a:endParaRPr>
            </a:p>
            <a:p>
              <a:r>
                <a:rPr lang="en-US" sz="800" dirty="0">
                  <a:solidFill>
                    <a:schemeClr val="tx2"/>
                  </a:solidFill>
                  <a:latin typeface="EB Garamond 12" charset="0"/>
                  <a:ea typeface="EB Garamond 12" charset="0"/>
                  <a:cs typeface="EB Garamond 12" charset="0"/>
                </a:rPr>
                <a:t>from original </a:t>
              </a:r>
              <a:r>
                <a:rPr lang="en-US" sz="800" dirty="0" err="1">
                  <a:solidFill>
                    <a:schemeClr val="tx2"/>
                  </a:solidFill>
                  <a:latin typeface="EB Garamond 12" charset="0"/>
                  <a:ea typeface="EB Garamond 12" charset="0"/>
                  <a:cs typeface="EB Garamond 12" charset="0"/>
                </a:rPr>
                <a:t>data.frame</a:t>
              </a:r>
              <a:endParaRPr lang="en-US" sz="800" dirty="0">
                <a:solidFill>
                  <a:schemeClr val="tx2"/>
                </a:solidFill>
                <a:latin typeface="EB Garamond 12" charset="0"/>
                <a:ea typeface="EB Garamond 12" charset="0"/>
                <a:cs typeface="EB Garamond 12" charset="0"/>
              </a:endParaRPr>
            </a:p>
          </p:txBody>
        </p:sp>
        <p:cxnSp>
          <p:nvCxnSpPr>
            <p:cNvPr id="101" name="Straight Arrow Connector 100"/>
            <p:cNvCxnSpPr>
              <a:stCxn id="102" idx="0"/>
            </p:cNvCxnSpPr>
            <p:nvPr/>
          </p:nvCxnSpPr>
          <p:spPr>
            <a:xfrm flipV="1">
              <a:off x="6325271" y="2810255"/>
              <a:ext cx="386729" cy="59308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5788429" y="3403342"/>
              <a:ext cx="1073683" cy="458538"/>
            </a:xfrm>
            <a:prstGeom prst="rect">
              <a:avLst/>
            </a:prstGeom>
            <a:noFill/>
          </p:spPr>
          <p:txBody>
            <a:bodyPr wrap="square" rtlCol="0">
              <a:spAutoFit/>
            </a:bodyPr>
            <a:lstStyle/>
            <a:p>
              <a:r>
                <a:rPr lang="en-US" sz="800" b="1">
                  <a:solidFill>
                    <a:schemeClr val="tx2"/>
                  </a:solidFill>
                  <a:latin typeface="Monaco" charset="0"/>
                  <a:ea typeface="Monaco" charset="0"/>
                  <a:cs typeface="Monaco" charset="0"/>
                </a:rPr>
                <a:t>long</a:t>
              </a:r>
              <a:r>
                <a:rPr lang="en-US" sz="800" smtClean="0">
                  <a:solidFill>
                    <a:schemeClr val="tx2"/>
                  </a:solidFill>
                  <a:latin typeface="Monaco" charset="0"/>
                  <a:ea typeface="Monaco" charset="0"/>
                  <a:cs typeface="Monaco" charset="0"/>
                </a:rPr>
                <a:t>()</a:t>
              </a:r>
              <a:r>
                <a:rPr lang="en-US" sz="800" smtClean="0">
                  <a:solidFill>
                    <a:schemeClr val="tx2"/>
                  </a:solidFill>
                  <a:latin typeface="EB Garamond 12" charset="0"/>
                  <a:ea typeface="EB Garamond 12" charset="0"/>
                  <a:cs typeface="EB Garamond 12" charset="0"/>
                </a:rPr>
                <a:t> means we </a:t>
              </a:r>
              <a:r>
                <a:rPr lang="en-US" sz="800" dirty="0">
                  <a:solidFill>
                    <a:schemeClr val="tx2"/>
                  </a:solidFill>
                  <a:latin typeface="EB Garamond 12" charset="0"/>
                  <a:ea typeface="EB Garamond 12" charset="0"/>
                  <a:cs typeface="EB Garamond 12" charset="0"/>
                </a:rPr>
                <a:t>are going from</a:t>
              </a:r>
            </a:p>
            <a:p>
              <a:r>
                <a:rPr lang="en-US" sz="800" dirty="0">
                  <a:solidFill>
                    <a:schemeClr val="tx2"/>
                  </a:solidFill>
                  <a:latin typeface="EB Garamond 12" charset="0"/>
                  <a:ea typeface="EB Garamond 12" charset="0"/>
                  <a:cs typeface="EB Garamond 12" charset="0"/>
                </a:rPr>
                <a:t>wide to long form</a:t>
              </a:r>
            </a:p>
          </p:txBody>
        </p:sp>
        <p:cxnSp>
          <p:nvCxnSpPr>
            <p:cNvPr id="106" name="Straight Arrow Connector 105"/>
            <p:cNvCxnSpPr/>
            <p:nvPr/>
          </p:nvCxnSpPr>
          <p:spPr>
            <a:xfrm flipH="1" flipV="1">
              <a:off x="8278087" y="3074135"/>
              <a:ext cx="486252" cy="44137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8396018" y="3557562"/>
              <a:ext cx="1036478" cy="458538"/>
            </a:xfrm>
            <a:prstGeom prst="rect">
              <a:avLst/>
            </a:prstGeom>
            <a:noFill/>
          </p:spPr>
          <p:txBody>
            <a:bodyPr wrap="none" rtlCol="0">
              <a:spAutoFit/>
            </a:bodyPr>
            <a:lstStyle/>
            <a:p>
              <a:r>
                <a:rPr lang="en-US" sz="800" dirty="0">
                  <a:solidFill>
                    <a:schemeClr val="tx2"/>
                  </a:solidFill>
                  <a:latin typeface="EB Garamond 12" charset="0"/>
                  <a:ea typeface="EB Garamond 12" charset="0"/>
                  <a:cs typeface="EB Garamond 12" charset="0"/>
                </a:rPr>
                <a:t>The new variable </a:t>
              </a:r>
            </a:p>
            <a:p>
              <a:r>
                <a:rPr lang="en-US" sz="800" dirty="0">
                  <a:solidFill>
                    <a:schemeClr val="tx2"/>
                  </a:solidFill>
                  <a:latin typeface="EB Garamond 12" charset="0"/>
                  <a:ea typeface="EB Garamond 12" charset="0"/>
                  <a:cs typeface="EB Garamond 12" charset="0"/>
                </a:rPr>
                <a:t>names for each group </a:t>
              </a:r>
            </a:p>
            <a:p>
              <a:r>
                <a:rPr lang="en-US" sz="800" dirty="0">
                  <a:solidFill>
                    <a:schemeClr val="tx2"/>
                  </a:solidFill>
                  <a:latin typeface="EB Garamond 12" charset="0"/>
                  <a:ea typeface="EB Garamond 12" charset="0"/>
                  <a:cs typeface="EB Garamond 12" charset="0"/>
                </a:rPr>
                <a:t>of measured variables</a:t>
              </a:r>
            </a:p>
          </p:txBody>
        </p:sp>
        <p:cxnSp>
          <p:nvCxnSpPr>
            <p:cNvPr id="110" name="Straight Arrow Connector 109"/>
            <p:cNvCxnSpPr/>
            <p:nvPr/>
          </p:nvCxnSpPr>
          <p:spPr>
            <a:xfrm flipV="1">
              <a:off x="7568928" y="3209660"/>
              <a:ext cx="259309" cy="25335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7049519" y="3500410"/>
              <a:ext cx="1011051" cy="336261"/>
            </a:xfrm>
            <a:prstGeom prst="rect">
              <a:avLst/>
            </a:prstGeom>
            <a:noFill/>
          </p:spPr>
          <p:txBody>
            <a:bodyPr wrap="none" rtlCol="0">
              <a:spAutoFit/>
            </a:bodyPr>
            <a:lstStyle/>
            <a:p>
              <a:r>
                <a:rPr lang="en-US" sz="800" dirty="0">
                  <a:solidFill>
                    <a:schemeClr val="tx2"/>
                  </a:solidFill>
                  <a:latin typeface="EB Garamond 12" charset="0"/>
                  <a:ea typeface="EB Garamond 12" charset="0"/>
                  <a:cs typeface="EB Garamond 12" charset="0"/>
                </a:rPr>
                <a:t>The name of the new</a:t>
              </a:r>
            </a:p>
            <a:p>
              <a:r>
                <a:rPr lang="en-US" sz="800" dirty="0">
                  <a:solidFill>
                    <a:schemeClr val="tx2"/>
                  </a:solidFill>
                  <a:latin typeface="EB Garamond 12" charset="0"/>
                  <a:ea typeface="EB Garamond 12" charset="0"/>
                  <a:cs typeface="EB Garamond 12" charset="0"/>
                </a:rPr>
                <a:t>”time” variable</a:t>
              </a:r>
            </a:p>
          </p:txBody>
        </p:sp>
        <p:sp>
          <p:nvSpPr>
            <p:cNvPr id="114" name="TextBox 113"/>
            <p:cNvSpPr txBox="1"/>
            <p:nvPr/>
          </p:nvSpPr>
          <p:spPr>
            <a:xfrm>
              <a:off x="5969544" y="904821"/>
              <a:ext cx="245580" cy="584775"/>
            </a:xfrm>
            <a:prstGeom prst="rect">
              <a:avLst/>
            </a:prstGeom>
            <a:noFill/>
          </p:spPr>
          <p:txBody>
            <a:bodyPr wrap="none" rtlCol="0">
              <a:spAutoFit/>
            </a:bodyPr>
            <a:lstStyle/>
            <a:p>
              <a:r>
                <a:rPr lang="en-US" sz="800" dirty="0">
                  <a:latin typeface="Monaco" charset="0"/>
                  <a:ea typeface="Monaco" charset="0"/>
                  <a:cs typeface="Monaco" charset="0"/>
                </a:rPr>
                <a:t>1</a:t>
              </a:r>
            </a:p>
            <a:p>
              <a:r>
                <a:rPr lang="en-US" sz="800" dirty="0">
                  <a:latin typeface="Monaco" charset="0"/>
                  <a:ea typeface="Monaco" charset="0"/>
                  <a:cs typeface="Monaco" charset="0"/>
                </a:rPr>
                <a:t>2</a:t>
              </a:r>
            </a:p>
            <a:p>
              <a:r>
                <a:rPr lang="en-US" sz="800" dirty="0">
                  <a:latin typeface="Monaco" charset="0"/>
                  <a:ea typeface="Monaco" charset="0"/>
                  <a:cs typeface="Monaco" charset="0"/>
                </a:rPr>
                <a:t>3</a:t>
              </a:r>
            </a:p>
            <a:p>
              <a:r>
                <a:rPr lang="en-US" sz="800" dirty="0">
                  <a:latin typeface="Monaco" charset="0"/>
                  <a:ea typeface="Monaco" charset="0"/>
                  <a:cs typeface="Monaco" charset="0"/>
                </a:rPr>
                <a:t>4</a:t>
              </a:r>
            </a:p>
          </p:txBody>
        </p:sp>
        <p:sp>
          <p:nvSpPr>
            <p:cNvPr id="115" name="TextBox 114"/>
            <p:cNvSpPr txBox="1"/>
            <p:nvPr/>
          </p:nvSpPr>
          <p:spPr>
            <a:xfrm>
              <a:off x="6256339" y="904821"/>
              <a:ext cx="306494" cy="584775"/>
            </a:xfrm>
            <a:prstGeom prst="rect">
              <a:avLst/>
            </a:prstGeom>
            <a:noFill/>
          </p:spPr>
          <p:txBody>
            <a:bodyPr wrap="none" rtlCol="0">
              <a:spAutoFit/>
            </a:bodyPr>
            <a:lstStyle/>
            <a:p>
              <a:pPr algn="r"/>
              <a:r>
                <a:rPr lang="en-US" sz="800" dirty="0">
                  <a:latin typeface="Monaco" charset="0"/>
                  <a:ea typeface="Monaco" charset="0"/>
                  <a:cs typeface="Monaco" charset="0"/>
                </a:rPr>
                <a:t>8</a:t>
              </a:r>
            </a:p>
            <a:p>
              <a:pPr algn="r"/>
              <a:r>
                <a:rPr lang="en-US" sz="800" dirty="0">
                  <a:latin typeface="Monaco" charset="0"/>
                  <a:ea typeface="Monaco" charset="0"/>
                  <a:cs typeface="Monaco" charset="0"/>
                </a:rPr>
                <a:t>9</a:t>
              </a:r>
            </a:p>
            <a:p>
              <a:pPr algn="r"/>
              <a:r>
                <a:rPr lang="en-US" sz="800" dirty="0">
                  <a:latin typeface="Monaco" charset="0"/>
                  <a:ea typeface="Monaco" charset="0"/>
                  <a:cs typeface="Monaco" charset="0"/>
                </a:rPr>
                <a:t>10</a:t>
              </a:r>
            </a:p>
            <a:p>
              <a:pPr algn="r"/>
              <a:r>
                <a:rPr lang="en-US" sz="800" dirty="0">
                  <a:latin typeface="Monaco" charset="0"/>
                  <a:ea typeface="Monaco" charset="0"/>
                  <a:cs typeface="Monaco" charset="0"/>
                </a:rPr>
                <a:t>11</a:t>
              </a:r>
            </a:p>
          </p:txBody>
        </p:sp>
        <p:sp>
          <p:nvSpPr>
            <p:cNvPr id="116" name="TextBox 115"/>
            <p:cNvSpPr txBox="1"/>
            <p:nvPr/>
          </p:nvSpPr>
          <p:spPr>
            <a:xfrm>
              <a:off x="5693901" y="917295"/>
              <a:ext cx="245580" cy="584775"/>
            </a:xfrm>
            <a:prstGeom prst="rect">
              <a:avLst/>
            </a:prstGeom>
            <a:noFill/>
          </p:spPr>
          <p:txBody>
            <a:bodyPr wrap="none" rtlCol="0">
              <a:spAutoFit/>
            </a:bodyPr>
            <a:lstStyle/>
            <a:p>
              <a:r>
                <a:rPr lang="en-US" sz="800" dirty="0">
                  <a:latin typeface="Monaco" charset="0"/>
                  <a:ea typeface="Monaco" charset="0"/>
                  <a:cs typeface="Monaco" charset="0"/>
                </a:rPr>
                <a:t>a</a:t>
              </a:r>
            </a:p>
            <a:p>
              <a:r>
                <a:rPr lang="en-US" sz="800" dirty="0">
                  <a:latin typeface="Monaco" charset="0"/>
                  <a:ea typeface="Monaco" charset="0"/>
                  <a:cs typeface="Monaco" charset="0"/>
                </a:rPr>
                <a:t>b</a:t>
              </a:r>
            </a:p>
            <a:p>
              <a:r>
                <a:rPr lang="en-US" sz="800" dirty="0">
                  <a:latin typeface="Monaco" charset="0"/>
                  <a:ea typeface="Monaco" charset="0"/>
                  <a:cs typeface="Monaco" charset="0"/>
                </a:rPr>
                <a:t>c</a:t>
              </a:r>
            </a:p>
            <a:p>
              <a:r>
                <a:rPr lang="en-US" sz="800" dirty="0">
                  <a:latin typeface="Monaco" charset="0"/>
                  <a:ea typeface="Monaco" charset="0"/>
                  <a:cs typeface="Monaco" charset="0"/>
                </a:rPr>
                <a:t>d</a:t>
              </a:r>
            </a:p>
          </p:txBody>
        </p:sp>
        <p:sp>
          <p:nvSpPr>
            <p:cNvPr id="117" name="TextBox 116"/>
            <p:cNvSpPr txBox="1"/>
            <p:nvPr/>
          </p:nvSpPr>
          <p:spPr>
            <a:xfrm>
              <a:off x="8142540" y="880601"/>
              <a:ext cx="306494" cy="830997"/>
            </a:xfrm>
            <a:prstGeom prst="rect">
              <a:avLst/>
            </a:prstGeom>
            <a:noFill/>
          </p:spPr>
          <p:txBody>
            <a:bodyPr wrap="none" rtlCol="0">
              <a:spAutoFit/>
            </a:bodyPr>
            <a:lstStyle/>
            <a:p>
              <a:r>
                <a:rPr lang="en-US" sz="800" dirty="0">
                  <a:latin typeface="Monaco" charset="0"/>
                  <a:ea typeface="Monaco" charset="0"/>
                  <a:cs typeface="Monaco" charset="0"/>
                </a:rPr>
                <a:t>a</a:t>
              </a:r>
            </a:p>
            <a:p>
              <a:r>
                <a:rPr lang="en-US" sz="800" dirty="0">
                  <a:latin typeface="Monaco" charset="0"/>
                  <a:ea typeface="Monaco" charset="0"/>
                  <a:cs typeface="Monaco" charset="0"/>
                </a:rPr>
                <a:t>a</a:t>
              </a:r>
            </a:p>
            <a:p>
              <a:r>
                <a:rPr lang="en-US" sz="800" dirty="0">
                  <a:latin typeface="Monaco" charset="0"/>
                  <a:ea typeface="Monaco" charset="0"/>
                  <a:cs typeface="Monaco" charset="0"/>
                </a:rPr>
                <a:t>b</a:t>
              </a:r>
            </a:p>
            <a:p>
              <a:r>
                <a:rPr lang="en-US" sz="800" dirty="0">
                  <a:latin typeface="Monaco" charset="0"/>
                  <a:ea typeface="Monaco" charset="0"/>
                  <a:cs typeface="Monaco" charset="0"/>
                </a:rPr>
                <a:t>b </a:t>
              </a:r>
            </a:p>
            <a:p>
              <a:r>
                <a:rPr lang="en-US" sz="800" dirty="0">
                  <a:latin typeface="Monaco" charset="0"/>
                  <a:ea typeface="Monaco" charset="0"/>
                  <a:cs typeface="Monaco" charset="0"/>
                </a:rPr>
                <a:t>c</a:t>
              </a:r>
            </a:p>
            <a:p>
              <a:r>
                <a:rPr lang="en-US" sz="800" dirty="0">
                  <a:latin typeface="Monaco" charset="0"/>
                  <a:ea typeface="Monaco" charset="0"/>
                  <a:cs typeface="Monaco" charset="0"/>
                </a:rPr>
                <a:t>c</a:t>
              </a:r>
            </a:p>
          </p:txBody>
        </p:sp>
        <p:sp>
          <p:nvSpPr>
            <p:cNvPr id="118" name="TextBox 117"/>
            <p:cNvSpPr txBox="1"/>
            <p:nvPr/>
          </p:nvSpPr>
          <p:spPr>
            <a:xfrm>
              <a:off x="8439268" y="897198"/>
              <a:ext cx="245580" cy="830997"/>
            </a:xfrm>
            <a:prstGeom prst="rect">
              <a:avLst/>
            </a:prstGeom>
            <a:noFill/>
          </p:spPr>
          <p:txBody>
            <a:bodyPr wrap="none" rtlCol="0">
              <a:spAutoFit/>
            </a:bodyPr>
            <a:lstStyle/>
            <a:p>
              <a:r>
                <a:rPr lang="en-US" sz="800" dirty="0">
                  <a:latin typeface="Monaco" charset="0"/>
                  <a:ea typeface="Monaco" charset="0"/>
                  <a:cs typeface="Monaco" charset="0"/>
                </a:rPr>
                <a:t>1</a:t>
              </a:r>
            </a:p>
            <a:p>
              <a:r>
                <a:rPr lang="en-US" sz="800" dirty="0">
                  <a:latin typeface="Monaco" charset="0"/>
                  <a:ea typeface="Monaco" charset="0"/>
                  <a:cs typeface="Monaco" charset="0"/>
                </a:rPr>
                <a:t>2</a:t>
              </a:r>
            </a:p>
            <a:p>
              <a:r>
                <a:rPr lang="en-US" sz="800" dirty="0">
                  <a:latin typeface="Monaco" charset="0"/>
                  <a:ea typeface="Monaco" charset="0"/>
                  <a:cs typeface="Monaco" charset="0"/>
                </a:rPr>
                <a:t>1</a:t>
              </a:r>
            </a:p>
            <a:p>
              <a:r>
                <a:rPr lang="en-US" sz="800" dirty="0">
                  <a:latin typeface="Monaco" charset="0"/>
                  <a:ea typeface="Monaco" charset="0"/>
                  <a:cs typeface="Monaco" charset="0"/>
                </a:rPr>
                <a:t>2</a:t>
              </a:r>
            </a:p>
            <a:p>
              <a:r>
                <a:rPr lang="en-US" sz="800" dirty="0">
                  <a:latin typeface="Monaco" charset="0"/>
                  <a:ea typeface="Monaco" charset="0"/>
                  <a:cs typeface="Monaco" charset="0"/>
                </a:rPr>
                <a:t>1</a:t>
              </a:r>
            </a:p>
            <a:p>
              <a:r>
                <a:rPr lang="en-US" sz="800" dirty="0">
                  <a:latin typeface="Monaco" charset="0"/>
                  <a:ea typeface="Monaco" charset="0"/>
                  <a:cs typeface="Monaco" charset="0"/>
                </a:rPr>
                <a:t>2</a:t>
              </a:r>
            </a:p>
          </p:txBody>
        </p:sp>
        <p:sp>
          <p:nvSpPr>
            <p:cNvPr id="119" name="TextBox 118"/>
            <p:cNvSpPr txBox="1"/>
            <p:nvPr/>
          </p:nvSpPr>
          <p:spPr>
            <a:xfrm>
              <a:off x="8693431" y="888366"/>
              <a:ext cx="306494" cy="830997"/>
            </a:xfrm>
            <a:prstGeom prst="rect">
              <a:avLst/>
            </a:prstGeom>
            <a:noFill/>
          </p:spPr>
          <p:txBody>
            <a:bodyPr wrap="none" rtlCol="0">
              <a:spAutoFit/>
            </a:bodyPr>
            <a:lstStyle/>
            <a:p>
              <a:pPr algn="r"/>
              <a:r>
                <a:rPr lang="en-US" sz="800" dirty="0">
                  <a:latin typeface="Monaco" charset="0"/>
                  <a:ea typeface="Monaco" charset="0"/>
                  <a:cs typeface="Monaco" charset="0"/>
                </a:rPr>
                <a:t>1</a:t>
              </a:r>
            </a:p>
            <a:p>
              <a:pPr algn="r"/>
              <a:r>
                <a:rPr lang="en-US" sz="800" dirty="0">
                  <a:latin typeface="Monaco" charset="0"/>
                  <a:ea typeface="Monaco" charset="0"/>
                  <a:cs typeface="Monaco" charset="0"/>
                </a:rPr>
                <a:t>8</a:t>
              </a:r>
            </a:p>
            <a:p>
              <a:pPr algn="r"/>
              <a:r>
                <a:rPr lang="en-US" sz="800" dirty="0">
                  <a:latin typeface="Monaco" charset="0"/>
                  <a:ea typeface="Monaco" charset="0"/>
                  <a:cs typeface="Monaco" charset="0"/>
                </a:rPr>
                <a:t>2</a:t>
              </a:r>
            </a:p>
            <a:p>
              <a:pPr algn="r"/>
              <a:r>
                <a:rPr lang="en-US" sz="800" dirty="0">
                  <a:latin typeface="Monaco" charset="0"/>
                  <a:ea typeface="Monaco" charset="0"/>
                  <a:cs typeface="Monaco" charset="0"/>
                </a:rPr>
                <a:t>9</a:t>
              </a:r>
            </a:p>
            <a:p>
              <a:pPr algn="r"/>
              <a:r>
                <a:rPr lang="en-US" sz="800" dirty="0">
                  <a:latin typeface="Monaco" charset="0"/>
                  <a:ea typeface="Monaco" charset="0"/>
                  <a:cs typeface="Monaco" charset="0"/>
                </a:rPr>
                <a:t>3</a:t>
              </a:r>
            </a:p>
            <a:p>
              <a:pPr algn="r"/>
              <a:r>
                <a:rPr lang="en-US" sz="800" dirty="0">
                  <a:latin typeface="Monaco" charset="0"/>
                  <a:ea typeface="Monaco" charset="0"/>
                  <a:cs typeface="Monaco" charset="0"/>
                </a:rPr>
                <a:t>10</a:t>
              </a:r>
            </a:p>
          </p:txBody>
        </p:sp>
        <p:sp>
          <p:nvSpPr>
            <p:cNvPr id="120" name="TextBox 119"/>
            <p:cNvSpPr txBox="1"/>
            <p:nvPr/>
          </p:nvSpPr>
          <p:spPr>
            <a:xfrm>
              <a:off x="6596941" y="871154"/>
              <a:ext cx="245580" cy="584775"/>
            </a:xfrm>
            <a:prstGeom prst="rect">
              <a:avLst/>
            </a:prstGeom>
            <a:noFill/>
          </p:spPr>
          <p:txBody>
            <a:bodyPr wrap="none" rtlCol="0">
              <a:spAutoFit/>
            </a:bodyPr>
            <a:lstStyle/>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p:txBody>
        </p:sp>
        <p:sp>
          <p:nvSpPr>
            <p:cNvPr id="121" name="TextBox 120"/>
            <p:cNvSpPr txBox="1"/>
            <p:nvPr/>
          </p:nvSpPr>
          <p:spPr>
            <a:xfrm>
              <a:off x="6859013" y="871154"/>
              <a:ext cx="217982" cy="584775"/>
            </a:xfrm>
            <a:prstGeom prst="rect">
              <a:avLst/>
            </a:prstGeom>
            <a:noFill/>
          </p:spPr>
          <p:txBody>
            <a:bodyPr wrap="square" rtlCol="0">
              <a:spAutoFit/>
            </a:bodyPr>
            <a:lstStyle/>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p:txBody>
        </p:sp>
        <p:sp>
          <p:nvSpPr>
            <p:cNvPr id="122" name="TextBox 121"/>
            <p:cNvSpPr txBox="1"/>
            <p:nvPr/>
          </p:nvSpPr>
          <p:spPr>
            <a:xfrm>
              <a:off x="9026585" y="863049"/>
              <a:ext cx="245580" cy="830997"/>
            </a:xfrm>
            <a:prstGeom prst="rect">
              <a:avLst/>
            </a:prstGeom>
            <a:noFill/>
          </p:spPr>
          <p:txBody>
            <a:bodyPr wrap="none" rtlCol="0">
              <a:spAutoFit/>
            </a:bodyPr>
            <a:lstStyle/>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p:txBody>
        </p:sp>
        <p:sp>
          <p:nvSpPr>
            <p:cNvPr id="124" name="TextBox 123"/>
            <p:cNvSpPr txBox="1"/>
            <p:nvPr/>
          </p:nvSpPr>
          <p:spPr>
            <a:xfrm>
              <a:off x="5494986" y="4111119"/>
              <a:ext cx="4010199" cy="458538"/>
            </a:xfrm>
            <a:prstGeom prst="rect">
              <a:avLst/>
            </a:prstGeom>
            <a:noFill/>
          </p:spPr>
          <p:txBody>
            <a:bodyPr wrap="square" rtlCol="0">
              <a:spAutoFit/>
            </a:bodyPr>
            <a:lstStyle/>
            <a:p>
              <a:r>
                <a:rPr lang="en-US" sz="800" dirty="0">
                  <a:solidFill>
                    <a:schemeClr val="tx2"/>
                  </a:solidFill>
                  <a:latin typeface="EB Garamond 08" charset="0"/>
                  <a:ea typeface="EB Garamond 08" charset="0"/>
                  <a:cs typeface="EB Garamond 08" charset="0"/>
                </a:rPr>
                <a:t>Note: </a:t>
              </a:r>
              <a:r>
                <a:rPr lang="en-US" sz="800" dirty="0" smtClean="0">
                  <a:solidFill>
                    <a:schemeClr val="tx2"/>
                  </a:solidFill>
                  <a:latin typeface="EB Garamond 08" charset="0"/>
                  <a:ea typeface="EB Garamond 08" charset="0"/>
                  <a:cs typeface="EB Garamond 08" charset="0"/>
                </a:rPr>
                <a:t>there can be any number of vectors like the c(“x1”, ”x2”) and c(“z1”, “z2”) but they must have the same number of elements. For unbalanced data (where some have more “times” than others, see Unbalanced Measures to the right.</a:t>
              </a:r>
              <a:endParaRPr lang="en-US" sz="800" dirty="0">
                <a:solidFill>
                  <a:schemeClr val="tx2"/>
                </a:solidFill>
                <a:latin typeface="EB Garamond 08" charset="0"/>
                <a:ea typeface="EB Garamond 08" charset="0"/>
                <a:cs typeface="EB Garamond 08" charset="0"/>
              </a:endParaRPr>
            </a:p>
          </p:txBody>
        </p:sp>
      </p:grpSp>
      <p:sp>
        <p:nvSpPr>
          <p:cNvPr id="5" name="Rectangle 4"/>
          <p:cNvSpPr/>
          <p:nvPr/>
        </p:nvSpPr>
        <p:spPr>
          <a:xfrm>
            <a:off x="242969" y="207865"/>
            <a:ext cx="4123157" cy="873712"/>
          </a:xfrm>
          <a:prstGeom prst="rect">
            <a:avLst/>
          </a:prstGeom>
          <a:solidFill>
            <a:schemeClr val="accent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p:cNvSpPr txBox="1"/>
          <p:nvPr/>
        </p:nvSpPr>
        <p:spPr>
          <a:xfrm>
            <a:off x="266330" y="218104"/>
            <a:ext cx="2673097" cy="461665"/>
          </a:xfrm>
          <a:prstGeom prst="rect">
            <a:avLst/>
          </a:prstGeom>
          <a:noFill/>
        </p:spPr>
        <p:txBody>
          <a:bodyPr wrap="square" rtlCol="0">
            <a:spAutoFit/>
          </a:bodyPr>
          <a:lstStyle/>
          <a:p>
            <a:r>
              <a:rPr lang="en-US" sz="2400" b="1" dirty="0">
                <a:solidFill>
                  <a:schemeClr val="bg1">
                    <a:lumMod val="95000"/>
                  </a:schemeClr>
                </a:solidFill>
                <a:latin typeface="EB Garamond 12" charset="0"/>
                <a:ea typeface="EB Garamond 12" charset="0"/>
                <a:cs typeface="EB Garamond 12" charset="0"/>
              </a:rPr>
              <a:t>Data Reshaping in R</a:t>
            </a:r>
          </a:p>
        </p:txBody>
      </p:sp>
      <p:sp>
        <p:nvSpPr>
          <p:cNvPr id="13" name="TextBox 12"/>
          <p:cNvSpPr txBox="1"/>
          <p:nvPr/>
        </p:nvSpPr>
        <p:spPr>
          <a:xfrm>
            <a:off x="271200" y="578994"/>
            <a:ext cx="4057022" cy="276999"/>
          </a:xfrm>
          <a:prstGeom prst="rect">
            <a:avLst/>
          </a:prstGeom>
          <a:noFill/>
        </p:spPr>
        <p:txBody>
          <a:bodyPr wrap="square" rtlCol="0">
            <a:spAutoFit/>
          </a:bodyPr>
          <a:lstStyle/>
          <a:p>
            <a:r>
              <a:rPr lang="en-US" sz="1200" b="1" dirty="0" smtClean="0">
                <a:solidFill>
                  <a:schemeClr val="bg1">
                    <a:lumMod val="95000"/>
                  </a:schemeClr>
                </a:solidFill>
                <a:latin typeface="EB Garamond 12" charset="0"/>
                <a:ea typeface="EB Garamond 12" charset="0"/>
                <a:cs typeface="EB Garamond 12" charset="0"/>
              </a:rPr>
              <a:t>Using the </a:t>
            </a:r>
            <a:r>
              <a:rPr lang="en-US" sz="1000" b="1" dirty="0" smtClean="0">
                <a:solidFill>
                  <a:schemeClr val="bg1">
                    <a:lumMod val="95000"/>
                  </a:schemeClr>
                </a:solidFill>
                <a:latin typeface="Monaco" charset="0"/>
                <a:ea typeface="Monaco" charset="0"/>
                <a:cs typeface="Monaco" charset="0"/>
              </a:rPr>
              <a:t>furniture</a:t>
            </a:r>
            <a:r>
              <a:rPr lang="en-US" sz="1200" b="1" dirty="0" smtClean="0">
                <a:solidFill>
                  <a:schemeClr val="bg1">
                    <a:lumMod val="95000"/>
                  </a:schemeClr>
                </a:solidFill>
                <a:latin typeface="EB Garamond 12" charset="0"/>
                <a:ea typeface="EB Garamond 12" charset="0"/>
                <a:cs typeface="EB Garamond 12" charset="0"/>
              </a:rPr>
              <a:t> package’s </a:t>
            </a:r>
            <a:r>
              <a:rPr lang="en-US" sz="1000" b="1" dirty="0" smtClean="0">
                <a:solidFill>
                  <a:schemeClr val="bg1">
                    <a:lumMod val="95000"/>
                  </a:schemeClr>
                </a:solidFill>
                <a:latin typeface="Monaco" charset="0"/>
                <a:ea typeface="Monaco" charset="0"/>
                <a:cs typeface="Monaco" charset="0"/>
              </a:rPr>
              <a:t>long()</a:t>
            </a:r>
            <a:r>
              <a:rPr lang="en-US" sz="1200" b="1" dirty="0" smtClean="0">
                <a:solidFill>
                  <a:schemeClr val="bg1">
                    <a:lumMod val="95000"/>
                  </a:schemeClr>
                </a:solidFill>
                <a:latin typeface="EB Garamond 08 SC" charset="0"/>
                <a:ea typeface="EB Garamond 08 SC" charset="0"/>
                <a:cs typeface="EB Garamond 08 SC" charset="0"/>
              </a:rPr>
              <a:t> </a:t>
            </a:r>
            <a:r>
              <a:rPr lang="en-US" sz="1200" b="1" dirty="0" smtClean="0">
                <a:solidFill>
                  <a:schemeClr val="bg1">
                    <a:lumMod val="95000"/>
                  </a:schemeClr>
                </a:solidFill>
                <a:latin typeface="EB Garamond 12" charset="0"/>
                <a:ea typeface="EB Garamond 12" charset="0"/>
                <a:cs typeface="EB Garamond 12" charset="0"/>
              </a:rPr>
              <a:t>and </a:t>
            </a:r>
            <a:r>
              <a:rPr lang="en-US" sz="1000" b="1" dirty="0" smtClean="0">
                <a:solidFill>
                  <a:schemeClr val="bg1">
                    <a:lumMod val="95000"/>
                  </a:schemeClr>
                </a:solidFill>
                <a:latin typeface="Monaco" charset="0"/>
                <a:ea typeface="Monaco" charset="0"/>
                <a:cs typeface="Monaco" charset="0"/>
              </a:rPr>
              <a:t>wide()</a:t>
            </a:r>
            <a:r>
              <a:rPr lang="en-US" sz="1200" b="1" dirty="0" smtClean="0">
                <a:solidFill>
                  <a:schemeClr val="bg1">
                    <a:lumMod val="95000"/>
                  </a:schemeClr>
                </a:solidFill>
                <a:latin typeface="EB Garamond 08 SC" charset="0"/>
                <a:ea typeface="EB Garamond 08 SC" charset="0"/>
                <a:cs typeface="EB Garamond 08 SC" charset="0"/>
              </a:rPr>
              <a:t> </a:t>
            </a:r>
            <a:r>
              <a:rPr lang="en-US" sz="1200" dirty="0" smtClean="0">
                <a:solidFill>
                  <a:schemeClr val="bg1">
                    <a:lumMod val="95000"/>
                  </a:schemeClr>
                </a:solidFill>
                <a:latin typeface="EB Garamond 12" charset="0"/>
                <a:ea typeface="EB Garamond 12" charset="0"/>
                <a:cs typeface="EB Garamond 12" charset="0"/>
              </a:rPr>
              <a:t>functions</a:t>
            </a:r>
            <a:endParaRPr lang="en-US" sz="1200" dirty="0">
              <a:solidFill>
                <a:schemeClr val="bg1">
                  <a:lumMod val="95000"/>
                </a:schemeClr>
              </a:solidFill>
              <a:latin typeface="EB Garamond 12" charset="0"/>
              <a:ea typeface="EB Garamond 12" charset="0"/>
              <a:cs typeface="EB Garamond 12" charset="0"/>
            </a:endParaRPr>
          </a:p>
        </p:txBody>
      </p:sp>
      <p:sp>
        <p:nvSpPr>
          <p:cNvPr id="127" name="TextBox 126"/>
          <p:cNvSpPr txBox="1"/>
          <p:nvPr/>
        </p:nvSpPr>
        <p:spPr>
          <a:xfrm>
            <a:off x="283049" y="841399"/>
            <a:ext cx="4027458" cy="230832"/>
          </a:xfrm>
          <a:prstGeom prst="rect">
            <a:avLst/>
          </a:prstGeom>
          <a:noFill/>
        </p:spPr>
        <p:txBody>
          <a:bodyPr wrap="square" rtlCol="0">
            <a:spAutoFit/>
          </a:bodyPr>
          <a:lstStyle/>
          <a:p>
            <a:r>
              <a:rPr lang="en-US" sz="900" b="1" dirty="0" smtClean="0">
                <a:solidFill>
                  <a:schemeClr val="bg2"/>
                </a:solidFill>
                <a:latin typeface="EB Garamond 12" charset="0"/>
                <a:ea typeface="EB Garamond 12" charset="0"/>
                <a:cs typeface="EB Garamond 12" charset="0"/>
              </a:rPr>
              <a:t>Tyson S. Barrett   |   </a:t>
            </a:r>
            <a:r>
              <a:rPr lang="en-US" sz="900" b="1" dirty="0" err="1" smtClean="0">
                <a:solidFill>
                  <a:schemeClr val="bg2"/>
                </a:solidFill>
                <a:latin typeface="EB Garamond 12" charset="0"/>
                <a:ea typeface="EB Garamond 12" charset="0"/>
                <a:cs typeface="EB Garamond 12" charset="0"/>
              </a:rPr>
              <a:t>t.barrett@aggiemail.usu.edu</a:t>
            </a:r>
            <a:r>
              <a:rPr lang="en-US" sz="900" b="1" dirty="0" smtClean="0">
                <a:solidFill>
                  <a:schemeClr val="bg2"/>
                </a:solidFill>
                <a:latin typeface="EB Garamond 12" charset="0"/>
                <a:ea typeface="EB Garamond 12" charset="0"/>
                <a:cs typeface="EB Garamond 12" charset="0"/>
              </a:rPr>
              <a:t>   |   </a:t>
            </a:r>
            <a:r>
              <a:rPr lang="en-US" sz="900" b="1" dirty="0" err="1" smtClean="0">
                <a:solidFill>
                  <a:schemeClr val="bg2"/>
                </a:solidFill>
                <a:latin typeface="EB Garamond 12" charset="0"/>
                <a:ea typeface="EB Garamond 12" charset="0"/>
                <a:cs typeface="EB Garamond 12" charset="0"/>
              </a:rPr>
              <a:t>tysonstanley.github.io</a:t>
            </a:r>
            <a:endParaRPr lang="en-US" sz="900" b="1" dirty="0">
              <a:solidFill>
                <a:schemeClr val="bg2"/>
              </a:solidFill>
              <a:latin typeface="EB Garamond 12" charset="0"/>
              <a:ea typeface="EB Garamond 12" charset="0"/>
              <a:cs typeface="EB Garamond 12" charset="0"/>
            </a:endParaRPr>
          </a:p>
        </p:txBody>
      </p:sp>
      <p:sp>
        <p:nvSpPr>
          <p:cNvPr id="130" name="Rectangle 129"/>
          <p:cNvSpPr/>
          <p:nvPr/>
        </p:nvSpPr>
        <p:spPr>
          <a:xfrm>
            <a:off x="4639258" y="209169"/>
            <a:ext cx="4146123" cy="3855746"/>
          </a:xfrm>
          <a:prstGeom prst="rect">
            <a:avLst/>
          </a:prstGeom>
          <a:solidFill>
            <a:schemeClr val="accent2">
              <a:lumMod val="40000"/>
              <a:lumOff val="60000"/>
              <a:alpha val="89000"/>
            </a:schemeClr>
          </a:solidFill>
          <a:ln>
            <a:solidFill>
              <a:schemeClr val="accent2">
                <a:lumMod val="75000"/>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TextBox 130"/>
          <p:cNvSpPr txBox="1"/>
          <p:nvPr/>
        </p:nvSpPr>
        <p:spPr>
          <a:xfrm>
            <a:off x="5752871" y="262566"/>
            <a:ext cx="1944763" cy="369332"/>
          </a:xfrm>
          <a:prstGeom prst="rect">
            <a:avLst/>
          </a:prstGeom>
          <a:noFill/>
        </p:spPr>
        <p:txBody>
          <a:bodyPr wrap="none" rtlCol="0">
            <a:spAutoFit/>
          </a:bodyPr>
          <a:lstStyle/>
          <a:p>
            <a:pPr algn="ctr"/>
            <a:r>
              <a:rPr lang="en-US" b="1" smtClean="0">
                <a:solidFill>
                  <a:schemeClr val="tx2"/>
                </a:solidFill>
                <a:latin typeface="EB Garamond 12" charset="0"/>
                <a:ea typeface="EB Garamond 12" charset="0"/>
                <a:cs typeface="EB Garamond 12" charset="0"/>
              </a:rPr>
              <a:t>Long </a:t>
            </a:r>
            <a:r>
              <a:rPr lang="en-US" b="1" dirty="0" smtClean="0">
                <a:solidFill>
                  <a:schemeClr val="tx2"/>
                </a:solidFill>
                <a:latin typeface="EB Garamond 12" charset="0"/>
                <a:ea typeface="EB Garamond 12" charset="0"/>
                <a:cs typeface="EB Garamond 12" charset="0"/>
              </a:rPr>
              <a:t>to Wide </a:t>
            </a:r>
            <a:r>
              <a:rPr lang="en-US" b="1" dirty="0">
                <a:solidFill>
                  <a:schemeClr val="tx2"/>
                </a:solidFill>
                <a:latin typeface="EB Garamond 12" charset="0"/>
                <a:ea typeface="EB Garamond 12" charset="0"/>
                <a:cs typeface="EB Garamond 12" charset="0"/>
              </a:rPr>
              <a:t>Form</a:t>
            </a:r>
          </a:p>
        </p:txBody>
      </p:sp>
      <p:cxnSp>
        <p:nvCxnSpPr>
          <p:cNvPr id="132" name="Straight Arrow Connector 131"/>
          <p:cNvCxnSpPr/>
          <p:nvPr/>
        </p:nvCxnSpPr>
        <p:spPr>
          <a:xfrm>
            <a:off x="6327651" y="1334911"/>
            <a:ext cx="633984" cy="0"/>
          </a:xfrm>
          <a:prstGeom prst="straightConnector1">
            <a:avLst/>
          </a:prstGeom>
          <a:ln w="4762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4936083" y="2589439"/>
            <a:ext cx="2803973" cy="646331"/>
          </a:xfrm>
          <a:prstGeom prst="rect">
            <a:avLst/>
          </a:prstGeom>
          <a:solidFill>
            <a:schemeClr val="tx2">
              <a:lumMod val="20000"/>
              <a:lumOff val="80000"/>
            </a:schemeClr>
          </a:solidFill>
        </p:spPr>
        <p:txBody>
          <a:bodyPr wrap="none" rtlCol="0">
            <a:spAutoFit/>
          </a:bodyPr>
          <a:lstStyle/>
          <a:p>
            <a:r>
              <a:rPr lang="en-US" sz="900" dirty="0" err="1" smtClean="0">
                <a:solidFill>
                  <a:schemeClr val="tx2"/>
                </a:solidFill>
                <a:latin typeface="Monaco" charset="0"/>
                <a:ea typeface="Monaco" charset="0"/>
                <a:cs typeface="Monaco" charset="0"/>
              </a:rPr>
              <a:t>wide_df</a:t>
            </a:r>
            <a:r>
              <a:rPr lang="en-US" sz="900" dirty="0" smtClean="0">
                <a:solidFill>
                  <a:schemeClr val="tx2"/>
                </a:solidFill>
                <a:latin typeface="Monaco" charset="0"/>
                <a:ea typeface="Monaco" charset="0"/>
                <a:cs typeface="Monaco" charset="0"/>
              </a:rPr>
              <a:t> </a:t>
            </a:r>
            <a:r>
              <a:rPr lang="en-US" sz="900" dirty="0">
                <a:solidFill>
                  <a:schemeClr val="tx2"/>
                </a:solidFill>
                <a:latin typeface="Monaco" charset="0"/>
                <a:ea typeface="Monaco" charset="0"/>
                <a:cs typeface="Monaco" charset="0"/>
              </a:rPr>
              <a:t>&lt;- </a:t>
            </a:r>
            <a:r>
              <a:rPr lang="en-US" sz="900" b="1" dirty="0" smtClean="0">
                <a:solidFill>
                  <a:schemeClr val="tx2"/>
                </a:solidFill>
                <a:latin typeface="Monaco" charset="0"/>
                <a:ea typeface="Monaco" charset="0"/>
                <a:cs typeface="Monaco" charset="0"/>
              </a:rPr>
              <a:t>wide</a:t>
            </a:r>
            <a:r>
              <a:rPr lang="en-US" sz="900" dirty="0" smtClean="0">
                <a:solidFill>
                  <a:schemeClr val="tx2"/>
                </a:solidFill>
                <a:latin typeface="Monaco" charset="0"/>
                <a:ea typeface="Monaco" charset="0"/>
                <a:cs typeface="Monaco" charset="0"/>
              </a:rPr>
              <a:t>(</a:t>
            </a:r>
            <a:r>
              <a:rPr lang="en-US" sz="900" dirty="0" err="1" smtClean="0">
                <a:solidFill>
                  <a:schemeClr val="tx2"/>
                </a:solidFill>
                <a:latin typeface="Monaco" charset="0"/>
                <a:ea typeface="Monaco" charset="0"/>
                <a:cs typeface="Monaco" charset="0"/>
              </a:rPr>
              <a:t>df</a:t>
            </a:r>
            <a:r>
              <a:rPr lang="en-US" sz="900" dirty="0">
                <a:solidFill>
                  <a:schemeClr val="tx2"/>
                </a:solidFill>
                <a:latin typeface="Monaco" charset="0"/>
                <a:ea typeface="Monaco" charset="0"/>
                <a:cs typeface="Monaco" charset="0"/>
              </a:rPr>
              <a:t>,</a:t>
            </a:r>
          </a:p>
          <a:p>
            <a:r>
              <a:rPr lang="en-US" sz="900" dirty="0" smtClean="0">
                <a:solidFill>
                  <a:schemeClr val="tx2"/>
                </a:solidFill>
                <a:latin typeface="Monaco" charset="0"/>
                <a:ea typeface="Monaco" charset="0"/>
                <a:cs typeface="Monaco" charset="0"/>
              </a:rPr>
              <a:t>                </a:t>
            </a:r>
            <a:r>
              <a:rPr lang="en-US" sz="900" dirty="0" err="1" smtClean="0">
                <a:solidFill>
                  <a:schemeClr val="tx2"/>
                </a:solidFill>
                <a:latin typeface="Monaco" charset="0"/>
                <a:ea typeface="Monaco" charset="0"/>
                <a:cs typeface="Monaco" charset="0"/>
              </a:rPr>
              <a:t>v.names</a:t>
            </a:r>
            <a:r>
              <a:rPr lang="en-US" sz="900" dirty="0" smtClean="0">
                <a:solidFill>
                  <a:schemeClr val="tx2"/>
                </a:solidFill>
                <a:latin typeface="Monaco" charset="0"/>
                <a:ea typeface="Monaco" charset="0"/>
                <a:cs typeface="Monaco" charset="0"/>
              </a:rPr>
              <a:t> </a:t>
            </a:r>
            <a:r>
              <a:rPr lang="en-US" sz="900" dirty="0">
                <a:solidFill>
                  <a:schemeClr val="tx2"/>
                </a:solidFill>
                <a:latin typeface="Monaco" charset="0"/>
                <a:ea typeface="Monaco" charset="0"/>
                <a:cs typeface="Monaco" charset="0"/>
              </a:rPr>
              <a:t>= c(“</a:t>
            </a:r>
            <a:r>
              <a:rPr lang="en-US" sz="900" dirty="0">
                <a:solidFill>
                  <a:schemeClr val="accent6">
                    <a:lumMod val="75000"/>
                  </a:schemeClr>
                </a:solidFill>
                <a:latin typeface="Monaco" charset="0"/>
                <a:ea typeface="Monaco" charset="0"/>
                <a:cs typeface="Monaco" charset="0"/>
              </a:rPr>
              <a:t>x</a:t>
            </a:r>
            <a:r>
              <a:rPr lang="en-US" sz="900" dirty="0">
                <a:solidFill>
                  <a:schemeClr val="tx2"/>
                </a:solidFill>
                <a:latin typeface="Monaco" charset="0"/>
                <a:ea typeface="Monaco" charset="0"/>
                <a:cs typeface="Monaco" charset="0"/>
              </a:rPr>
              <a:t>”, “</a:t>
            </a:r>
            <a:r>
              <a:rPr lang="en-US" sz="900" dirty="0">
                <a:solidFill>
                  <a:schemeClr val="accent2"/>
                </a:solidFill>
                <a:latin typeface="Monaco" charset="0"/>
                <a:ea typeface="Monaco" charset="0"/>
                <a:cs typeface="Monaco" charset="0"/>
              </a:rPr>
              <a:t>z</a:t>
            </a:r>
            <a:r>
              <a:rPr lang="en-US" sz="900" dirty="0">
                <a:solidFill>
                  <a:schemeClr val="tx2"/>
                </a:solidFill>
                <a:latin typeface="Monaco" charset="0"/>
                <a:ea typeface="Monaco" charset="0"/>
                <a:cs typeface="Monaco" charset="0"/>
              </a:rPr>
              <a:t>”),</a:t>
            </a:r>
          </a:p>
          <a:p>
            <a:r>
              <a:rPr lang="en-US" sz="900" dirty="0">
                <a:solidFill>
                  <a:schemeClr val="tx2"/>
                </a:solidFill>
                <a:latin typeface="Monaco" charset="0"/>
                <a:ea typeface="Monaco" charset="0"/>
                <a:cs typeface="Monaco" charset="0"/>
              </a:rPr>
              <a:t>                </a:t>
            </a:r>
            <a:r>
              <a:rPr lang="en-US" sz="900" dirty="0" err="1" smtClean="0">
                <a:solidFill>
                  <a:schemeClr val="tx2"/>
                </a:solidFill>
                <a:latin typeface="Monaco" charset="0"/>
                <a:ea typeface="Monaco" charset="0"/>
                <a:cs typeface="Monaco" charset="0"/>
              </a:rPr>
              <a:t>timevar</a:t>
            </a:r>
            <a:r>
              <a:rPr lang="en-US" sz="900" dirty="0" smtClean="0">
                <a:solidFill>
                  <a:schemeClr val="tx2"/>
                </a:solidFill>
                <a:latin typeface="Monaco" charset="0"/>
                <a:ea typeface="Monaco" charset="0"/>
                <a:cs typeface="Monaco" charset="0"/>
              </a:rPr>
              <a:t> </a:t>
            </a:r>
            <a:r>
              <a:rPr lang="en-US" sz="900" dirty="0">
                <a:solidFill>
                  <a:schemeClr val="tx2"/>
                </a:solidFill>
                <a:latin typeface="Monaco" charset="0"/>
                <a:ea typeface="Monaco" charset="0"/>
                <a:cs typeface="Monaco" charset="0"/>
              </a:rPr>
              <a:t>= “</a:t>
            </a:r>
            <a:r>
              <a:rPr lang="en-US" sz="900" dirty="0">
                <a:solidFill>
                  <a:schemeClr val="accent5"/>
                </a:solidFill>
                <a:latin typeface="Monaco" charset="0"/>
                <a:ea typeface="Monaco" charset="0"/>
                <a:cs typeface="Monaco" charset="0"/>
              </a:rPr>
              <a:t>Time</a:t>
            </a:r>
            <a:r>
              <a:rPr lang="en-US" sz="900" dirty="0" smtClean="0">
                <a:solidFill>
                  <a:schemeClr val="tx2"/>
                </a:solidFill>
                <a:latin typeface="Monaco" charset="0"/>
                <a:ea typeface="Monaco" charset="0"/>
                <a:cs typeface="Monaco" charset="0"/>
              </a:rPr>
              <a:t>”,</a:t>
            </a:r>
          </a:p>
          <a:p>
            <a:r>
              <a:rPr lang="en-US" sz="900" dirty="0">
                <a:solidFill>
                  <a:schemeClr val="tx2"/>
                </a:solidFill>
                <a:latin typeface="Monaco" charset="0"/>
                <a:ea typeface="Monaco" charset="0"/>
                <a:cs typeface="Monaco" charset="0"/>
              </a:rPr>
              <a:t> </a:t>
            </a:r>
            <a:r>
              <a:rPr lang="en-US" sz="900" dirty="0" smtClean="0">
                <a:solidFill>
                  <a:schemeClr val="tx2"/>
                </a:solidFill>
                <a:latin typeface="Monaco" charset="0"/>
                <a:ea typeface="Monaco" charset="0"/>
                <a:cs typeface="Monaco" charset="0"/>
              </a:rPr>
              <a:t>               </a:t>
            </a:r>
            <a:r>
              <a:rPr lang="en-US" sz="900" dirty="0" err="1" smtClean="0">
                <a:solidFill>
                  <a:schemeClr val="tx2"/>
                </a:solidFill>
                <a:latin typeface="Monaco" charset="0"/>
                <a:ea typeface="Monaco" charset="0"/>
                <a:cs typeface="Monaco" charset="0"/>
              </a:rPr>
              <a:t>idvar</a:t>
            </a:r>
            <a:r>
              <a:rPr lang="en-US" sz="900" dirty="0" smtClean="0">
                <a:solidFill>
                  <a:schemeClr val="tx2"/>
                </a:solidFill>
                <a:latin typeface="Monaco" charset="0"/>
                <a:ea typeface="Monaco" charset="0"/>
                <a:cs typeface="Monaco" charset="0"/>
              </a:rPr>
              <a:t> = “ID”)</a:t>
            </a:r>
            <a:endParaRPr lang="en-US" sz="900" dirty="0">
              <a:solidFill>
                <a:schemeClr val="tx2"/>
              </a:solidFill>
              <a:latin typeface="Monaco" charset="0"/>
              <a:ea typeface="Monaco" charset="0"/>
              <a:cs typeface="Monaco" charset="0"/>
            </a:endParaRPr>
          </a:p>
        </p:txBody>
      </p:sp>
      <p:cxnSp>
        <p:nvCxnSpPr>
          <p:cNvPr id="151" name="Straight Arrow Connector 150"/>
          <p:cNvCxnSpPr/>
          <p:nvPr/>
        </p:nvCxnSpPr>
        <p:spPr>
          <a:xfrm>
            <a:off x="5820851" y="2414491"/>
            <a:ext cx="117522" cy="2036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5439609" y="2229031"/>
            <a:ext cx="809837" cy="215444"/>
          </a:xfrm>
          <a:prstGeom prst="rect">
            <a:avLst/>
          </a:prstGeom>
          <a:noFill/>
        </p:spPr>
        <p:txBody>
          <a:bodyPr wrap="none" rtlCol="0">
            <a:spAutoFit/>
          </a:bodyPr>
          <a:lstStyle/>
          <a:p>
            <a:r>
              <a:rPr lang="en-US" sz="800" dirty="0">
                <a:solidFill>
                  <a:schemeClr val="tx2"/>
                </a:solidFill>
                <a:latin typeface="EB Garamond 08" charset="0"/>
                <a:ea typeface="EB Garamond 08" charset="0"/>
                <a:cs typeface="EB Garamond 08" charset="0"/>
              </a:rPr>
              <a:t>Function name</a:t>
            </a:r>
          </a:p>
        </p:txBody>
      </p:sp>
      <p:sp>
        <p:nvSpPr>
          <p:cNvPr id="153" name="TextBox 152"/>
          <p:cNvSpPr txBox="1"/>
          <p:nvPr/>
        </p:nvSpPr>
        <p:spPr>
          <a:xfrm>
            <a:off x="5362277" y="576453"/>
            <a:ext cx="306494" cy="215444"/>
          </a:xfrm>
          <a:prstGeom prst="rect">
            <a:avLst/>
          </a:prstGeom>
          <a:noFill/>
        </p:spPr>
        <p:txBody>
          <a:bodyPr wrap="none" rtlCol="0">
            <a:spAutoFit/>
          </a:bodyPr>
          <a:lstStyle/>
          <a:p>
            <a:r>
              <a:rPr lang="en-US" sz="800" dirty="0" err="1">
                <a:solidFill>
                  <a:schemeClr val="tx2"/>
                </a:solidFill>
                <a:latin typeface="Monaco" charset="0"/>
                <a:ea typeface="Monaco" charset="0"/>
                <a:cs typeface="Monaco" charset="0"/>
              </a:rPr>
              <a:t>df</a:t>
            </a:r>
            <a:endParaRPr lang="en-US" sz="800" dirty="0">
              <a:solidFill>
                <a:schemeClr val="tx2"/>
              </a:solidFill>
              <a:latin typeface="Monaco" charset="0"/>
              <a:ea typeface="Monaco" charset="0"/>
              <a:cs typeface="Monaco" charset="0"/>
            </a:endParaRPr>
          </a:p>
        </p:txBody>
      </p:sp>
      <p:sp>
        <p:nvSpPr>
          <p:cNvPr id="154" name="TextBox 153"/>
          <p:cNvSpPr txBox="1"/>
          <p:nvPr/>
        </p:nvSpPr>
        <p:spPr>
          <a:xfrm>
            <a:off x="7525779" y="723151"/>
            <a:ext cx="611065" cy="215444"/>
          </a:xfrm>
          <a:prstGeom prst="rect">
            <a:avLst/>
          </a:prstGeom>
          <a:noFill/>
        </p:spPr>
        <p:txBody>
          <a:bodyPr wrap="none" rtlCol="0">
            <a:spAutoFit/>
          </a:bodyPr>
          <a:lstStyle/>
          <a:p>
            <a:r>
              <a:rPr lang="en-US" sz="800" dirty="0" err="1" smtClean="0">
                <a:solidFill>
                  <a:schemeClr val="tx2"/>
                </a:solidFill>
                <a:latin typeface="Monaco" charset="0"/>
                <a:ea typeface="Monaco" charset="0"/>
                <a:cs typeface="Monaco" charset="0"/>
              </a:rPr>
              <a:t>wide_df</a:t>
            </a:r>
            <a:endParaRPr lang="en-US" sz="800" dirty="0">
              <a:solidFill>
                <a:schemeClr val="tx2"/>
              </a:solidFill>
              <a:latin typeface="Monaco" charset="0"/>
              <a:ea typeface="Monaco" charset="0"/>
              <a:cs typeface="Monaco" charset="0"/>
            </a:endParaRPr>
          </a:p>
        </p:txBody>
      </p:sp>
      <p:cxnSp>
        <p:nvCxnSpPr>
          <p:cNvPr id="155" name="Straight Arrow Connector 154"/>
          <p:cNvCxnSpPr/>
          <p:nvPr/>
        </p:nvCxnSpPr>
        <p:spPr>
          <a:xfrm>
            <a:off x="5225022" y="2512668"/>
            <a:ext cx="121109" cy="13021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6" name="TextBox 155"/>
          <p:cNvSpPr txBox="1"/>
          <p:nvPr/>
        </p:nvSpPr>
        <p:spPr>
          <a:xfrm>
            <a:off x="4789701" y="2089351"/>
            <a:ext cx="606256" cy="461665"/>
          </a:xfrm>
          <a:prstGeom prst="rect">
            <a:avLst/>
          </a:prstGeom>
          <a:noFill/>
        </p:spPr>
        <p:txBody>
          <a:bodyPr wrap="none" rtlCol="0">
            <a:spAutoFit/>
          </a:bodyPr>
          <a:lstStyle/>
          <a:p>
            <a:r>
              <a:rPr lang="en-US" sz="800" dirty="0">
                <a:solidFill>
                  <a:schemeClr val="tx2"/>
                </a:solidFill>
                <a:latin typeface="EB Garamond 08" charset="0"/>
                <a:ea typeface="EB Garamond 08" charset="0"/>
                <a:cs typeface="EB Garamond 08" charset="0"/>
              </a:rPr>
              <a:t>Newly </a:t>
            </a:r>
          </a:p>
          <a:p>
            <a:r>
              <a:rPr lang="en-US" sz="800" dirty="0">
                <a:solidFill>
                  <a:schemeClr val="tx2"/>
                </a:solidFill>
                <a:latin typeface="EB Garamond 08" charset="0"/>
                <a:ea typeface="EB Garamond 08" charset="0"/>
                <a:cs typeface="EB Garamond 08" charset="0"/>
              </a:rPr>
              <a:t>created</a:t>
            </a:r>
          </a:p>
          <a:p>
            <a:r>
              <a:rPr lang="en-US" sz="800" dirty="0" err="1">
                <a:solidFill>
                  <a:schemeClr val="tx2"/>
                </a:solidFill>
                <a:latin typeface="EB Garamond 08" charset="0"/>
                <a:ea typeface="EB Garamond 08" charset="0"/>
                <a:cs typeface="EB Garamond 08" charset="0"/>
              </a:rPr>
              <a:t>data.frame</a:t>
            </a:r>
            <a:endParaRPr lang="en-US" sz="800" dirty="0">
              <a:solidFill>
                <a:schemeClr val="tx2"/>
              </a:solidFill>
              <a:latin typeface="EB Garamond 08" charset="0"/>
              <a:ea typeface="EB Garamond 08" charset="0"/>
              <a:cs typeface="EB Garamond 08" charset="0"/>
            </a:endParaRPr>
          </a:p>
        </p:txBody>
      </p:sp>
      <p:cxnSp>
        <p:nvCxnSpPr>
          <p:cNvPr id="157" name="Straight Arrow Connector 156"/>
          <p:cNvCxnSpPr/>
          <p:nvPr/>
        </p:nvCxnSpPr>
        <p:spPr>
          <a:xfrm flipH="1">
            <a:off x="6249446" y="2406238"/>
            <a:ext cx="205538" cy="2035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8" name="TextBox 157"/>
          <p:cNvSpPr txBox="1"/>
          <p:nvPr/>
        </p:nvSpPr>
        <p:spPr>
          <a:xfrm>
            <a:off x="6213624" y="2227763"/>
            <a:ext cx="997389" cy="215444"/>
          </a:xfrm>
          <a:prstGeom prst="rect">
            <a:avLst/>
          </a:prstGeom>
          <a:noFill/>
        </p:spPr>
        <p:txBody>
          <a:bodyPr wrap="none" rtlCol="0">
            <a:spAutoFit/>
          </a:bodyPr>
          <a:lstStyle/>
          <a:p>
            <a:r>
              <a:rPr lang="en-US" sz="800" dirty="0">
                <a:solidFill>
                  <a:schemeClr val="tx2"/>
                </a:solidFill>
                <a:latin typeface="EB Garamond 08" charset="0"/>
                <a:ea typeface="EB Garamond 08" charset="0"/>
                <a:cs typeface="EB Garamond 08" charset="0"/>
              </a:rPr>
              <a:t>Original </a:t>
            </a:r>
            <a:r>
              <a:rPr lang="en-US" sz="800" dirty="0" err="1">
                <a:solidFill>
                  <a:schemeClr val="tx2"/>
                </a:solidFill>
                <a:latin typeface="EB Garamond 08" charset="0"/>
                <a:ea typeface="EB Garamond 08" charset="0"/>
                <a:cs typeface="EB Garamond 08" charset="0"/>
              </a:rPr>
              <a:t>data.frame</a:t>
            </a:r>
            <a:endParaRPr lang="en-US" sz="800" dirty="0">
              <a:solidFill>
                <a:schemeClr val="tx2"/>
              </a:solidFill>
              <a:latin typeface="EB Garamond 08" charset="0"/>
              <a:ea typeface="EB Garamond 08" charset="0"/>
              <a:cs typeface="EB Garamond 08" charset="0"/>
            </a:endParaRPr>
          </a:p>
        </p:txBody>
      </p:sp>
      <p:cxnSp>
        <p:nvCxnSpPr>
          <p:cNvPr id="161" name="Straight Arrow Connector 160"/>
          <p:cNvCxnSpPr/>
          <p:nvPr/>
        </p:nvCxnSpPr>
        <p:spPr>
          <a:xfrm flipH="1">
            <a:off x="7501911" y="2589439"/>
            <a:ext cx="154657" cy="15680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2" name="TextBox 161"/>
          <p:cNvSpPr txBox="1"/>
          <p:nvPr/>
        </p:nvSpPr>
        <p:spPr>
          <a:xfrm>
            <a:off x="7402054" y="2040128"/>
            <a:ext cx="1316892" cy="584775"/>
          </a:xfrm>
          <a:prstGeom prst="rect">
            <a:avLst/>
          </a:prstGeom>
          <a:noFill/>
        </p:spPr>
        <p:txBody>
          <a:bodyPr wrap="square" rtlCol="0">
            <a:spAutoFit/>
          </a:bodyPr>
          <a:lstStyle/>
          <a:p>
            <a:r>
              <a:rPr lang="en-US" sz="800" dirty="0">
                <a:solidFill>
                  <a:schemeClr val="tx2"/>
                </a:solidFill>
                <a:latin typeface="EB Garamond 08" charset="0"/>
                <a:ea typeface="EB Garamond 08" charset="0"/>
                <a:cs typeface="EB Garamond 08" charset="0"/>
              </a:rPr>
              <a:t>The variables that will be</a:t>
            </a:r>
          </a:p>
          <a:p>
            <a:r>
              <a:rPr lang="en-US" sz="800" dirty="0">
                <a:solidFill>
                  <a:schemeClr val="tx2"/>
                </a:solidFill>
                <a:latin typeface="EB Garamond 08" charset="0"/>
                <a:ea typeface="EB Garamond 08" charset="0"/>
                <a:cs typeface="EB Garamond 08" charset="0"/>
              </a:rPr>
              <a:t>s</a:t>
            </a:r>
            <a:r>
              <a:rPr lang="en-US" sz="800" dirty="0" smtClean="0">
                <a:solidFill>
                  <a:schemeClr val="tx2"/>
                </a:solidFill>
                <a:latin typeface="EB Garamond 08" charset="0"/>
                <a:ea typeface="EB Garamond 08" charset="0"/>
                <a:cs typeface="EB Garamond 08" charset="0"/>
              </a:rPr>
              <a:t>plit </a:t>
            </a:r>
            <a:r>
              <a:rPr lang="en-US" sz="800" dirty="0">
                <a:solidFill>
                  <a:schemeClr val="tx2"/>
                </a:solidFill>
                <a:latin typeface="EB Garamond 08" charset="0"/>
                <a:ea typeface="EB Garamond 08" charset="0"/>
                <a:cs typeface="EB Garamond 08" charset="0"/>
              </a:rPr>
              <a:t>into </a:t>
            </a:r>
            <a:r>
              <a:rPr lang="en-US" sz="800" dirty="0" smtClean="0">
                <a:solidFill>
                  <a:schemeClr val="tx2"/>
                </a:solidFill>
                <a:latin typeface="EB Garamond 08" charset="0"/>
                <a:ea typeface="EB Garamond 08" charset="0"/>
                <a:cs typeface="EB Garamond 08" charset="0"/>
              </a:rPr>
              <a:t>the different </a:t>
            </a:r>
            <a:r>
              <a:rPr lang="en-US" sz="800" dirty="0">
                <a:solidFill>
                  <a:schemeClr val="tx2"/>
                </a:solidFill>
                <a:latin typeface="EB Garamond 08" charset="0"/>
                <a:ea typeface="EB Garamond 08" charset="0"/>
                <a:cs typeface="EB Garamond 08" charset="0"/>
              </a:rPr>
              <a:t>times</a:t>
            </a:r>
          </a:p>
          <a:p>
            <a:r>
              <a:rPr lang="en-US" sz="800" dirty="0">
                <a:solidFill>
                  <a:schemeClr val="tx2"/>
                </a:solidFill>
                <a:latin typeface="EB Garamond 08" charset="0"/>
                <a:ea typeface="EB Garamond 08" charset="0"/>
                <a:cs typeface="EB Garamond 08" charset="0"/>
              </a:rPr>
              <a:t>(e.g., ”x1” and ”x2” stem </a:t>
            </a:r>
            <a:r>
              <a:rPr lang="en-US" sz="800" dirty="0" smtClean="0">
                <a:solidFill>
                  <a:schemeClr val="tx2"/>
                </a:solidFill>
                <a:latin typeface="EB Garamond 08" charset="0"/>
                <a:ea typeface="EB Garamond 08" charset="0"/>
                <a:cs typeface="EB Garamond 08" charset="0"/>
              </a:rPr>
              <a:t>from ”x</a:t>
            </a:r>
            <a:r>
              <a:rPr lang="en-US" sz="800" dirty="0">
                <a:solidFill>
                  <a:schemeClr val="tx2"/>
                </a:solidFill>
                <a:latin typeface="EB Garamond 08" charset="0"/>
                <a:ea typeface="EB Garamond 08" charset="0"/>
                <a:cs typeface="EB Garamond 08" charset="0"/>
              </a:rPr>
              <a:t>”)</a:t>
            </a:r>
          </a:p>
        </p:txBody>
      </p:sp>
      <p:cxnSp>
        <p:nvCxnSpPr>
          <p:cNvPr id="163" name="Straight Arrow Connector 162"/>
          <p:cNvCxnSpPr/>
          <p:nvPr/>
        </p:nvCxnSpPr>
        <p:spPr>
          <a:xfrm flipH="1" flipV="1">
            <a:off x="7135107" y="3057573"/>
            <a:ext cx="330880" cy="38517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7023463" y="3442744"/>
            <a:ext cx="1494739" cy="338554"/>
          </a:xfrm>
          <a:prstGeom prst="rect">
            <a:avLst/>
          </a:prstGeom>
          <a:noFill/>
        </p:spPr>
        <p:txBody>
          <a:bodyPr wrap="square" rtlCol="0">
            <a:spAutoFit/>
          </a:bodyPr>
          <a:lstStyle/>
          <a:p>
            <a:r>
              <a:rPr lang="en-US" sz="800" dirty="0" smtClean="0">
                <a:solidFill>
                  <a:schemeClr val="tx2"/>
                </a:solidFill>
                <a:latin typeface="EB Garamond 08" charset="0"/>
                <a:ea typeface="EB Garamond 08" charset="0"/>
                <a:cs typeface="EB Garamond 08" charset="0"/>
              </a:rPr>
              <a:t>The name of the time variable in the </a:t>
            </a:r>
            <a:r>
              <a:rPr lang="en-US" sz="800" smtClean="0">
                <a:solidFill>
                  <a:schemeClr val="tx2"/>
                </a:solidFill>
                <a:latin typeface="EB Garamond 08" charset="0"/>
                <a:ea typeface="EB Garamond 08" charset="0"/>
                <a:cs typeface="EB Garamond 08" charset="0"/>
              </a:rPr>
              <a:t>data frame.</a:t>
            </a:r>
            <a:endParaRPr lang="en-US" sz="800" dirty="0">
              <a:solidFill>
                <a:schemeClr val="tx2"/>
              </a:solidFill>
              <a:latin typeface="EB Garamond 08" charset="0"/>
              <a:ea typeface="EB Garamond 08" charset="0"/>
              <a:cs typeface="EB Garamond 08" charset="0"/>
            </a:endParaRPr>
          </a:p>
        </p:txBody>
      </p:sp>
      <p:cxnSp>
        <p:nvCxnSpPr>
          <p:cNvPr id="165" name="Straight Arrow Connector 164"/>
          <p:cNvCxnSpPr/>
          <p:nvPr/>
        </p:nvCxnSpPr>
        <p:spPr>
          <a:xfrm flipV="1">
            <a:off x="6070623" y="3181606"/>
            <a:ext cx="242563" cy="19304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5162543" y="3351794"/>
            <a:ext cx="1337635" cy="584775"/>
          </a:xfrm>
          <a:prstGeom prst="rect">
            <a:avLst/>
          </a:prstGeom>
          <a:noFill/>
        </p:spPr>
        <p:txBody>
          <a:bodyPr wrap="square" rtlCol="0">
            <a:spAutoFit/>
          </a:bodyPr>
          <a:lstStyle/>
          <a:p>
            <a:r>
              <a:rPr lang="en-US" sz="800" dirty="0" smtClean="0">
                <a:solidFill>
                  <a:schemeClr val="tx2"/>
                </a:solidFill>
                <a:latin typeface="EB Garamond 08" charset="0"/>
                <a:ea typeface="EB Garamond 08" charset="0"/>
                <a:cs typeface="EB Garamond 08" charset="0"/>
              </a:rPr>
              <a:t>The ID of the individual. The function automatically looks for a variable with the letters “ID” within it.</a:t>
            </a:r>
            <a:endParaRPr lang="en-US" sz="800" dirty="0">
              <a:solidFill>
                <a:schemeClr val="tx2"/>
              </a:solidFill>
              <a:latin typeface="EB Garamond 08" charset="0"/>
              <a:ea typeface="EB Garamond 08" charset="0"/>
              <a:cs typeface="EB Garamond 08" charset="0"/>
            </a:endParaRPr>
          </a:p>
        </p:txBody>
      </p:sp>
      <p:grpSp>
        <p:nvGrpSpPr>
          <p:cNvPr id="134" name="Group 133"/>
          <p:cNvGrpSpPr/>
          <p:nvPr/>
        </p:nvGrpSpPr>
        <p:grpSpPr>
          <a:xfrm>
            <a:off x="7135107" y="930860"/>
            <a:ext cx="1413679" cy="877460"/>
            <a:chOff x="5693663" y="723812"/>
            <a:chExt cx="1413679" cy="877460"/>
          </a:xfrm>
        </p:grpSpPr>
        <p:sp>
          <p:nvSpPr>
            <p:cNvPr id="185" name="Rectangle 184"/>
            <p:cNvSpPr/>
            <p:nvPr/>
          </p:nvSpPr>
          <p:spPr>
            <a:xfrm>
              <a:off x="5693663" y="723813"/>
              <a:ext cx="1413679" cy="877459"/>
            </a:xfrm>
            <a:prstGeom prst="rect">
              <a:avLst/>
            </a:prstGeom>
            <a:solidFill>
              <a:schemeClr val="bg1">
                <a:lumMod val="95000"/>
              </a:schemeClr>
            </a:solidFill>
            <a:ln w="158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86" name="Straight Connector 185"/>
            <p:cNvCxnSpPr/>
            <p:nvPr/>
          </p:nvCxnSpPr>
          <p:spPr>
            <a:xfrm>
              <a:off x="6246231" y="723812"/>
              <a:ext cx="0" cy="877459"/>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6539044" y="723812"/>
              <a:ext cx="0" cy="877459"/>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6833364" y="723812"/>
              <a:ext cx="0" cy="877459"/>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5693663" y="908479"/>
              <a:ext cx="1413679" cy="0"/>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a:off x="5959719" y="723812"/>
              <a:ext cx="0" cy="877459"/>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35" name="TextBox 134"/>
          <p:cNvSpPr txBox="1"/>
          <p:nvPr/>
        </p:nvSpPr>
        <p:spPr>
          <a:xfrm>
            <a:off x="7111612" y="923316"/>
            <a:ext cx="306494" cy="215444"/>
          </a:xfrm>
          <a:prstGeom prst="rect">
            <a:avLst/>
          </a:prstGeom>
          <a:noFill/>
        </p:spPr>
        <p:txBody>
          <a:bodyPr wrap="none" rtlCol="0">
            <a:spAutoFit/>
          </a:bodyPr>
          <a:lstStyle/>
          <a:p>
            <a:r>
              <a:rPr lang="en-US" sz="750">
                <a:latin typeface="Monaco" charset="0"/>
                <a:ea typeface="Monaco" charset="0"/>
                <a:cs typeface="Monaco" charset="0"/>
              </a:rPr>
              <a:t>ID</a:t>
            </a:r>
          </a:p>
        </p:txBody>
      </p:sp>
      <p:sp>
        <p:nvSpPr>
          <p:cNvPr id="136" name="TextBox 135"/>
          <p:cNvSpPr txBox="1"/>
          <p:nvPr/>
        </p:nvSpPr>
        <p:spPr>
          <a:xfrm>
            <a:off x="7393163" y="923316"/>
            <a:ext cx="306494" cy="215444"/>
          </a:xfrm>
          <a:prstGeom prst="rect">
            <a:avLst/>
          </a:prstGeom>
          <a:noFill/>
        </p:spPr>
        <p:txBody>
          <a:bodyPr wrap="none" rtlCol="0">
            <a:spAutoFit/>
          </a:bodyPr>
          <a:lstStyle/>
          <a:p>
            <a:r>
              <a:rPr lang="en-US" sz="750" dirty="0">
                <a:solidFill>
                  <a:schemeClr val="accent6">
                    <a:lumMod val="75000"/>
                  </a:schemeClr>
                </a:solidFill>
                <a:latin typeface="Monaco" charset="0"/>
                <a:ea typeface="Monaco" charset="0"/>
                <a:cs typeface="Monaco" charset="0"/>
              </a:rPr>
              <a:t>x</a:t>
            </a:r>
            <a:r>
              <a:rPr lang="en-US" sz="750" dirty="0">
                <a:solidFill>
                  <a:srgbClr val="FF0000"/>
                </a:solidFill>
                <a:latin typeface="Monaco" charset="0"/>
                <a:ea typeface="Monaco" charset="0"/>
                <a:cs typeface="Monaco" charset="0"/>
              </a:rPr>
              <a:t>1</a:t>
            </a:r>
          </a:p>
        </p:txBody>
      </p:sp>
      <p:sp>
        <p:nvSpPr>
          <p:cNvPr id="137" name="TextBox 136"/>
          <p:cNvSpPr txBox="1"/>
          <p:nvPr/>
        </p:nvSpPr>
        <p:spPr>
          <a:xfrm>
            <a:off x="7684909" y="930861"/>
            <a:ext cx="306494" cy="215444"/>
          </a:xfrm>
          <a:prstGeom prst="rect">
            <a:avLst/>
          </a:prstGeom>
          <a:noFill/>
        </p:spPr>
        <p:txBody>
          <a:bodyPr wrap="none" rtlCol="0">
            <a:spAutoFit/>
          </a:bodyPr>
          <a:lstStyle/>
          <a:p>
            <a:r>
              <a:rPr lang="en-US" sz="750" dirty="0">
                <a:solidFill>
                  <a:schemeClr val="accent6">
                    <a:lumMod val="75000"/>
                  </a:schemeClr>
                </a:solidFill>
                <a:latin typeface="Monaco" charset="0"/>
                <a:ea typeface="Monaco" charset="0"/>
                <a:cs typeface="Monaco" charset="0"/>
              </a:rPr>
              <a:t>x</a:t>
            </a:r>
            <a:r>
              <a:rPr lang="en-US" sz="750" dirty="0">
                <a:solidFill>
                  <a:schemeClr val="accent1"/>
                </a:solidFill>
                <a:latin typeface="Monaco" charset="0"/>
                <a:ea typeface="Monaco" charset="0"/>
                <a:cs typeface="Monaco" charset="0"/>
              </a:rPr>
              <a:t>2</a:t>
            </a:r>
          </a:p>
        </p:txBody>
      </p:sp>
      <p:sp>
        <p:nvSpPr>
          <p:cNvPr id="138" name="TextBox 137"/>
          <p:cNvSpPr txBox="1"/>
          <p:nvPr/>
        </p:nvSpPr>
        <p:spPr>
          <a:xfrm>
            <a:off x="7986284" y="928419"/>
            <a:ext cx="306494" cy="215444"/>
          </a:xfrm>
          <a:prstGeom prst="rect">
            <a:avLst/>
          </a:prstGeom>
          <a:noFill/>
        </p:spPr>
        <p:txBody>
          <a:bodyPr wrap="none" rtlCol="0">
            <a:spAutoFit/>
          </a:bodyPr>
          <a:lstStyle/>
          <a:p>
            <a:r>
              <a:rPr lang="en-US" sz="750" dirty="0">
                <a:solidFill>
                  <a:schemeClr val="accent2"/>
                </a:solidFill>
                <a:latin typeface="Monaco" charset="0"/>
                <a:ea typeface="Monaco" charset="0"/>
                <a:cs typeface="Monaco" charset="0"/>
              </a:rPr>
              <a:t>z</a:t>
            </a:r>
            <a:r>
              <a:rPr lang="en-US" sz="750" dirty="0">
                <a:solidFill>
                  <a:srgbClr val="FF0000"/>
                </a:solidFill>
                <a:latin typeface="Monaco" charset="0"/>
                <a:ea typeface="Monaco" charset="0"/>
                <a:cs typeface="Monaco" charset="0"/>
              </a:rPr>
              <a:t>1</a:t>
            </a:r>
          </a:p>
        </p:txBody>
      </p:sp>
      <p:sp>
        <p:nvSpPr>
          <p:cNvPr id="139" name="TextBox 138"/>
          <p:cNvSpPr txBox="1"/>
          <p:nvPr/>
        </p:nvSpPr>
        <p:spPr>
          <a:xfrm>
            <a:off x="8257053" y="930859"/>
            <a:ext cx="306494" cy="215444"/>
          </a:xfrm>
          <a:prstGeom prst="rect">
            <a:avLst/>
          </a:prstGeom>
          <a:noFill/>
        </p:spPr>
        <p:txBody>
          <a:bodyPr wrap="none" rtlCol="0">
            <a:spAutoFit/>
          </a:bodyPr>
          <a:lstStyle/>
          <a:p>
            <a:r>
              <a:rPr lang="en-US" sz="750" dirty="0">
                <a:solidFill>
                  <a:schemeClr val="accent2"/>
                </a:solidFill>
                <a:latin typeface="Monaco" charset="0"/>
                <a:ea typeface="Monaco" charset="0"/>
                <a:cs typeface="Monaco" charset="0"/>
              </a:rPr>
              <a:t>z</a:t>
            </a:r>
            <a:r>
              <a:rPr lang="en-US" sz="750" dirty="0">
                <a:solidFill>
                  <a:schemeClr val="accent1"/>
                </a:solidFill>
                <a:latin typeface="Monaco" charset="0"/>
                <a:ea typeface="Monaco" charset="0"/>
                <a:cs typeface="Monaco" charset="0"/>
              </a:rPr>
              <a:t>2</a:t>
            </a:r>
          </a:p>
        </p:txBody>
      </p:sp>
      <p:sp>
        <p:nvSpPr>
          <p:cNvPr id="167" name="TextBox 166"/>
          <p:cNvSpPr txBox="1"/>
          <p:nvPr/>
        </p:nvSpPr>
        <p:spPr>
          <a:xfrm>
            <a:off x="7410988" y="1111869"/>
            <a:ext cx="245580" cy="584775"/>
          </a:xfrm>
          <a:prstGeom prst="rect">
            <a:avLst/>
          </a:prstGeom>
          <a:noFill/>
        </p:spPr>
        <p:txBody>
          <a:bodyPr wrap="none" rtlCol="0">
            <a:spAutoFit/>
          </a:bodyPr>
          <a:lstStyle/>
          <a:p>
            <a:r>
              <a:rPr lang="en-US" sz="800" dirty="0">
                <a:latin typeface="Monaco" charset="0"/>
                <a:ea typeface="Monaco" charset="0"/>
                <a:cs typeface="Monaco" charset="0"/>
              </a:rPr>
              <a:t>1</a:t>
            </a:r>
          </a:p>
          <a:p>
            <a:r>
              <a:rPr lang="en-US" sz="800" dirty="0">
                <a:latin typeface="Monaco" charset="0"/>
                <a:ea typeface="Monaco" charset="0"/>
                <a:cs typeface="Monaco" charset="0"/>
              </a:rPr>
              <a:t>2</a:t>
            </a:r>
          </a:p>
          <a:p>
            <a:r>
              <a:rPr lang="en-US" sz="800" dirty="0">
                <a:latin typeface="Monaco" charset="0"/>
                <a:ea typeface="Monaco" charset="0"/>
                <a:cs typeface="Monaco" charset="0"/>
              </a:rPr>
              <a:t>3</a:t>
            </a:r>
          </a:p>
          <a:p>
            <a:r>
              <a:rPr lang="en-US" sz="800" dirty="0">
                <a:latin typeface="Monaco" charset="0"/>
                <a:ea typeface="Monaco" charset="0"/>
                <a:cs typeface="Monaco" charset="0"/>
              </a:rPr>
              <a:t>4</a:t>
            </a:r>
          </a:p>
        </p:txBody>
      </p:sp>
      <p:sp>
        <p:nvSpPr>
          <p:cNvPr id="168" name="TextBox 167"/>
          <p:cNvSpPr txBox="1"/>
          <p:nvPr/>
        </p:nvSpPr>
        <p:spPr>
          <a:xfrm>
            <a:off x="7697783" y="1111869"/>
            <a:ext cx="306494" cy="584775"/>
          </a:xfrm>
          <a:prstGeom prst="rect">
            <a:avLst/>
          </a:prstGeom>
          <a:noFill/>
        </p:spPr>
        <p:txBody>
          <a:bodyPr wrap="none" rtlCol="0">
            <a:spAutoFit/>
          </a:bodyPr>
          <a:lstStyle/>
          <a:p>
            <a:pPr algn="r"/>
            <a:r>
              <a:rPr lang="en-US" sz="800" dirty="0">
                <a:latin typeface="Monaco" charset="0"/>
                <a:ea typeface="Monaco" charset="0"/>
                <a:cs typeface="Monaco" charset="0"/>
              </a:rPr>
              <a:t>8</a:t>
            </a:r>
          </a:p>
          <a:p>
            <a:pPr algn="r"/>
            <a:r>
              <a:rPr lang="en-US" sz="800" dirty="0">
                <a:latin typeface="Monaco" charset="0"/>
                <a:ea typeface="Monaco" charset="0"/>
                <a:cs typeface="Monaco" charset="0"/>
              </a:rPr>
              <a:t>9</a:t>
            </a:r>
          </a:p>
          <a:p>
            <a:pPr algn="r"/>
            <a:r>
              <a:rPr lang="en-US" sz="800" dirty="0">
                <a:latin typeface="Monaco" charset="0"/>
                <a:ea typeface="Monaco" charset="0"/>
                <a:cs typeface="Monaco" charset="0"/>
              </a:rPr>
              <a:t>10</a:t>
            </a:r>
          </a:p>
          <a:p>
            <a:pPr algn="r"/>
            <a:r>
              <a:rPr lang="en-US" sz="800" dirty="0">
                <a:latin typeface="Monaco" charset="0"/>
                <a:ea typeface="Monaco" charset="0"/>
                <a:cs typeface="Monaco" charset="0"/>
              </a:rPr>
              <a:t>11</a:t>
            </a:r>
          </a:p>
        </p:txBody>
      </p:sp>
      <p:sp>
        <p:nvSpPr>
          <p:cNvPr id="169" name="TextBox 168"/>
          <p:cNvSpPr txBox="1"/>
          <p:nvPr/>
        </p:nvSpPr>
        <p:spPr>
          <a:xfrm>
            <a:off x="7135345" y="1124343"/>
            <a:ext cx="245580" cy="584775"/>
          </a:xfrm>
          <a:prstGeom prst="rect">
            <a:avLst/>
          </a:prstGeom>
          <a:noFill/>
        </p:spPr>
        <p:txBody>
          <a:bodyPr wrap="none" rtlCol="0">
            <a:spAutoFit/>
          </a:bodyPr>
          <a:lstStyle/>
          <a:p>
            <a:r>
              <a:rPr lang="en-US" sz="800" dirty="0">
                <a:latin typeface="Monaco" charset="0"/>
                <a:ea typeface="Monaco" charset="0"/>
                <a:cs typeface="Monaco" charset="0"/>
              </a:rPr>
              <a:t>a</a:t>
            </a:r>
          </a:p>
          <a:p>
            <a:r>
              <a:rPr lang="en-US" sz="800" dirty="0">
                <a:latin typeface="Monaco" charset="0"/>
                <a:ea typeface="Monaco" charset="0"/>
                <a:cs typeface="Monaco" charset="0"/>
              </a:rPr>
              <a:t>b</a:t>
            </a:r>
          </a:p>
          <a:p>
            <a:r>
              <a:rPr lang="en-US" sz="800" dirty="0">
                <a:latin typeface="Monaco" charset="0"/>
                <a:ea typeface="Monaco" charset="0"/>
                <a:cs typeface="Monaco" charset="0"/>
              </a:rPr>
              <a:t>c</a:t>
            </a:r>
          </a:p>
          <a:p>
            <a:r>
              <a:rPr lang="en-US" sz="800" dirty="0">
                <a:latin typeface="Monaco" charset="0"/>
                <a:ea typeface="Monaco" charset="0"/>
                <a:cs typeface="Monaco" charset="0"/>
              </a:rPr>
              <a:t>d</a:t>
            </a:r>
          </a:p>
        </p:txBody>
      </p:sp>
      <p:sp>
        <p:nvSpPr>
          <p:cNvPr id="173" name="TextBox 172"/>
          <p:cNvSpPr txBox="1"/>
          <p:nvPr/>
        </p:nvSpPr>
        <p:spPr>
          <a:xfrm>
            <a:off x="8038385" y="1078202"/>
            <a:ext cx="245580" cy="584775"/>
          </a:xfrm>
          <a:prstGeom prst="rect">
            <a:avLst/>
          </a:prstGeom>
          <a:noFill/>
        </p:spPr>
        <p:txBody>
          <a:bodyPr wrap="none" rtlCol="0">
            <a:spAutoFit/>
          </a:bodyPr>
          <a:lstStyle/>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p:txBody>
      </p:sp>
      <p:sp>
        <p:nvSpPr>
          <p:cNvPr id="174" name="TextBox 173"/>
          <p:cNvSpPr txBox="1"/>
          <p:nvPr/>
        </p:nvSpPr>
        <p:spPr>
          <a:xfrm>
            <a:off x="8300457" y="1078202"/>
            <a:ext cx="217982" cy="584775"/>
          </a:xfrm>
          <a:prstGeom prst="rect">
            <a:avLst/>
          </a:prstGeom>
          <a:noFill/>
        </p:spPr>
        <p:txBody>
          <a:bodyPr wrap="square" rtlCol="0">
            <a:spAutoFit/>
          </a:bodyPr>
          <a:lstStyle/>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p:txBody>
      </p:sp>
      <p:grpSp>
        <p:nvGrpSpPr>
          <p:cNvPr id="140" name="Group 139"/>
          <p:cNvGrpSpPr/>
          <p:nvPr/>
        </p:nvGrpSpPr>
        <p:grpSpPr>
          <a:xfrm>
            <a:off x="4936460" y="768670"/>
            <a:ext cx="1144836" cy="1230387"/>
            <a:chOff x="8137340" y="716269"/>
            <a:chExt cx="1144836" cy="1230387"/>
          </a:xfrm>
        </p:grpSpPr>
        <p:sp>
          <p:nvSpPr>
            <p:cNvPr id="180" name="Rectangle 179"/>
            <p:cNvSpPr/>
            <p:nvPr/>
          </p:nvSpPr>
          <p:spPr>
            <a:xfrm>
              <a:off x="8137340" y="716269"/>
              <a:ext cx="1144836" cy="1222844"/>
            </a:xfrm>
            <a:prstGeom prst="rect">
              <a:avLst/>
            </a:prstGeom>
            <a:solidFill>
              <a:schemeClr val="bg1">
                <a:lumMod val="95000"/>
              </a:schemeClr>
            </a:solidFill>
            <a:ln w="158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81" name="Straight Connector 180"/>
            <p:cNvCxnSpPr/>
            <p:nvPr/>
          </p:nvCxnSpPr>
          <p:spPr>
            <a:xfrm flipH="1">
              <a:off x="8417301" y="723811"/>
              <a:ext cx="0" cy="1215301"/>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8692664" y="723811"/>
              <a:ext cx="9382" cy="1222845"/>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V="1">
              <a:off x="8137340" y="908479"/>
              <a:ext cx="1144836" cy="3274"/>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8995942" y="721521"/>
              <a:ext cx="9382" cy="1222845"/>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41" name="TextBox 140"/>
          <p:cNvSpPr txBox="1"/>
          <p:nvPr/>
        </p:nvSpPr>
        <p:spPr>
          <a:xfrm>
            <a:off x="5810910" y="769725"/>
            <a:ext cx="245580" cy="215444"/>
          </a:xfrm>
          <a:prstGeom prst="rect">
            <a:avLst/>
          </a:prstGeom>
          <a:noFill/>
        </p:spPr>
        <p:txBody>
          <a:bodyPr wrap="none" rtlCol="0">
            <a:spAutoFit/>
          </a:bodyPr>
          <a:lstStyle/>
          <a:p>
            <a:r>
              <a:rPr lang="en-US" sz="750" dirty="0">
                <a:solidFill>
                  <a:schemeClr val="accent2"/>
                </a:solidFill>
                <a:latin typeface="Monaco" charset="0"/>
                <a:ea typeface="Monaco" charset="0"/>
                <a:cs typeface="Monaco" charset="0"/>
              </a:rPr>
              <a:t>z</a:t>
            </a:r>
          </a:p>
        </p:txBody>
      </p:sp>
      <p:sp>
        <p:nvSpPr>
          <p:cNvPr id="142" name="TextBox 141"/>
          <p:cNvSpPr txBox="1"/>
          <p:nvPr/>
        </p:nvSpPr>
        <p:spPr>
          <a:xfrm>
            <a:off x="5524680" y="768669"/>
            <a:ext cx="245580" cy="215444"/>
          </a:xfrm>
          <a:prstGeom prst="rect">
            <a:avLst/>
          </a:prstGeom>
          <a:noFill/>
        </p:spPr>
        <p:txBody>
          <a:bodyPr wrap="none" rtlCol="0">
            <a:spAutoFit/>
          </a:bodyPr>
          <a:lstStyle/>
          <a:p>
            <a:r>
              <a:rPr lang="en-US" sz="750" dirty="0">
                <a:solidFill>
                  <a:schemeClr val="accent6">
                    <a:lumMod val="75000"/>
                  </a:schemeClr>
                </a:solidFill>
                <a:latin typeface="Monaco" charset="0"/>
                <a:ea typeface="Monaco" charset="0"/>
                <a:cs typeface="Monaco" charset="0"/>
              </a:rPr>
              <a:t>x</a:t>
            </a:r>
          </a:p>
        </p:txBody>
      </p:sp>
      <p:sp>
        <p:nvSpPr>
          <p:cNvPr id="143" name="TextBox 142"/>
          <p:cNvSpPr txBox="1"/>
          <p:nvPr/>
        </p:nvSpPr>
        <p:spPr>
          <a:xfrm>
            <a:off x="5155045" y="768669"/>
            <a:ext cx="428322" cy="215444"/>
          </a:xfrm>
          <a:prstGeom prst="rect">
            <a:avLst/>
          </a:prstGeom>
          <a:noFill/>
        </p:spPr>
        <p:txBody>
          <a:bodyPr wrap="none" rtlCol="0">
            <a:spAutoFit/>
          </a:bodyPr>
          <a:lstStyle/>
          <a:p>
            <a:r>
              <a:rPr lang="en-US" sz="750" dirty="0">
                <a:solidFill>
                  <a:schemeClr val="accent5"/>
                </a:solidFill>
                <a:latin typeface="Monaco" charset="0"/>
                <a:ea typeface="Monaco" charset="0"/>
                <a:cs typeface="Monaco" charset="0"/>
              </a:rPr>
              <a:t>Time</a:t>
            </a:r>
          </a:p>
        </p:txBody>
      </p:sp>
      <p:sp>
        <p:nvSpPr>
          <p:cNvPr id="144" name="TextBox 143"/>
          <p:cNvSpPr txBox="1"/>
          <p:nvPr/>
        </p:nvSpPr>
        <p:spPr>
          <a:xfrm>
            <a:off x="4924286" y="770959"/>
            <a:ext cx="306494" cy="215444"/>
          </a:xfrm>
          <a:prstGeom prst="rect">
            <a:avLst/>
          </a:prstGeom>
          <a:noFill/>
        </p:spPr>
        <p:txBody>
          <a:bodyPr wrap="none" rtlCol="0">
            <a:spAutoFit/>
          </a:bodyPr>
          <a:lstStyle/>
          <a:p>
            <a:r>
              <a:rPr lang="en-US" sz="750" dirty="0">
                <a:latin typeface="Monaco" charset="0"/>
                <a:ea typeface="Monaco" charset="0"/>
                <a:cs typeface="Monaco" charset="0"/>
              </a:rPr>
              <a:t>ID</a:t>
            </a:r>
          </a:p>
        </p:txBody>
      </p:sp>
      <p:sp>
        <p:nvSpPr>
          <p:cNvPr id="170" name="TextBox 169"/>
          <p:cNvSpPr txBox="1"/>
          <p:nvPr/>
        </p:nvSpPr>
        <p:spPr>
          <a:xfrm>
            <a:off x="4941660" y="933002"/>
            <a:ext cx="306494" cy="830997"/>
          </a:xfrm>
          <a:prstGeom prst="rect">
            <a:avLst/>
          </a:prstGeom>
          <a:noFill/>
        </p:spPr>
        <p:txBody>
          <a:bodyPr wrap="none" rtlCol="0">
            <a:spAutoFit/>
          </a:bodyPr>
          <a:lstStyle/>
          <a:p>
            <a:r>
              <a:rPr lang="en-US" sz="800" dirty="0">
                <a:latin typeface="Monaco" charset="0"/>
                <a:ea typeface="Monaco" charset="0"/>
                <a:cs typeface="Monaco" charset="0"/>
              </a:rPr>
              <a:t>a</a:t>
            </a:r>
          </a:p>
          <a:p>
            <a:r>
              <a:rPr lang="en-US" sz="800" dirty="0">
                <a:latin typeface="Monaco" charset="0"/>
                <a:ea typeface="Monaco" charset="0"/>
                <a:cs typeface="Monaco" charset="0"/>
              </a:rPr>
              <a:t>a</a:t>
            </a:r>
          </a:p>
          <a:p>
            <a:r>
              <a:rPr lang="en-US" sz="800" dirty="0">
                <a:latin typeface="Monaco" charset="0"/>
                <a:ea typeface="Monaco" charset="0"/>
                <a:cs typeface="Monaco" charset="0"/>
              </a:rPr>
              <a:t>b</a:t>
            </a:r>
          </a:p>
          <a:p>
            <a:r>
              <a:rPr lang="en-US" sz="800" dirty="0">
                <a:latin typeface="Monaco" charset="0"/>
                <a:ea typeface="Monaco" charset="0"/>
                <a:cs typeface="Monaco" charset="0"/>
              </a:rPr>
              <a:t>b </a:t>
            </a:r>
          </a:p>
          <a:p>
            <a:r>
              <a:rPr lang="en-US" sz="800" dirty="0">
                <a:latin typeface="Monaco" charset="0"/>
                <a:ea typeface="Monaco" charset="0"/>
                <a:cs typeface="Monaco" charset="0"/>
              </a:rPr>
              <a:t>c</a:t>
            </a:r>
          </a:p>
          <a:p>
            <a:r>
              <a:rPr lang="en-US" sz="800" dirty="0">
                <a:latin typeface="Monaco" charset="0"/>
                <a:ea typeface="Monaco" charset="0"/>
                <a:cs typeface="Monaco" charset="0"/>
              </a:rPr>
              <a:t>c</a:t>
            </a:r>
          </a:p>
        </p:txBody>
      </p:sp>
      <p:sp>
        <p:nvSpPr>
          <p:cNvPr id="171" name="TextBox 170"/>
          <p:cNvSpPr txBox="1"/>
          <p:nvPr/>
        </p:nvSpPr>
        <p:spPr>
          <a:xfrm>
            <a:off x="5238388" y="949599"/>
            <a:ext cx="245580" cy="830997"/>
          </a:xfrm>
          <a:prstGeom prst="rect">
            <a:avLst/>
          </a:prstGeom>
          <a:noFill/>
        </p:spPr>
        <p:txBody>
          <a:bodyPr wrap="none" rtlCol="0">
            <a:spAutoFit/>
          </a:bodyPr>
          <a:lstStyle/>
          <a:p>
            <a:r>
              <a:rPr lang="en-US" sz="800" dirty="0">
                <a:solidFill>
                  <a:srgbClr val="FF0000"/>
                </a:solidFill>
                <a:latin typeface="Monaco" charset="0"/>
                <a:ea typeface="Monaco" charset="0"/>
                <a:cs typeface="Monaco" charset="0"/>
              </a:rPr>
              <a:t>1</a:t>
            </a:r>
          </a:p>
          <a:p>
            <a:r>
              <a:rPr lang="en-US" sz="800" dirty="0">
                <a:solidFill>
                  <a:schemeClr val="accent1"/>
                </a:solidFill>
                <a:latin typeface="Monaco" charset="0"/>
                <a:ea typeface="Monaco" charset="0"/>
                <a:cs typeface="Monaco" charset="0"/>
              </a:rPr>
              <a:t>2</a:t>
            </a:r>
          </a:p>
          <a:p>
            <a:r>
              <a:rPr lang="en-US" sz="800" dirty="0">
                <a:solidFill>
                  <a:srgbClr val="FF0000"/>
                </a:solidFill>
                <a:latin typeface="Monaco" charset="0"/>
                <a:ea typeface="Monaco" charset="0"/>
                <a:cs typeface="Monaco" charset="0"/>
              </a:rPr>
              <a:t>1</a:t>
            </a:r>
          </a:p>
          <a:p>
            <a:r>
              <a:rPr lang="en-US" sz="800" dirty="0">
                <a:solidFill>
                  <a:schemeClr val="accent1"/>
                </a:solidFill>
                <a:latin typeface="Monaco" charset="0"/>
                <a:ea typeface="Monaco" charset="0"/>
                <a:cs typeface="Monaco" charset="0"/>
              </a:rPr>
              <a:t>2</a:t>
            </a:r>
          </a:p>
          <a:p>
            <a:r>
              <a:rPr lang="en-US" sz="800" dirty="0">
                <a:solidFill>
                  <a:srgbClr val="FF0000"/>
                </a:solidFill>
                <a:latin typeface="Monaco" charset="0"/>
                <a:ea typeface="Monaco" charset="0"/>
                <a:cs typeface="Monaco" charset="0"/>
              </a:rPr>
              <a:t>1</a:t>
            </a:r>
          </a:p>
          <a:p>
            <a:r>
              <a:rPr lang="en-US" sz="800" dirty="0">
                <a:solidFill>
                  <a:schemeClr val="accent1"/>
                </a:solidFill>
                <a:latin typeface="Monaco" charset="0"/>
                <a:ea typeface="Monaco" charset="0"/>
                <a:cs typeface="Monaco" charset="0"/>
              </a:rPr>
              <a:t>2</a:t>
            </a:r>
          </a:p>
        </p:txBody>
      </p:sp>
      <p:sp>
        <p:nvSpPr>
          <p:cNvPr id="172" name="TextBox 171"/>
          <p:cNvSpPr txBox="1"/>
          <p:nvPr/>
        </p:nvSpPr>
        <p:spPr>
          <a:xfrm>
            <a:off x="5492551" y="940767"/>
            <a:ext cx="306494" cy="830997"/>
          </a:xfrm>
          <a:prstGeom prst="rect">
            <a:avLst/>
          </a:prstGeom>
          <a:noFill/>
        </p:spPr>
        <p:txBody>
          <a:bodyPr wrap="none" rtlCol="0">
            <a:spAutoFit/>
          </a:bodyPr>
          <a:lstStyle/>
          <a:p>
            <a:pPr algn="r"/>
            <a:r>
              <a:rPr lang="en-US" sz="800" dirty="0">
                <a:latin typeface="Monaco" charset="0"/>
                <a:ea typeface="Monaco" charset="0"/>
                <a:cs typeface="Monaco" charset="0"/>
              </a:rPr>
              <a:t>1</a:t>
            </a:r>
          </a:p>
          <a:p>
            <a:pPr algn="r"/>
            <a:r>
              <a:rPr lang="en-US" sz="800" dirty="0">
                <a:latin typeface="Monaco" charset="0"/>
                <a:ea typeface="Monaco" charset="0"/>
                <a:cs typeface="Monaco" charset="0"/>
              </a:rPr>
              <a:t>8</a:t>
            </a:r>
          </a:p>
          <a:p>
            <a:pPr algn="r"/>
            <a:r>
              <a:rPr lang="en-US" sz="800" dirty="0">
                <a:latin typeface="Monaco" charset="0"/>
                <a:ea typeface="Monaco" charset="0"/>
                <a:cs typeface="Monaco" charset="0"/>
              </a:rPr>
              <a:t>2</a:t>
            </a:r>
          </a:p>
          <a:p>
            <a:pPr algn="r"/>
            <a:r>
              <a:rPr lang="en-US" sz="800" dirty="0">
                <a:latin typeface="Monaco" charset="0"/>
                <a:ea typeface="Monaco" charset="0"/>
                <a:cs typeface="Monaco" charset="0"/>
              </a:rPr>
              <a:t>9</a:t>
            </a:r>
          </a:p>
          <a:p>
            <a:pPr algn="r"/>
            <a:r>
              <a:rPr lang="en-US" sz="800" dirty="0">
                <a:latin typeface="Monaco" charset="0"/>
                <a:ea typeface="Monaco" charset="0"/>
                <a:cs typeface="Monaco" charset="0"/>
              </a:rPr>
              <a:t>3</a:t>
            </a:r>
          </a:p>
          <a:p>
            <a:pPr algn="r"/>
            <a:r>
              <a:rPr lang="en-US" sz="800" dirty="0">
                <a:latin typeface="Monaco" charset="0"/>
                <a:ea typeface="Monaco" charset="0"/>
                <a:cs typeface="Monaco" charset="0"/>
              </a:rPr>
              <a:t>10</a:t>
            </a:r>
          </a:p>
        </p:txBody>
      </p:sp>
      <p:sp>
        <p:nvSpPr>
          <p:cNvPr id="175" name="TextBox 174"/>
          <p:cNvSpPr txBox="1"/>
          <p:nvPr/>
        </p:nvSpPr>
        <p:spPr>
          <a:xfrm>
            <a:off x="5825705" y="915450"/>
            <a:ext cx="245580" cy="830997"/>
          </a:xfrm>
          <a:prstGeom prst="rect">
            <a:avLst/>
          </a:prstGeom>
          <a:noFill/>
        </p:spPr>
        <p:txBody>
          <a:bodyPr wrap="none" rtlCol="0">
            <a:spAutoFit/>
          </a:bodyPr>
          <a:lstStyle/>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a:p>
            <a:pPr algn="r"/>
            <a:r>
              <a:rPr lang="en-US" sz="800" dirty="0">
                <a:latin typeface="Monaco" charset="0"/>
                <a:ea typeface="Monaco" charset="0"/>
                <a:cs typeface="Monaco" charset="0"/>
              </a:rPr>
              <a:t>.</a:t>
            </a:r>
          </a:p>
        </p:txBody>
      </p:sp>
      <p:sp>
        <p:nvSpPr>
          <p:cNvPr id="192" name="Rectangle 191"/>
          <p:cNvSpPr/>
          <p:nvPr/>
        </p:nvSpPr>
        <p:spPr>
          <a:xfrm>
            <a:off x="242586" y="1178961"/>
            <a:ext cx="1833783" cy="1061829"/>
          </a:xfrm>
          <a:prstGeom prst="rect">
            <a:avLst/>
          </a:prstGeom>
        </p:spPr>
        <p:txBody>
          <a:bodyPr wrap="square">
            <a:spAutoFit/>
          </a:bodyPr>
          <a:lstStyle/>
          <a:p>
            <a:r>
              <a:rPr lang="en-US" sz="1050" b="1" dirty="0">
                <a:solidFill>
                  <a:schemeClr val="tx2"/>
                </a:solidFill>
                <a:latin typeface="EB Garamond 12" charset="0"/>
                <a:ea typeface="EB Garamond 12" charset="0"/>
                <a:cs typeface="EB Garamond 12" charset="0"/>
              </a:rPr>
              <a:t>Changing data from wide to long format is an essential tool in most data analyses</a:t>
            </a:r>
            <a:r>
              <a:rPr lang="en-US" sz="1050" b="1" dirty="0" smtClean="0">
                <a:solidFill>
                  <a:schemeClr val="tx2"/>
                </a:solidFill>
                <a:latin typeface="EB Garamond 12" charset="0"/>
                <a:ea typeface="EB Garamond 12" charset="0"/>
                <a:cs typeface="EB Garamond 12" charset="0"/>
              </a:rPr>
              <a:t>. Long (“tidy”) form is generally needed for plotting, statistical and other analyses.</a:t>
            </a:r>
            <a:endParaRPr lang="en-US" sz="1050" b="1" dirty="0">
              <a:solidFill>
                <a:schemeClr val="tx2"/>
              </a:solidFill>
              <a:latin typeface="EB Garamond 12" charset="0"/>
              <a:ea typeface="EB Garamond 12" charset="0"/>
              <a:cs typeface="EB Garamond 12" charset="0"/>
            </a:endParaRPr>
          </a:p>
        </p:txBody>
      </p:sp>
      <p:grpSp>
        <p:nvGrpSpPr>
          <p:cNvPr id="211" name="Group 210"/>
          <p:cNvGrpSpPr/>
          <p:nvPr/>
        </p:nvGrpSpPr>
        <p:grpSpPr>
          <a:xfrm>
            <a:off x="2087410" y="1368412"/>
            <a:ext cx="1148058" cy="655388"/>
            <a:chOff x="1820188" y="1306622"/>
            <a:chExt cx="1479011" cy="899033"/>
          </a:xfrm>
        </p:grpSpPr>
        <p:grpSp>
          <p:nvGrpSpPr>
            <p:cNvPr id="194" name="Group 193"/>
            <p:cNvGrpSpPr/>
            <p:nvPr/>
          </p:nvGrpSpPr>
          <p:grpSpPr>
            <a:xfrm>
              <a:off x="1845014" y="1328195"/>
              <a:ext cx="1413679" cy="877460"/>
              <a:chOff x="5693663" y="723812"/>
              <a:chExt cx="1413679" cy="877460"/>
            </a:xfrm>
          </p:grpSpPr>
          <p:sp>
            <p:nvSpPr>
              <p:cNvPr id="195" name="Rectangle 194"/>
              <p:cNvSpPr/>
              <p:nvPr/>
            </p:nvSpPr>
            <p:spPr>
              <a:xfrm>
                <a:off x="5693663" y="723813"/>
                <a:ext cx="1413679" cy="877459"/>
              </a:xfrm>
              <a:prstGeom prst="rect">
                <a:avLst/>
              </a:prstGeom>
              <a:solidFill>
                <a:schemeClr val="bg1">
                  <a:lumMod val="95000"/>
                </a:schemeClr>
              </a:solidFill>
              <a:ln w="158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96" name="Straight Connector 195"/>
              <p:cNvCxnSpPr/>
              <p:nvPr/>
            </p:nvCxnSpPr>
            <p:spPr>
              <a:xfrm>
                <a:off x="6246231" y="723812"/>
                <a:ext cx="0" cy="877459"/>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6539044" y="723812"/>
                <a:ext cx="0" cy="877459"/>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6833364" y="723812"/>
                <a:ext cx="0" cy="877459"/>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5693663" y="908479"/>
                <a:ext cx="1413679" cy="0"/>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5959719" y="723812"/>
                <a:ext cx="0" cy="877459"/>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201" name="TextBox 200"/>
            <p:cNvSpPr txBox="1"/>
            <p:nvPr/>
          </p:nvSpPr>
          <p:spPr>
            <a:xfrm>
              <a:off x="1821519" y="1320651"/>
              <a:ext cx="357676" cy="240030"/>
            </a:xfrm>
            <a:prstGeom prst="rect">
              <a:avLst/>
            </a:prstGeom>
            <a:noFill/>
          </p:spPr>
          <p:txBody>
            <a:bodyPr wrap="none" rtlCol="0">
              <a:spAutoFit/>
            </a:bodyPr>
            <a:lstStyle/>
            <a:p>
              <a:r>
                <a:rPr lang="en-US" sz="600" dirty="0">
                  <a:latin typeface="Monaco" charset="0"/>
                  <a:ea typeface="Monaco" charset="0"/>
                  <a:cs typeface="Monaco" charset="0"/>
                </a:rPr>
                <a:t>ID</a:t>
              </a:r>
            </a:p>
          </p:txBody>
        </p:sp>
        <p:sp>
          <p:nvSpPr>
            <p:cNvPr id="202" name="TextBox 201"/>
            <p:cNvSpPr txBox="1"/>
            <p:nvPr/>
          </p:nvSpPr>
          <p:spPr>
            <a:xfrm>
              <a:off x="2103071" y="1320651"/>
              <a:ext cx="357676" cy="240030"/>
            </a:xfrm>
            <a:prstGeom prst="rect">
              <a:avLst/>
            </a:prstGeom>
            <a:noFill/>
          </p:spPr>
          <p:txBody>
            <a:bodyPr wrap="none" rtlCol="0">
              <a:spAutoFit/>
            </a:bodyPr>
            <a:lstStyle/>
            <a:p>
              <a:r>
                <a:rPr lang="en-US" sz="600" dirty="0">
                  <a:solidFill>
                    <a:schemeClr val="accent6">
                      <a:lumMod val="75000"/>
                    </a:schemeClr>
                  </a:solidFill>
                  <a:latin typeface="Monaco" charset="0"/>
                  <a:ea typeface="Monaco" charset="0"/>
                  <a:cs typeface="Monaco" charset="0"/>
                </a:rPr>
                <a:t>x1</a:t>
              </a:r>
            </a:p>
          </p:txBody>
        </p:sp>
        <p:sp>
          <p:nvSpPr>
            <p:cNvPr id="203" name="TextBox 202"/>
            <p:cNvSpPr txBox="1"/>
            <p:nvPr/>
          </p:nvSpPr>
          <p:spPr>
            <a:xfrm>
              <a:off x="2381763" y="1310619"/>
              <a:ext cx="357676" cy="240030"/>
            </a:xfrm>
            <a:prstGeom prst="rect">
              <a:avLst/>
            </a:prstGeom>
            <a:noFill/>
          </p:spPr>
          <p:txBody>
            <a:bodyPr wrap="none" rtlCol="0">
              <a:spAutoFit/>
            </a:bodyPr>
            <a:lstStyle/>
            <a:p>
              <a:r>
                <a:rPr lang="en-US" sz="600" dirty="0">
                  <a:solidFill>
                    <a:schemeClr val="accent6">
                      <a:lumMod val="75000"/>
                    </a:schemeClr>
                  </a:solidFill>
                  <a:latin typeface="Monaco" charset="0"/>
                  <a:ea typeface="Monaco" charset="0"/>
                  <a:cs typeface="Monaco" charset="0"/>
                </a:rPr>
                <a:t>x2</a:t>
              </a:r>
            </a:p>
          </p:txBody>
        </p:sp>
        <p:sp>
          <p:nvSpPr>
            <p:cNvPr id="204" name="TextBox 203"/>
            <p:cNvSpPr txBox="1"/>
            <p:nvPr/>
          </p:nvSpPr>
          <p:spPr>
            <a:xfrm>
              <a:off x="2650575" y="1314278"/>
              <a:ext cx="357676" cy="240030"/>
            </a:xfrm>
            <a:prstGeom prst="rect">
              <a:avLst/>
            </a:prstGeom>
            <a:noFill/>
          </p:spPr>
          <p:txBody>
            <a:bodyPr wrap="none" rtlCol="0">
              <a:spAutoFit/>
            </a:bodyPr>
            <a:lstStyle/>
            <a:p>
              <a:r>
                <a:rPr lang="en-US" sz="600" dirty="0">
                  <a:solidFill>
                    <a:schemeClr val="accent2"/>
                  </a:solidFill>
                  <a:latin typeface="Monaco" charset="0"/>
                  <a:ea typeface="Monaco" charset="0"/>
                  <a:cs typeface="Monaco" charset="0"/>
                </a:rPr>
                <a:t>z1</a:t>
              </a:r>
            </a:p>
          </p:txBody>
        </p:sp>
        <p:sp>
          <p:nvSpPr>
            <p:cNvPr id="205" name="TextBox 204"/>
            <p:cNvSpPr txBox="1"/>
            <p:nvPr/>
          </p:nvSpPr>
          <p:spPr>
            <a:xfrm>
              <a:off x="2941523" y="1306622"/>
              <a:ext cx="357676" cy="240030"/>
            </a:xfrm>
            <a:prstGeom prst="rect">
              <a:avLst/>
            </a:prstGeom>
            <a:noFill/>
          </p:spPr>
          <p:txBody>
            <a:bodyPr wrap="none" rtlCol="0">
              <a:spAutoFit/>
            </a:bodyPr>
            <a:lstStyle/>
            <a:p>
              <a:r>
                <a:rPr lang="en-US" sz="600" dirty="0">
                  <a:solidFill>
                    <a:schemeClr val="accent2"/>
                  </a:solidFill>
                  <a:latin typeface="Monaco" charset="0"/>
                  <a:ea typeface="Monaco" charset="0"/>
                  <a:cs typeface="Monaco" charset="0"/>
                </a:rPr>
                <a:t>z2</a:t>
              </a:r>
            </a:p>
          </p:txBody>
        </p:sp>
        <p:sp>
          <p:nvSpPr>
            <p:cNvPr id="206" name="TextBox 205"/>
            <p:cNvSpPr txBox="1"/>
            <p:nvPr/>
          </p:nvSpPr>
          <p:spPr>
            <a:xfrm>
              <a:off x="2107491" y="1491363"/>
              <a:ext cx="297789" cy="600075"/>
            </a:xfrm>
            <a:prstGeom prst="rect">
              <a:avLst/>
            </a:prstGeom>
            <a:noFill/>
          </p:spPr>
          <p:txBody>
            <a:bodyPr wrap="none" rtlCol="0">
              <a:spAutoFit/>
            </a:bodyPr>
            <a:lstStyle/>
            <a:p>
              <a:r>
                <a:rPr lang="en-US" sz="600" dirty="0">
                  <a:latin typeface="Monaco" charset="0"/>
                  <a:ea typeface="Monaco" charset="0"/>
                  <a:cs typeface="Monaco" charset="0"/>
                </a:rPr>
                <a:t>1</a:t>
              </a:r>
            </a:p>
            <a:p>
              <a:r>
                <a:rPr lang="en-US" sz="600" dirty="0">
                  <a:latin typeface="Monaco" charset="0"/>
                  <a:ea typeface="Monaco" charset="0"/>
                  <a:cs typeface="Monaco" charset="0"/>
                </a:rPr>
                <a:t>2</a:t>
              </a:r>
            </a:p>
            <a:p>
              <a:r>
                <a:rPr lang="en-US" sz="600" dirty="0">
                  <a:latin typeface="Monaco" charset="0"/>
                  <a:ea typeface="Monaco" charset="0"/>
                  <a:cs typeface="Monaco" charset="0"/>
                </a:rPr>
                <a:t>3</a:t>
              </a:r>
            </a:p>
            <a:p>
              <a:r>
                <a:rPr lang="en-US" sz="600" dirty="0">
                  <a:latin typeface="Monaco" charset="0"/>
                  <a:ea typeface="Monaco" charset="0"/>
                  <a:cs typeface="Monaco" charset="0"/>
                </a:rPr>
                <a:t>4</a:t>
              </a:r>
            </a:p>
          </p:txBody>
        </p:sp>
        <p:sp>
          <p:nvSpPr>
            <p:cNvPr id="207" name="TextBox 206"/>
            <p:cNvSpPr txBox="1"/>
            <p:nvPr/>
          </p:nvSpPr>
          <p:spPr>
            <a:xfrm>
              <a:off x="2375742" y="1489606"/>
              <a:ext cx="357676" cy="600075"/>
            </a:xfrm>
            <a:prstGeom prst="rect">
              <a:avLst/>
            </a:prstGeom>
            <a:noFill/>
          </p:spPr>
          <p:txBody>
            <a:bodyPr wrap="none" rtlCol="0">
              <a:spAutoFit/>
            </a:bodyPr>
            <a:lstStyle/>
            <a:p>
              <a:pPr algn="r"/>
              <a:r>
                <a:rPr lang="en-US" sz="600" dirty="0">
                  <a:latin typeface="Monaco" charset="0"/>
                  <a:ea typeface="Monaco" charset="0"/>
                  <a:cs typeface="Monaco" charset="0"/>
                </a:rPr>
                <a:t>8</a:t>
              </a:r>
            </a:p>
            <a:p>
              <a:pPr algn="r"/>
              <a:r>
                <a:rPr lang="en-US" sz="600" dirty="0">
                  <a:latin typeface="Monaco" charset="0"/>
                  <a:ea typeface="Monaco" charset="0"/>
                  <a:cs typeface="Monaco" charset="0"/>
                </a:rPr>
                <a:t>9</a:t>
              </a:r>
            </a:p>
            <a:p>
              <a:pPr algn="r"/>
              <a:r>
                <a:rPr lang="en-US" sz="600" dirty="0">
                  <a:latin typeface="Monaco" charset="0"/>
                  <a:ea typeface="Monaco" charset="0"/>
                  <a:cs typeface="Monaco" charset="0"/>
                </a:rPr>
                <a:t>10</a:t>
              </a:r>
            </a:p>
            <a:p>
              <a:pPr algn="r"/>
              <a:r>
                <a:rPr lang="en-US" sz="600" dirty="0">
                  <a:latin typeface="Monaco" charset="0"/>
                  <a:ea typeface="Monaco" charset="0"/>
                  <a:cs typeface="Monaco" charset="0"/>
                </a:rPr>
                <a:t>11</a:t>
              </a:r>
            </a:p>
          </p:txBody>
        </p:sp>
        <p:sp>
          <p:nvSpPr>
            <p:cNvPr id="208" name="TextBox 207"/>
            <p:cNvSpPr txBox="1"/>
            <p:nvPr/>
          </p:nvSpPr>
          <p:spPr>
            <a:xfrm>
              <a:off x="1820188" y="1472381"/>
              <a:ext cx="297789" cy="600075"/>
            </a:xfrm>
            <a:prstGeom prst="rect">
              <a:avLst/>
            </a:prstGeom>
            <a:noFill/>
          </p:spPr>
          <p:txBody>
            <a:bodyPr wrap="none" rtlCol="0">
              <a:spAutoFit/>
            </a:bodyPr>
            <a:lstStyle/>
            <a:p>
              <a:r>
                <a:rPr lang="en-US" sz="600" dirty="0">
                  <a:latin typeface="Monaco" charset="0"/>
                  <a:ea typeface="Monaco" charset="0"/>
                  <a:cs typeface="Monaco" charset="0"/>
                </a:rPr>
                <a:t>a</a:t>
              </a:r>
            </a:p>
            <a:p>
              <a:r>
                <a:rPr lang="en-US" sz="600" dirty="0">
                  <a:latin typeface="Monaco" charset="0"/>
                  <a:ea typeface="Monaco" charset="0"/>
                  <a:cs typeface="Monaco" charset="0"/>
                </a:rPr>
                <a:t>b</a:t>
              </a:r>
            </a:p>
            <a:p>
              <a:r>
                <a:rPr lang="en-US" sz="600" dirty="0">
                  <a:latin typeface="Monaco" charset="0"/>
                  <a:ea typeface="Monaco" charset="0"/>
                  <a:cs typeface="Monaco" charset="0"/>
                </a:rPr>
                <a:t>c</a:t>
              </a:r>
            </a:p>
            <a:p>
              <a:r>
                <a:rPr lang="en-US" sz="600" dirty="0">
                  <a:latin typeface="Monaco" charset="0"/>
                  <a:ea typeface="Monaco" charset="0"/>
                  <a:cs typeface="Monaco" charset="0"/>
                </a:rPr>
                <a:t>d</a:t>
              </a:r>
            </a:p>
          </p:txBody>
        </p:sp>
        <p:sp>
          <p:nvSpPr>
            <p:cNvPr id="209" name="TextBox 208"/>
            <p:cNvSpPr txBox="1"/>
            <p:nvPr/>
          </p:nvSpPr>
          <p:spPr>
            <a:xfrm>
              <a:off x="2696083" y="1475537"/>
              <a:ext cx="297789" cy="600075"/>
            </a:xfrm>
            <a:prstGeom prst="rect">
              <a:avLst/>
            </a:prstGeom>
            <a:noFill/>
          </p:spPr>
          <p:txBody>
            <a:bodyPr wrap="none" rtlCol="0">
              <a:spAutoFit/>
            </a:bodyPr>
            <a:lstStyle/>
            <a:p>
              <a:pPr algn="r"/>
              <a:r>
                <a:rPr lang="en-US" sz="600" dirty="0">
                  <a:latin typeface="Monaco" charset="0"/>
                  <a:ea typeface="Monaco" charset="0"/>
                  <a:cs typeface="Monaco" charset="0"/>
                </a:rPr>
                <a:t>.</a:t>
              </a:r>
            </a:p>
            <a:p>
              <a:pPr algn="r"/>
              <a:r>
                <a:rPr lang="en-US" sz="600" dirty="0">
                  <a:latin typeface="Monaco" charset="0"/>
                  <a:ea typeface="Monaco" charset="0"/>
                  <a:cs typeface="Monaco" charset="0"/>
                </a:rPr>
                <a:t>.</a:t>
              </a:r>
            </a:p>
            <a:p>
              <a:pPr algn="r"/>
              <a:r>
                <a:rPr lang="en-US" sz="600" dirty="0">
                  <a:latin typeface="Monaco" charset="0"/>
                  <a:ea typeface="Monaco" charset="0"/>
                  <a:cs typeface="Monaco" charset="0"/>
                </a:rPr>
                <a:t>.</a:t>
              </a:r>
            </a:p>
            <a:p>
              <a:pPr algn="r"/>
              <a:r>
                <a:rPr lang="en-US" sz="600" dirty="0">
                  <a:latin typeface="Monaco" charset="0"/>
                  <a:ea typeface="Monaco" charset="0"/>
                  <a:cs typeface="Monaco" charset="0"/>
                </a:rPr>
                <a:t>.</a:t>
              </a:r>
            </a:p>
          </p:txBody>
        </p:sp>
        <p:sp>
          <p:nvSpPr>
            <p:cNvPr id="210" name="TextBox 209"/>
            <p:cNvSpPr txBox="1"/>
            <p:nvPr/>
          </p:nvSpPr>
          <p:spPr>
            <a:xfrm>
              <a:off x="3010365" y="1475537"/>
              <a:ext cx="217982" cy="600075"/>
            </a:xfrm>
            <a:prstGeom prst="rect">
              <a:avLst/>
            </a:prstGeom>
            <a:noFill/>
          </p:spPr>
          <p:txBody>
            <a:bodyPr wrap="square" rtlCol="0">
              <a:spAutoFit/>
            </a:bodyPr>
            <a:lstStyle/>
            <a:p>
              <a:pPr algn="r"/>
              <a:r>
                <a:rPr lang="en-US" sz="600" dirty="0">
                  <a:latin typeface="Monaco" charset="0"/>
                  <a:ea typeface="Monaco" charset="0"/>
                  <a:cs typeface="Monaco" charset="0"/>
                </a:rPr>
                <a:t>.</a:t>
              </a:r>
            </a:p>
            <a:p>
              <a:pPr algn="r"/>
              <a:r>
                <a:rPr lang="en-US" sz="600" dirty="0">
                  <a:latin typeface="Monaco" charset="0"/>
                  <a:ea typeface="Monaco" charset="0"/>
                  <a:cs typeface="Monaco" charset="0"/>
                </a:rPr>
                <a:t>.</a:t>
              </a:r>
            </a:p>
            <a:p>
              <a:pPr algn="r"/>
              <a:r>
                <a:rPr lang="en-US" sz="600" dirty="0">
                  <a:latin typeface="Monaco" charset="0"/>
                  <a:ea typeface="Monaco" charset="0"/>
                  <a:cs typeface="Monaco" charset="0"/>
                </a:rPr>
                <a:t>.</a:t>
              </a:r>
            </a:p>
            <a:p>
              <a:pPr algn="r"/>
              <a:r>
                <a:rPr lang="en-US" sz="600" dirty="0">
                  <a:latin typeface="Monaco" charset="0"/>
                  <a:ea typeface="Monaco" charset="0"/>
                  <a:cs typeface="Monaco" charset="0"/>
                </a:rPr>
                <a:t>.</a:t>
              </a:r>
            </a:p>
          </p:txBody>
        </p:sp>
      </p:grpSp>
      <p:grpSp>
        <p:nvGrpSpPr>
          <p:cNvPr id="226" name="Group 225"/>
          <p:cNvGrpSpPr/>
          <p:nvPr/>
        </p:nvGrpSpPr>
        <p:grpSpPr>
          <a:xfrm>
            <a:off x="3339251" y="1334911"/>
            <a:ext cx="979563" cy="880182"/>
            <a:chOff x="3139076" y="1278884"/>
            <a:chExt cx="1180487" cy="1263101"/>
          </a:xfrm>
        </p:grpSpPr>
        <p:grpSp>
          <p:nvGrpSpPr>
            <p:cNvPr id="212" name="Group 211"/>
            <p:cNvGrpSpPr/>
            <p:nvPr/>
          </p:nvGrpSpPr>
          <p:grpSpPr>
            <a:xfrm>
              <a:off x="3174727" y="1313540"/>
              <a:ext cx="1144836" cy="1228445"/>
              <a:chOff x="8137340" y="710669"/>
              <a:chExt cx="1144836" cy="1228445"/>
            </a:xfrm>
          </p:grpSpPr>
          <p:sp>
            <p:nvSpPr>
              <p:cNvPr id="213" name="Rectangle 212"/>
              <p:cNvSpPr/>
              <p:nvPr/>
            </p:nvSpPr>
            <p:spPr>
              <a:xfrm>
                <a:off x="8137340" y="716269"/>
                <a:ext cx="1144836" cy="1222844"/>
              </a:xfrm>
              <a:prstGeom prst="rect">
                <a:avLst/>
              </a:prstGeom>
              <a:solidFill>
                <a:schemeClr val="bg1">
                  <a:lumMod val="95000"/>
                </a:schemeClr>
              </a:solidFill>
              <a:ln w="158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14" name="Straight Connector 213"/>
              <p:cNvCxnSpPr/>
              <p:nvPr/>
            </p:nvCxnSpPr>
            <p:spPr>
              <a:xfrm flipH="1">
                <a:off x="8417301" y="723811"/>
                <a:ext cx="0" cy="1215301"/>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8692442" y="710669"/>
                <a:ext cx="9382" cy="1222844"/>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flipV="1">
                <a:off x="8137340" y="908479"/>
                <a:ext cx="1144836" cy="3274"/>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8995546" y="716269"/>
                <a:ext cx="9382" cy="1222845"/>
              </a:xfrm>
              <a:prstGeom prst="line">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218" name="TextBox 217"/>
            <p:cNvSpPr txBox="1"/>
            <p:nvPr/>
          </p:nvSpPr>
          <p:spPr>
            <a:xfrm>
              <a:off x="4031668" y="1285850"/>
              <a:ext cx="278567" cy="241967"/>
            </a:xfrm>
            <a:prstGeom prst="rect">
              <a:avLst/>
            </a:prstGeom>
            <a:noFill/>
          </p:spPr>
          <p:txBody>
            <a:bodyPr wrap="none" rtlCol="0">
              <a:spAutoFit/>
            </a:bodyPr>
            <a:lstStyle/>
            <a:p>
              <a:r>
                <a:rPr lang="en-US" sz="600" dirty="0">
                  <a:solidFill>
                    <a:schemeClr val="accent2"/>
                  </a:solidFill>
                  <a:latin typeface="Monaco" charset="0"/>
                  <a:ea typeface="Monaco" charset="0"/>
                  <a:cs typeface="Monaco" charset="0"/>
                </a:rPr>
                <a:t>z</a:t>
              </a:r>
            </a:p>
          </p:txBody>
        </p:sp>
        <p:sp>
          <p:nvSpPr>
            <p:cNvPr id="219" name="TextBox 218"/>
            <p:cNvSpPr txBox="1"/>
            <p:nvPr/>
          </p:nvSpPr>
          <p:spPr>
            <a:xfrm>
              <a:off x="3744636" y="1278884"/>
              <a:ext cx="278567" cy="241967"/>
            </a:xfrm>
            <a:prstGeom prst="rect">
              <a:avLst/>
            </a:prstGeom>
            <a:noFill/>
          </p:spPr>
          <p:txBody>
            <a:bodyPr wrap="none" rtlCol="0">
              <a:spAutoFit/>
            </a:bodyPr>
            <a:lstStyle/>
            <a:p>
              <a:r>
                <a:rPr lang="en-US" sz="600" dirty="0">
                  <a:solidFill>
                    <a:schemeClr val="accent6">
                      <a:lumMod val="75000"/>
                    </a:schemeClr>
                  </a:solidFill>
                  <a:latin typeface="Monaco" charset="0"/>
                  <a:ea typeface="Monaco" charset="0"/>
                  <a:cs typeface="Monaco" charset="0"/>
                </a:rPr>
                <a:t>x</a:t>
              </a:r>
            </a:p>
          </p:txBody>
        </p:sp>
        <p:sp>
          <p:nvSpPr>
            <p:cNvPr id="220" name="TextBox 219"/>
            <p:cNvSpPr txBox="1"/>
            <p:nvPr/>
          </p:nvSpPr>
          <p:spPr>
            <a:xfrm>
              <a:off x="3365668" y="1293106"/>
              <a:ext cx="446633" cy="241967"/>
            </a:xfrm>
            <a:prstGeom prst="rect">
              <a:avLst/>
            </a:prstGeom>
            <a:noFill/>
          </p:spPr>
          <p:txBody>
            <a:bodyPr wrap="none" rtlCol="0">
              <a:spAutoFit/>
            </a:bodyPr>
            <a:lstStyle/>
            <a:p>
              <a:r>
                <a:rPr lang="en-US" sz="600" dirty="0">
                  <a:solidFill>
                    <a:schemeClr val="accent5"/>
                  </a:solidFill>
                  <a:latin typeface="Monaco" charset="0"/>
                  <a:ea typeface="Monaco" charset="0"/>
                  <a:cs typeface="Monaco" charset="0"/>
                </a:rPr>
                <a:t>Time</a:t>
              </a:r>
            </a:p>
          </p:txBody>
        </p:sp>
        <p:sp>
          <p:nvSpPr>
            <p:cNvPr id="221" name="TextBox 220"/>
            <p:cNvSpPr txBox="1"/>
            <p:nvPr/>
          </p:nvSpPr>
          <p:spPr>
            <a:xfrm>
              <a:off x="3139076" y="1306978"/>
              <a:ext cx="334588" cy="241967"/>
            </a:xfrm>
            <a:prstGeom prst="rect">
              <a:avLst/>
            </a:prstGeom>
            <a:noFill/>
          </p:spPr>
          <p:txBody>
            <a:bodyPr wrap="none" rtlCol="0">
              <a:spAutoFit/>
            </a:bodyPr>
            <a:lstStyle/>
            <a:p>
              <a:r>
                <a:rPr lang="en-US" sz="600" dirty="0">
                  <a:latin typeface="Monaco" charset="0"/>
                  <a:ea typeface="Monaco" charset="0"/>
                  <a:cs typeface="Monaco" charset="0"/>
                </a:rPr>
                <a:t>ID</a:t>
              </a:r>
            </a:p>
          </p:txBody>
        </p:sp>
        <p:sp>
          <p:nvSpPr>
            <p:cNvPr id="222" name="TextBox 221"/>
            <p:cNvSpPr txBox="1"/>
            <p:nvPr/>
          </p:nvSpPr>
          <p:spPr>
            <a:xfrm>
              <a:off x="3179927" y="1483473"/>
              <a:ext cx="334588" cy="846886"/>
            </a:xfrm>
            <a:prstGeom prst="rect">
              <a:avLst/>
            </a:prstGeom>
            <a:noFill/>
          </p:spPr>
          <p:txBody>
            <a:bodyPr wrap="none" rtlCol="0">
              <a:spAutoFit/>
            </a:bodyPr>
            <a:lstStyle/>
            <a:p>
              <a:r>
                <a:rPr lang="en-US" sz="600" dirty="0">
                  <a:latin typeface="Monaco" charset="0"/>
                  <a:ea typeface="Monaco" charset="0"/>
                  <a:cs typeface="Monaco" charset="0"/>
                </a:rPr>
                <a:t>a</a:t>
              </a:r>
            </a:p>
            <a:p>
              <a:r>
                <a:rPr lang="en-US" sz="600" dirty="0">
                  <a:latin typeface="Monaco" charset="0"/>
                  <a:ea typeface="Monaco" charset="0"/>
                  <a:cs typeface="Monaco" charset="0"/>
                </a:rPr>
                <a:t>a</a:t>
              </a:r>
            </a:p>
            <a:p>
              <a:r>
                <a:rPr lang="en-US" sz="600" dirty="0">
                  <a:latin typeface="Monaco" charset="0"/>
                  <a:ea typeface="Monaco" charset="0"/>
                  <a:cs typeface="Monaco" charset="0"/>
                </a:rPr>
                <a:t>b</a:t>
              </a:r>
            </a:p>
            <a:p>
              <a:r>
                <a:rPr lang="en-US" sz="600" dirty="0">
                  <a:latin typeface="Monaco" charset="0"/>
                  <a:ea typeface="Monaco" charset="0"/>
                  <a:cs typeface="Monaco" charset="0"/>
                </a:rPr>
                <a:t>b </a:t>
              </a:r>
            </a:p>
            <a:p>
              <a:r>
                <a:rPr lang="en-US" sz="600" dirty="0">
                  <a:latin typeface="Monaco" charset="0"/>
                  <a:ea typeface="Monaco" charset="0"/>
                  <a:cs typeface="Monaco" charset="0"/>
                </a:rPr>
                <a:t>c</a:t>
              </a:r>
            </a:p>
            <a:p>
              <a:r>
                <a:rPr lang="en-US" sz="600" dirty="0">
                  <a:latin typeface="Monaco" charset="0"/>
                  <a:ea typeface="Monaco" charset="0"/>
                  <a:cs typeface="Monaco" charset="0"/>
                </a:rPr>
                <a:t>c</a:t>
              </a:r>
            </a:p>
          </p:txBody>
        </p:sp>
        <p:sp>
          <p:nvSpPr>
            <p:cNvPr id="223" name="TextBox 222"/>
            <p:cNvSpPr txBox="1"/>
            <p:nvPr/>
          </p:nvSpPr>
          <p:spPr>
            <a:xfrm>
              <a:off x="3476655" y="1500069"/>
              <a:ext cx="278567" cy="846886"/>
            </a:xfrm>
            <a:prstGeom prst="rect">
              <a:avLst/>
            </a:prstGeom>
            <a:noFill/>
          </p:spPr>
          <p:txBody>
            <a:bodyPr wrap="none" rtlCol="0">
              <a:spAutoFit/>
            </a:bodyPr>
            <a:lstStyle/>
            <a:p>
              <a:r>
                <a:rPr lang="en-US" sz="600" dirty="0">
                  <a:latin typeface="Monaco" charset="0"/>
                  <a:ea typeface="Monaco" charset="0"/>
                  <a:cs typeface="Monaco" charset="0"/>
                </a:rPr>
                <a:t>1</a:t>
              </a:r>
            </a:p>
            <a:p>
              <a:r>
                <a:rPr lang="en-US" sz="600" dirty="0">
                  <a:latin typeface="Monaco" charset="0"/>
                  <a:ea typeface="Monaco" charset="0"/>
                  <a:cs typeface="Monaco" charset="0"/>
                </a:rPr>
                <a:t>2</a:t>
              </a:r>
            </a:p>
            <a:p>
              <a:r>
                <a:rPr lang="en-US" sz="600" dirty="0">
                  <a:latin typeface="Monaco" charset="0"/>
                  <a:ea typeface="Monaco" charset="0"/>
                  <a:cs typeface="Monaco" charset="0"/>
                </a:rPr>
                <a:t>1</a:t>
              </a:r>
            </a:p>
            <a:p>
              <a:r>
                <a:rPr lang="en-US" sz="600" dirty="0">
                  <a:latin typeface="Monaco" charset="0"/>
                  <a:ea typeface="Monaco" charset="0"/>
                  <a:cs typeface="Monaco" charset="0"/>
                </a:rPr>
                <a:t>2</a:t>
              </a:r>
            </a:p>
            <a:p>
              <a:r>
                <a:rPr lang="en-US" sz="600" dirty="0">
                  <a:latin typeface="Monaco" charset="0"/>
                  <a:ea typeface="Monaco" charset="0"/>
                  <a:cs typeface="Monaco" charset="0"/>
                </a:rPr>
                <a:t>1</a:t>
              </a:r>
            </a:p>
            <a:p>
              <a:r>
                <a:rPr lang="en-US" sz="600" dirty="0">
                  <a:latin typeface="Monaco" charset="0"/>
                  <a:ea typeface="Monaco" charset="0"/>
                  <a:cs typeface="Monaco" charset="0"/>
                </a:rPr>
                <a:t>2</a:t>
              </a:r>
            </a:p>
          </p:txBody>
        </p:sp>
        <p:sp>
          <p:nvSpPr>
            <p:cNvPr id="224" name="TextBox 223"/>
            <p:cNvSpPr txBox="1"/>
            <p:nvPr/>
          </p:nvSpPr>
          <p:spPr>
            <a:xfrm>
              <a:off x="3702723" y="1491237"/>
              <a:ext cx="334588" cy="846886"/>
            </a:xfrm>
            <a:prstGeom prst="rect">
              <a:avLst/>
            </a:prstGeom>
            <a:noFill/>
          </p:spPr>
          <p:txBody>
            <a:bodyPr wrap="none" rtlCol="0">
              <a:spAutoFit/>
            </a:bodyPr>
            <a:lstStyle/>
            <a:p>
              <a:pPr algn="r"/>
              <a:r>
                <a:rPr lang="en-US" sz="600" dirty="0">
                  <a:latin typeface="Monaco" charset="0"/>
                  <a:ea typeface="Monaco" charset="0"/>
                  <a:cs typeface="Monaco" charset="0"/>
                </a:rPr>
                <a:t>1</a:t>
              </a:r>
            </a:p>
            <a:p>
              <a:pPr algn="r"/>
              <a:r>
                <a:rPr lang="en-US" sz="600" dirty="0">
                  <a:latin typeface="Monaco" charset="0"/>
                  <a:ea typeface="Monaco" charset="0"/>
                  <a:cs typeface="Monaco" charset="0"/>
                </a:rPr>
                <a:t>8</a:t>
              </a:r>
            </a:p>
            <a:p>
              <a:pPr algn="r"/>
              <a:r>
                <a:rPr lang="en-US" sz="600" dirty="0">
                  <a:latin typeface="Monaco" charset="0"/>
                  <a:ea typeface="Monaco" charset="0"/>
                  <a:cs typeface="Monaco" charset="0"/>
                </a:rPr>
                <a:t>2</a:t>
              </a:r>
            </a:p>
            <a:p>
              <a:pPr algn="r"/>
              <a:r>
                <a:rPr lang="en-US" sz="600" dirty="0">
                  <a:latin typeface="Monaco" charset="0"/>
                  <a:ea typeface="Monaco" charset="0"/>
                  <a:cs typeface="Monaco" charset="0"/>
                </a:rPr>
                <a:t>9</a:t>
              </a:r>
            </a:p>
            <a:p>
              <a:pPr algn="r"/>
              <a:r>
                <a:rPr lang="en-US" sz="600" dirty="0">
                  <a:latin typeface="Monaco" charset="0"/>
                  <a:ea typeface="Monaco" charset="0"/>
                  <a:cs typeface="Monaco" charset="0"/>
                </a:rPr>
                <a:t>3</a:t>
              </a:r>
            </a:p>
            <a:p>
              <a:pPr algn="r"/>
              <a:r>
                <a:rPr lang="en-US" sz="600" dirty="0">
                  <a:latin typeface="Monaco" charset="0"/>
                  <a:ea typeface="Monaco" charset="0"/>
                  <a:cs typeface="Monaco" charset="0"/>
                </a:rPr>
                <a:t>10</a:t>
              </a:r>
            </a:p>
          </p:txBody>
        </p:sp>
        <p:sp>
          <p:nvSpPr>
            <p:cNvPr id="225" name="TextBox 224"/>
            <p:cNvSpPr txBox="1"/>
            <p:nvPr/>
          </p:nvSpPr>
          <p:spPr>
            <a:xfrm>
              <a:off x="4030985" y="1465920"/>
              <a:ext cx="278567" cy="846886"/>
            </a:xfrm>
            <a:prstGeom prst="rect">
              <a:avLst/>
            </a:prstGeom>
            <a:noFill/>
          </p:spPr>
          <p:txBody>
            <a:bodyPr wrap="none" rtlCol="0">
              <a:spAutoFit/>
            </a:bodyPr>
            <a:lstStyle/>
            <a:p>
              <a:pPr algn="r"/>
              <a:r>
                <a:rPr lang="en-US" sz="600" dirty="0">
                  <a:latin typeface="Monaco" charset="0"/>
                  <a:ea typeface="Monaco" charset="0"/>
                  <a:cs typeface="Monaco" charset="0"/>
                </a:rPr>
                <a:t>.</a:t>
              </a:r>
            </a:p>
            <a:p>
              <a:pPr algn="r"/>
              <a:r>
                <a:rPr lang="en-US" sz="600" dirty="0">
                  <a:latin typeface="Monaco" charset="0"/>
                  <a:ea typeface="Monaco" charset="0"/>
                  <a:cs typeface="Monaco" charset="0"/>
                </a:rPr>
                <a:t>.</a:t>
              </a:r>
            </a:p>
            <a:p>
              <a:pPr algn="r"/>
              <a:r>
                <a:rPr lang="en-US" sz="600" dirty="0">
                  <a:latin typeface="Monaco" charset="0"/>
                  <a:ea typeface="Monaco" charset="0"/>
                  <a:cs typeface="Monaco" charset="0"/>
                </a:rPr>
                <a:t>.</a:t>
              </a:r>
            </a:p>
            <a:p>
              <a:pPr algn="r"/>
              <a:r>
                <a:rPr lang="en-US" sz="600" dirty="0">
                  <a:latin typeface="Monaco" charset="0"/>
                  <a:ea typeface="Monaco" charset="0"/>
                  <a:cs typeface="Monaco" charset="0"/>
                </a:rPr>
                <a:t>.</a:t>
              </a:r>
            </a:p>
            <a:p>
              <a:pPr algn="r"/>
              <a:r>
                <a:rPr lang="en-US" sz="600" dirty="0">
                  <a:latin typeface="Monaco" charset="0"/>
                  <a:ea typeface="Monaco" charset="0"/>
                  <a:cs typeface="Monaco" charset="0"/>
                </a:rPr>
                <a:t>.</a:t>
              </a:r>
            </a:p>
            <a:p>
              <a:pPr algn="r"/>
              <a:r>
                <a:rPr lang="en-US" sz="600" dirty="0">
                  <a:latin typeface="Monaco" charset="0"/>
                  <a:ea typeface="Monaco" charset="0"/>
                  <a:cs typeface="Monaco" charset="0"/>
                </a:rPr>
                <a:t>.</a:t>
              </a:r>
            </a:p>
          </p:txBody>
        </p:sp>
      </p:grpSp>
      <p:sp>
        <p:nvSpPr>
          <p:cNvPr id="227" name="TextBox 226"/>
          <p:cNvSpPr txBox="1"/>
          <p:nvPr/>
        </p:nvSpPr>
        <p:spPr>
          <a:xfrm>
            <a:off x="2168371" y="1130777"/>
            <a:ext cx="1016966" cy="276999"/>
          </a:xfrm>
          <a:prstGeom prst="rect">
            <a:avLst/>
          </a:prstGeom>
          <a:noFill/>
        </p:spPr>
        <p:txBody>
          <a:bodyPr wrap="square" rtlCol="0">
            <a:spAutoFit/>
          </a:bodyPr>
          <a:lstStyle/>
          <a:p>
            <a:r>
              <a:rPr lang="en-US" sz="1200" b="1" dirty="0" smtClean="0">
                <a:solidFill>
                  <a:schemeClr val="tx2"/>
                </a:solidFill>
                <a:latin typeface="EB Garamond 12" charset="0"/>
                <a:ea typeface="EB Garamond 12" charset="0"/>
                <a:cs typeface="EB Garamond 12" charset="0"/>
              </a:rPr>
              <a:t>Wide Format</a:t>
            </a:r>
            <a:endParaRPr lang="en-US" sz="1200" b="1" dirty="0">
              <a:solidFill>
                <a:schemeClr val="tx2"/>
              </a:solidFill>
              <a:latin typeface="EB Garamond 12" charset="0"/>
              <a:ea typeface="EB Garamond 12" charset="0"/>
              <a:cs typeface="EB Garamond 12" charset="0"/>
            </a:endParaRPr>
          </a:p>
        </p:txBody>
      </p:sp>
      <p:sp>
        <p:nvSpPr>
          <p:cNvPr id="228" name="TextBox 227"/>
          <p:cNvSpPr txBox="1"/>
          <p:nvPr/>
        </p:nvSpPr>
        <p:spPr>
          <a:xfrm>
            <a:off x="3388025" y="1122533"/>
            <a:ext cx="1016966" cy="276999"/>
          </a:xfrm>
          <a:prstGeom prst="rect">
            <a:avLst/>
          </a:prstGeom>
          <a:noFill/>
        </p:spPr>
        <p:txBody>
          <a:bodyPr wrap="square" rtlCol="0">
            <a:spAutoFit/>
          </a:bodyPr>
          <a:lstStyle/>
          <a:p>
            <a:r>
              <a:rPr lang="en-US" sz="1200" b="1" smtClean="0">
                <a:solidFill>
                  <a:schemeClr val="tx2"/>
                </a:solidFill>
                <a:latin typeface="EB Garamond 12" charset="0"/>
                <a:ea typeface="EB Garamond 12" charset="0"/>
                <a:cs typeface="EB Garamond 12" charset="0"/>
              </a:rPr>
              <a:t>Long Format</a:t>
            </a:r>
            <a:endParaRPr lang="en-US" sz="1200" b="1" dirty="0">
              <a:solidFill>
                <a:schemeClr val="tx2"/>
              </a:solidFill>
              <a:latin typeface="EB Garamond 12" charset="0"/>
              <a:ea typeface="EB Garamond 12" charset="0"/>
              <a:cs typeface="EB Garamond 12" charset="0"/>
            </a:endParaRPr>
          </a:p>
        </p:txBody>
      </p:sp>
      <p:sp>
        <p:nvSpPr>
          <p:cNvPr id="229" name="Rectangle 228"/>
          <p:cNvSpPr/>
          <p:nvPr/>
        </p:nvSpPr>
        <p:spPr>
          <a:xfrm>
            <a:off x="4639258" y="4180939"/>
            <a:ext cx="4146123" cy="1270265"/>
          </a:xfrm>
          <a:prstGeom prst="rect">
            <a:avLst/>
          </a:prstGeom>
          <a:solidFill>
            <a:schemeClr val="accent2">
              <a:lumMod val="40000"/>
              <a:lumOff val="60000"/>
              <a:alpha val="89000"/>
            </a:schemeClr>
          </a:solidFill>
          <a:ln>
            <a:solidFill>
              <a:schemeClr val="accent2">
                <a:lumMod val="75000"/>
                <a:alpha val="84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0" name="TextBox 229"/>
          <p:cNvSpPr txBox="1"/>
          <p:nvPr/>
        </p:nvSpPr>
        <p:spPr>
          <a:xfrm>
            <a:off x="5645798" y="4197665"/>
            <a:ext cx="2124299" cy="369332"/>
          </a:xfrm>
          <a:prstGeom prst="rect">
            <a:avLst/>
          </a:prstGeom>
          <a:noFill/>
        </p:spPr>
        <p:txBody>
          <a:bodyPr wrap="none" rtlCol="0">
            <a:spAutoFit/>
          </a:bodyPr>
          <a:lstStyle/>
          <a:p>
            <a:pPr algn="ctr"/>
            <a:r>
              <a:rPr lang="en-US" b="1" smtClean="0">
                <a:solidFill>
                  <a:schemeClr val="tx2"/>
                </a:solidFill>
                <a:latin typeface="EB Garamond 12" charset="0"/>
                <a:ea typeface="EB Garamond 12" charset="0"/>
                <a:cs typeface="EB Garamond 12" charset="0"/>
              </a:rPr>
              <a:t>Unbalanced Measures</a:t>
            </a:r>
            <a:endParaRPr lang="en-US" b="1" dirty="0">
              <a:solidFill>
                <a:schemeClr val="tx2"/>
              </a:solidFill>
              <a:latin typeface="EB Garamond 12" charset="0"/>
              <a:ea typeface="EB Garamond 12" charset="0"/>
              <a:cs typeface="EB Garamond 12" charset="0"/>
            </a:endParaRPr>
          </a:p>
        </p:txBody>
      </p:sp>
      <p:sp>
        <p:nvSpPr>
          <p:cNvPr id="231" name="TextBox 230"/>
          <p:cNvSpPr txBox="1"/>
          <p:nvPr/>
        </p:nvSpPr>
        <p:spPr>
          <a:xfrm>
            <a:off x="6314400" y="4668019"/>
            <a:ext cx="2377574" cy="584775"/>
          </a:xfrm>
          <a:prstGeom prst="rect">
            <a:avLst/>
          </a:prstGeom>
          <a:solidFill>
            <a:schemeClr val="tx2">
              <a:lumMod val="20000"/>
              <a:lumOff val="80000"/>
            </a:schemeClr>
          </a:solidFill>
        </p:spPr>
        <p:txBody>
          <a:bodyPr wrap="none" rtlCol="0">
            <a:spAutoFit/>
          </a:bodyPr>
          <a:lstStyle/>
          <a:p>
            <a:r>
              <a:rPr lang="en-US" sz="800" dirty="0">
                <a:solidFill>
                  <a:schemeClr val="tx2"/>
                </a:solidFill>
                <a:latin typeface="Monaco" charset="0"/>
                <a:ea typeface="Monaco" charset="0"/>
                <a:cs typeface="Monaco" charset="0"/>
              </a:rPr>
              <a:t>l</a:t>
            </a:r>
            <a:r>
              <a:rPr lang="en-US" sz="800" dirty="0" smtClean="0">
                <a:solidFill>
                  <a:schemeClr val="tx2"/>
                </a:solidFill>
                <a:latin typeface="Monaco" charset="0"/>
                <a:ea typeface="Monaco" charset="0"/>
                <a:cs typeface="Monaco" charset="0"/>
              </a:rPr>
              <a:t>ong(</a:t>
            </a:r>
            <a:r>
              <a:rPr lang="en-US" sz="800" dirty="0" err="1" smtClean="0">
                <a:solidFill>
                  <a:schemeClr val="tx2"/>
                </a:solidFill>
                <a:latin typeface="Monaco" charset="0"/>
                <a:ea typeface="Monaco" charset="0"/>
                <a:cs typeface="Monaco" charset="0"/>
              </a:rPr>
              <a:t>df</a:t>
            </a:r>
            <a:r>
              <a:rPr lang="en-US" sz="800" dirty="0" smtClean="0">
                <a:solidFill>
                  <a:schemeClr val="tx2"/>
                </a:solidFill>
                <a:latin typeface="Monaco" charset="0"/>
                <a:ea typeface="Monaco" charset="0"/>
                <a:cs typeface="Monaco" charset="0"/>
              </a:rPr>
              <a:t>,</a:t>
            </a:r>
          </a:p>
          <a:p>
            <a:r>
              <a:rPr lang="en-US" sz="800" dirty="0">
                <a:solidFill>
                  <a:schemeClr val="tx2"/>
                </a:solidFill>
                <a:latin typeface="Monaco" charset="0"/>
                <a:ea typeface="Monaco" charset="0"/>
                <a:cs typeface="Monaco" charset="0"/>
              </a:rPr>
              <a:t> </a:t>
            </a:r>
            <a:r>
              <a:rPr lang="en-US" sz="800" dirty="0" smtClean="0">
                <a:solidFill>
                  <a:schemeClr val="tx2"/>
                </a:solidFill>
                <a:latin typeface="Monaco" charset="0"/>
                <a:ea typeface="Monaco" charset="0"/>
                <a:cs typeface="Monaco" charset="0"/>
              </a:rPr>
              <a:t>    c(“x1”, “</a:t>
            </a:r>
            <a:r>
              <a:rPr lang="en-US" sz="800" dirty="0" smtClean="0">
                <a:solidFill>
                  <a:srgbClr val="FF0000"/>
                </a:solidFill>
                <a:latin typeface="Monaco" charset="0"/>
                <a:ea typeface="Monaco" charset="0"/>
                <a:cs typeface="Monaco" charset="0"/>
              </a:rPr>
              <a:t>miss</a:t>
            </a:r>
            <a:r>
              <a:rPr lang="en-US" sz="800" dirty="0" smtClean="0">
                <a:solidFill>
                  <a:schemeClr val="tx2"/>
                </a:solidFill>
                <a:latin typeface="Monaco" charset="0"/>
                <a:ea typeface="Monaco" charset="0"/>
                <a:cs typeface="Monaco" charset="0"/>
              </a:rPr>
              <a:t>”), c(“z1”, “z2”),</a:t>
            </a:r>
          </a:p>
          <a:p>
            <a:r>
              <a:rPr lang="en-US" sz="800" dirty="0">
                <a:solidFill>
                  <a:schemeClr val="tx2"/>
                </a:solidFill>
                <a:latin typeface="Monaco" charset="0"/>
                <a:ea typeface="Monaco" charset="0"/>
                <a:cs typeface="Monaco" charset="0"/>
              </a:rPr>
              <a:t> </a:t>
            </a:r>
            <a:r>
              <a:rPr lang="en-US" sz="800" dirty="0" smtClean="0">
                <a:solidFill>
                  <a:schemeClr val="tx2"/>
                </a:solidFill>
                <a:latin typeface="Monaco" charset="0"/>
                <a:ea typeface="Monaco" charset="0"/>
                <a:cs typeface="Monaco" charset="0"/>
              </a:rPr>
              <a:t>    </a:t>
            </a:r>
            <a:r>
              <a:rPr lang="en-US" sz="800" dirty="0" err="1" smtClean="0">
                <a:solidFill>
                  <a:schemeClr val="tx2"/>
                </a:solidFill>
                <a:latin typeface="Monaco" charset="0"/>
                <a:ea typeface="Monaco" charset="0"/>
                <a:cs typeface="Monaco" charset="0"/>
              </a:rPr>
              <a:t>v.names</a:t>
            </a:r>
            <a:r>
              <a:rPr lang="en-US" sz="800" dirty="0" smtClean="0">
                <a:solidFill>
                  <a:schemeClr val="tx2"/>
                </a:solidFill>
                <a:latin typeface="Monaco" charset="0"/>
                <a:ea typeface="Monaco" charset="0"/>
                <a:cs typeface="Monaco" charset="0"/>
              </a:rPr>
              <a:t> = c(“x”, “z”),</a:t>
            </a:r>
          </a:p>
          <a:p>
            <a:r>
              <a:rPr lang="en-US" sz="800" dirty="0">
                <a:solidFill>
                  <a:schemeClr val="tx2"/>
                </a:solidFill>
                <a:latin typeface="Monaco" charset="0"/>
                <a:ea typeface="Monaco" charset="0"/>
                <a:cs typeface="Monaco" charset="0"/>
              </a:rPr>
              <a:t> </a:t>
            </a:r>
            <a:r>
              <a:rPr lang="en-US" sz="800" dirty="0" smtClean="0">
                <a:solidFill>
                  <a:schemeClr val="tx2"/>
                </a:solidFill>
                <a:latin typeface="Monaco" charset="0"/>
                <a:ea typeface="Monaco" charset="0"/>
                <a:cs typeface="Monaco" charset="0"/>
              </a:rPr>
              <a:t>    </a:t>
            </a:r>
            <a:r>
              <a:rPr lang="en-US" sz="800" dirty="0" err="1" smtClean="0">
                <a:solidFill>
                  <a:schemeClr val="tx2"/>
                </a:solidFill>
                <a:latin typeface="Monaco" charset="0"/>
                <a:ea typeface="Monaco" charset="0"/>
                <a:cs typeface="Monaco" charset="0"/>
              </a:rPr>
              <a:t>timevar</a:t>
            </a:r>
            <a:r>
              <a:rPr lang="en-US" sz="800" dirty="0" smtClean="0">
                <a:solidFill>
                  <a:schemeClr val="tx2"/>
                </a:solidFill>
                <a:latin typeface="Monaco" charset="0"/>
                <a:ea typeface="Monaco" charset="0"/>
                <a:cs typeface="Monaco" charset="0"/>
              </a:rPr>
              <a:t> = “time”)</a:t>
            </a:r>
            <a:endParaRPr lang="en-US" sz="800" dirty="0">
              <a:solidFill>
                <a:schemeClr val="tx2"/>
              </a:solidFill>
              <a:latin typeface="Monaco" charset="0"/>
              <a:ea typeface="Monaco" charset="0"/>
              <a:cs typeface="Monaco" charset="0"/>
            </a:endParaRPr>
          </a:p>
        </p:txBody>
      </p:sp>
      <p:cxnSp>
        <p:nvCxnSpPr>
          <p:cNvPr id="241" name="Straight Connector 240"/>
          <p:cNvCxnSpPr/>
          <p:nvPr/>
        </p:nvCxnSpPr>
        <p:spPr>
          <a:xfrm flipV="1">
            <a:off x="5411539" y="695217"/>
            <a:ext cx="2699051" cy="37393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a:endCxn id="136" idx="0"/>
          </p:cNvCxnSpPr>
          <p:nvPr/>
        </p:nvCxnSpPr>
        <p:spPr>
          <a:xfrm>
            <a:off x="7515768" y="782717"/>
            <a:ext cx="30642" cy="14059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p:nvPr/>
        </p:nvCxnSpPr>
        <p:spPr>
          <a:xfrm>
            <a:off x="8107168" y="703707"/>
            <a:ext cx="60783" cy="21817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425129" y="1678396"/>
            <a:ext cx="2899592" cy="25034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endCxn id="168" idx="2"/>
          </p:cNvCxnSpPr>
          <p:nvPr/>
        </p:nvCxnSpPr>
        <p:spPr>
          <a:xfrm flipV="1">
            <a:off x="7827847" y="1696644"/>
            <a:ext cx="23183" cy="1822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p:nvPr/>
        </p:nvCxnSpPr>
        <p:spPr>
          <a:xfrm flipV="1">
            <a:off x="8324721" y="1696644"/>
            <a:ext cx="26448" cy="23209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88" name="Rectangle 287"/>
          <p:cNvSpPr/>
          <p:nvPr/>
        </p:nvSpPr>
        <p:spPr>
          <a:xfrm>
            <a:off x="4598632" y="5552226"/>
            <a:ext cx="4186749" cy="1077218"/>
          </a:xfrm>
          <a:prstGeom prst="rect">
            <a:avLst/>
          </a:prstGeom>
        </p:spPr>
        <p:txBody>
          <a:bodyPr wrap="square">
            <a:spAutoFit/>
          </a:bodyPr>
          <a:lstStyle/>
          <a:p>
            <a:r>
              <a:rPr lang="en-US" sz="800" b="1" dirty="0" smtClean="0">
                <a:solidFill>
                  <a:schemeClr val="tx2"/>
                </a:solidFill>
                <a:latin typeface="EB Garamond 12" charset="0"/>
                <a:ea typeface="EB Garamond 12" charset="0"/>
                <a:cs typeface="EB Garamond 12" charset="0"/>
              </a:rPr>
              <a:t>Additional Notes Regarding Data Reshaping:</a:t>
            </a:r>
          </a:p>
          <a:p>
            <a:pPr marL="228600" indent="-228600">
              <a:buFont typeface="Arial" charset="0"/>
              <a:buChar char="•"/>
            </a:pPr>
            <a:r>
              <a:rPr lang="en-US" sz="800" b="1" u="sng" dirty="0" smtClean="0">
                <a:solidFill>
                  <a:schemeClr val="tx2"/>
                </a:solidFill>
                <a:latin typeface="EB Garamond 12" charset="0"/>
                <a:ea typeface="EB Garamond 12" charset="0"/>
                <a:cs typeface="EB Garamond 12" charset="0"/>
              </a:rPr>
              <a:t>Recommendation</a:t>
            </a:r>
            <a:r>
              <a:rPr lang="en-US" sz="800" b="1" dirty="0" smtClean="0">
                <a:solidFill>
                  <a:schemeClr val="tx2"/>
                </a:solidFill>
                <a:latin typeface="EB Garamond 12" charset="0"/>
                <a:ea typeface="EB Garamond 12" charset="0"/>
                <a:cs typeface="EB Garamond 12" charset="0"/>
              </a:rPr>
              <a:t>: Save only one data set (in wide or long format) that is your ”main” data set—to avoid confusion about what different data sets contain.</a:t>
            </a:r>
            <a:r>
              <a:rPr lang="en-US" sz="800" b="1" dirty="0">
                <a:solidFill>
                  <a:schemeClr val="tx2"/>
                </a:solidFill>
                <a:latin typeface="EB Garamond 12" charset="0"/>
                <a:ea typeface="EB Garamond 12" charset="0"/>
                <a:cs typeface="EB Garamond 12" charset="0"/>
              </a:rPr>
              <a:t> </a:t>
            </a:r>
            <a:r>
              <a:rPr lang="en-US" sz="800" b="1" dirty="0" smtClean="0">
                <a:solidFill>
                  <a:schemeClr val="tx2"/>
                </a:solidFill>
                <a:latin typeface="EB Garamond 12" charset="0"/>
                <a:ea typeface="EB Garamond 12" charset="0"/>
                <a:cs typeface="EB Garamond 12" charset="0"/>
              </a:rPr>
              <a:t>Then, use these reshaping functions in R to manipulate the data to get it in the form needed to plot and analyze. Finally, save the </a:t>
            </a:r>
            <a:r>
              <a:rPr lang="en-US" sz="800" b="1" dirty="0">
                <a:solidFill>
                  <a:schemeClr val="tx2"/>
                </a:solidFill>
                <a:latin typeface="EB Garamond 12" charset="0"/>
                <a:ea typeface="EB Garamond 12" charset="0"/>
                <a:cs typeface="EB Garamond 12" charset="0"/>
              </a:rPr>
              <a:t>code (“syntax”) and any </a:t>
            </a:r>
            <a:r>
              <a:rPr lang="en-US" sz="800" b="1" dirty="0" smtClean="0">
                <a:solidFill>
                  <a:schemeClr val="tx2"/>
                </a:solidFill>
                <a:latin typeface="EB Garamond 12" charset="0"/>
                <a:ea typeface="EB Garamond 12" charset="0"/>
                <a:cs typeface="EB Garamond 12" charset="0"/>
              </a:rPr>
              <a:t>output (you can save the reshaped data but it is not necessary).</a:t>
            </a:r>
          </a:p>
          <a:p>
            <a:pPr marL="228600" indent="-228600">
              <a:buFont typeface="Arial" charset="0"/>
              <a:buChar char="•"/>
            </a:pPr>
            <a:r>
              <a:rPr lang="en-US" sz="800" b="1" u="sng" dirty="0" smtClean="0">
                <a:solidFill>
                  <a:schemeClr val="tx2"/>
                </a:solidFill>
                <a:latin typeface="EB Garamond 12" charset="0"/>
                <a:ea typeface="EB Garamond 12" charset="0"/>
                <a:cs typeface="EB Garamond 12" charset="0"/>
              </a:rPr>
              <a:t>Term Definitions</a:t>
            </a:r>
            <a:r>
              <a:rPr lang="en-US" sz="800" b="1" dirty="0" smtClean="0">
                <a:solidFill>
                  <a:schemeClr val="tx2"/>
                </a:solidFill>
                <a:latin typeface="EB Garamond 12" charset="0"/>
                <a:ea typeface="EB Garamond 12" charset="0"/>
                <a:cs typeface="EB Garamond 12" charset="0"/>
              </a:rPr>
              <a:t>: </a:t>
            </a:r>
            <a:r>
              <a:rPr lang="en-US" sz="800" b="1" i="1" dirty="0" smtClean="0">
                <a:solidFill>
                  <a:schemeClr val="tx2"/>
                </a:solidFill>
                <a:latin typeface="EB Garamond 12" charset="0"/>
                <a:ea typeface="EB Garamond 12" charset="0"/>
                <a:cs typeface="EB Garamond 12" charset="0"/>
              </a:rPr>
              <a:t>measure</a:t>
            </a:r>
            <a:r>
              <a:rPr lang="en-US" sz="800" b="1" dirty="0" smtClean="0">
                <a:solidFill>
                  <a:schemeClr val="tx2"/>
                </a:solidFill>
                <a:latin typeface="EB Garamond 12" charset="0"/>
                <a:ea typeface="EB Garamond 12" charset="0"/>
                <a:cs typeface="EB Garamond 12" charset="0"/>
              </a:rPr>
              <a:t> implies any distinct variable in the data set (e.g., x2), </a:t>
            </a:r>
            <a:r>
              <a:rPr lang="en-US" sz="800" b="1" i="1" dirty="0" smtClean="0">
                <a:solidFill>
                  <a:schemeClr val="tx2"/>
                </a:solidFill>
                <a:latin typeface="EB Garamond 12" charset="0"/>
                <a:ea typeface="EB Garamond 12" charset="0"/>
                <a:cs typeface="EB Garamond 12" charset="0"/>
              </a:rPr>
              <a:t>time</a:t>
            </a:r>
            <a:r>
              <a:rPr lang="en-US" sz="800" b="1" dirty="0" smtClean="0">
                <a:solidFill>
                  <a:schemeClr val="tx2"/>
                </a:solidFill>
                <a:latin typeface="EB Garamond 12" charset="0"/>
                <a:ea typeface="EB Garamond 12" charset="0"/>
                <a:cs typeface="EB Garamond 12" charset="0"/>
              </a:rPr>
              <a:t> implies anything that distinguishes the observations (e.g., time, cluster, location), </a:t>
            </a:r>
            <a:r>
              <a:rPr lang="en-US" sz="800" b="1" i="1" dirty="0" smtClean="0">
                <a:solidFill>
                  <a:schemeClr val="tx2"/>
                </a:solidFill>
                <a:latin typeface="EB Garamond 12" charset="0"/>
                <a:ea typeface="EB Garamond 12" charset="0"/>
                <a:cs typeface="EB Garamond 12" charset="0"/>
              </a:rPr>
              <a:t>time varying variable </a:t>
            </a:r>
            <a:r>
              <a:rPr lang="en-US" sz="800" b="1" dirty="0" smtClean="0">
                <a:solidFill>
                  <a:schemeClr val="tx2"/>
                </a:solidFill>
                <a:latin typeface="EB Garamond 12" charset="0"/>
                <a:ea typeface="EB Garamond 12" charset="0"/>
                <a:cs typeface="EB Garamond 12" charset="0"/>
              </a:rPr>
              <a:t>is any variable that has or could have a different value at each observation occasion.</a:t>
            </a:r>
          </a:p>
        </p:txBody>
      </p:sp>
      <p:sp>
        <p:nvSpPr>
          <p:cNvPr id="177" name="TextBox 176"/>
          <p:cNvSpPr txBox="1"/>
          <p:nvPr/>
        </p:nvSpPr>
        <p:spPr>
          <a:xfrm>
            <a:off x="4671876" y="4488232"/>
            <a:ext cx="1539017" cy="954107"/>
          </a:xfrm>
          <a:prstGeom prst="rect">
            <a:avLst/>
          </a:prstGeom>
          <a:noFill/>
        </p:spPr>
        <p:txBody>
          <a:bodyPr wrap="square" rtlCol="0">
            <a:spAutoFit/>
          </a:bodyPr>
          <a:lstStyle/>
          <a:p>
            <a:r>
              <a:rPr lang="en-US" sz="800" dirty="0" smtClean="0">
                <a:solidFill>
                  <a:schemeClr val="tx2"/>
                </a:solidFill>
                <a:latin typeface="EB Garamond 08" charset="0"/>
                <a:ea typeface="EB Garamond 08" charset="0"/>
                <a:cs typeface="EB Garamond 08" charset="0"/>
              </a:rPr>
              <a:t>If the various measures have differing number of measurement points (”times”), then use the placeholder “miss”. Say, our “x” measure had only one time point but our “z” measure had two, this code would work.</a:t>
            </a:r>
            <a:endParaRPr lang="en-US" sz="800" dirty="0">
              <a:solidFill>
                <a:schemeClr val="tx2"/>
              </a:solidFill>
              <a:latin typeface="EB Garamond 08" charset="0"/>
              <a:ea typeface="EB Garamond 08" charset="0"/>
              <a:cs typeface="EB Garamond 08" charset="0"/>
            </a:endParaRPr>
          </a:p>
        </p:txBody>
      </p:sp>
    </p:spTree>
    <p:extLst>
      <p:ext uri="{BB962C8B-B14F-4D97-AF65-F5344CB8AC3E}">
        <p14:creationId xmlns:p14="http://schemas.microsoft.com/office/powerpoint/2010/main" val="5544261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TotalTime>
  <Words>675</Words>
  <Application>Microsoft Macintosh PowerPoint</Application>
  <PresentationFormat>Letter Paper (8.5x11 in)</PresentationFormat>
  <Paragraphs>214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EB Garamond 08</vt:lpstr>
      <vt:lpstr>EB Garamond 08 SC</vt:lpstr>
      <vt:lpstr>EB Garamond 12</vt:lpstr>
      <vt:lpstr>Monaco</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Tyson S. Barrett</dc:creator>
  <cp:lastModifiedBy>Tyson S. Barrett</cp:lastModifiedBy>
  <cp:revision>33</cp:revision>
  <dcterms:created xsi:type="dcterms:W3CDTF">2017-05-18T21:11:30Z</dcterms:created>
  <dcterms:modified xsi:type="dcterms:W3CDTF">2017-07-25T06:54:26Z</dcterms:modified>
</cp:coreProperties>
</file>