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300" r:id="rId3"/>
    <p:sldId id="305" r:id="rId4"/>
    <p:sldId id="302" r:id="rId5"/>
    <p:sldId id="309" r:id="rId6"/>
    <p:sldId id="306" r:id="rId7"/>
    <p:sldId id="307" r:id="rId8"/>
    <p:sldId id="301" r:id="rId9"/>
    <p:sldId id="303" r:id="rId10"/>
    <p:sldId id="308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BE4"/>
    <a:srgbClr val="E7B9A7"/>
    <a:srgbClr val="FAD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/>
    <p:restoredTop sz="82628"/>
  </p:normalViewPr>
  <p:slideViewPr>
    <p:cSldViewPr snapToGrid="0" snapToObjects="1">
      <p:cViewPr varScale="1">
        <p:scale>
          <a:sx n="93" d="100"/>
          <a:sy n="93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7FE10-E9D8-0748-B87E-0ADCD55ACCF9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B88F7-D0B2-1A49-927F-1F28AB2DA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Working with data is often very abstract and there are a lot of nuances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Being able to communicate, at least the basic idea, is very important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A grammar of data already exists and so here is a preview of what those terms mean and some synonyms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you start working with data?</a:t>
            </a:r>
          </a:p>
          <a:p>
            <a:endParaRPr lang="en-US" dirty="0"/>
          </a:p>
          <a:p>
            <a:r>
              <a:rPr lang="en-US" dirty="0"/>
              <a:t>Most of us probably started in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Working with data is often very abstract and there are a lot of nuances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r>
              <a:rPr lang="en-US" b="1" dirty="0">
                <a:latin typeface="Book Antiqua" panose="02040602050305030304" pitchFamily="18" charset="0"/>
              </a:rPr>
              <a:t>Being able to communicate, at least the basic idea, is very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4D8F-C2C9-DA47-94C9-F60E44B14C75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B668-292F-A24A-B279-EA402FD2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s/photos/mindfulness?utm_source=unsplash&amp;utm_medium=referral&amp;utm_content=creditCopyText" TargetMode="External"/><Relationship Id="rId4" Type="http://schemas.openxmlformats.org/officeDocument/2006/relationships/hyperlink" Target="https://unsplash.com/@bekirdonmeez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62000">
              <a:srgbClr val="E7B9A7"/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B0A43299-9455-5747-BB1B-52EBBCAB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30" y="-2108323"/>
            <a:ext cx="6816436" cy="10224654"/>
          </a:xfrm>
          <a:prstGeom prst="rect">
            <a:avLst/>
          </a:prstGeom>
          <a:effectLst>
            <a:softEdge rad="9652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296316" y="31955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969284"/>
            <a:ext cx="57996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Finding Data Balance</a:t>
            </a:r>
            <a:endParaRPr lang="en-US" sz="66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85929-C184-1045-8BFE-ECBAF9C4ADB2}"/>
              </a:ext>
            </a:extLst>
          </p:cNvPr>
          <p:cNvSpPr/>
          <p:nvPr/>
        </p:nvSpPr>
        <p:spPr>
          <a:xfrm>
            <a:off x="0" y="6550223"/>
            <a:ext cx="3121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Book Antiqua" panose="02040602050305030304" pitchFamily="18" charset="0"/>
              </a:rPr>
              <a:t>Photo by </a:t>
            </a:r>
            <a:r>
              <a:rPr lang="en-US" sz="1400" dirty="0">
                <a:solidFill>
                  <a:schemeClr val="accent5"/>
                </a:solidFill>
                <a:latin typeface="Book Antiqua" panose="020406020503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Bekir Dönmez</a:t>
            </a:r>
            <a:r>
              <a:rPr lang="en-US" sz="1400" dirty="0">
                <a:solidFill>
                  <a:schemeClr val="accent5"/>
                </a:solidFill>
                <a:latin typeface="Book Antiqua" panose="02040602050305030304" pitchFamily="18" charset="0"/>
              </a:rPr>
              <a:t> on </a:t>
            </a:r>
            <a:r>
              <a:rPr lang="en-US" sz="1400" dirty="0">
                <a:solidFill>
                  <a:schemeClr val="accent5"/>
                </a:solidFill>
                <a:latin typeface="Book Antiqua" panose="020406020503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400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0C5DB-7BE9-E641-99B7-18C73FA5D06B}"/>
              </a:ext>
            </a:extLst>
          </p:cNvPr>
          <p:cNvSpPr txBox="1"/>
          <p:nvPr/>
        </p:nvSpPr>
        <p:spPr>
          <a:xfrm>
            <a:off x="296316" y="300400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Tyson S. Barrett, PhD</a:t>
            </a:r>
          </a:p>
        </p:txBody>
      </p:sp>
    </p:spTree>
    <p:extLst>
      <p:ext uri="{BB962C8B-B14F-4D97-AF65-F5344CB8AC3E}">
        <p14:creationId xmlns:p14="http://schemas.microsoft.com/office/powerpoint/2010/main" val="12079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A Grammar of Data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0C5DB-7BE9-E641-99B7-18C73FA5D06B}"/>
              </a:ext>
            </a:extLst>
          </p:cNvPr>
          <p:cNvSpPr txBox="1"/>
          <p:nvPr/>
        </p:nvSpPr>
        <p:spPr>
          <a:xfrm>
            <a:off x="296316" y="13813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Wickham, SQL, </a:t>
            </a:r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dplyr</a:t>
            </a:r>
            <a:endParaRPr lang="en-US" b="1" dirty="0">
              <a:solidFill>
                <a:schemeClr val="accent5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FA817-D567-7045-B9F1-4146C71A7D2F}"/>
              </a:ext>
            </a:extLst>
          </p:cNvPr>
          <p:cNvGraphicFramePr>
            <a:graphicFrameLocks noGrp="1"/>
          </p:cNvGraphicFramePr>
          <p:nvPr/>
        </p:nvGraphicFramePr>
        <p:xfrm>
          <a:off x="296316" y="1945656"/>
          <a:ext cx="1136736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803">
                  <a:extLst>
                    <a:ext uri="{9D8B030D-6E8A-4147-A177-3AD203B41FA5}">
                      <a16:colId xmlns:a16="http://schemas.microsoft.com/office/drawing/2014/main" val="1374774697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3903658056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184905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Term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Definition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Synonyms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data wrangling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obtaining and cleaning data to get ready for analyses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data cleaning, data manipulating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selecting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grabbing columns (”variables”) and leaving others out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b="0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filtering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grabbing rows (“observations”) and leaving others out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b="0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mutating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creating a new variable and adjusting an existing one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transform, recoding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summarizing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reducing the amount of data using summary information (e.g. means, medians, etc.)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aggregating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8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pivoting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Reformatting the data to make it longer or wider (not changing any values in the data)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reshaping, elongating, widening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7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tidying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Creating a data set that has: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All columns are variables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All rows are observations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err="1">
                          <a:latin typeface="Book Antiqua" panose="02040602050305030304" pitchFamily="18" charset="0"/>
                        </a:rPr>
                        <a:t>rectangulating</a:t>
                      </a:r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, cleaning, pivoting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3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9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300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99000">
              <a:schemeClr val="accent5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B69A2-2C28-4246-BFC1-3316E1737169}"/>
              </a:ext>
            </a:extLst>
          </p:cNvPr>
          <p:cNvSpPr txBox="1"/>
          <p:nvPr/>
        </p:nvSpPr>
        <p:spPr>
          <a:xfrm>
            <a:off x="4317308" y="545130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Tyson S. Barrett</a:t>
            </a:r>
          </a:p>
        </p:txBody>
      </p:sp>
      <p:pic>
        <p:nvPicPr>
          <p:cNvPr id="5" name="Graphic 4" descr="Envelope">
            <a:extLst>
              <a:ext uri="{FF2B5EF4-FFF2-40B4-BE49-F238E27FC236}">
                <a16:creationId xmlns:a16="http://schemas.microsoft.com/office/drawing/2014/main" id="{4F281282-56D9-D24B-B585-77DC2D1C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158" y="2351624"/>
            <a:ext cx="836840" cy="836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4160A-6E91-974B-BDD7-E3DAEE421DE2}"/>
              </a:ext>
            </a:extLst>
          </p:cNvPr>
          <p:cNvSpPr txBox="1"/>
          <p:nvPr/>
        </p:nvSpPr>
        <p:spPr>
          <a:xfrm>
            <a:off x="1556988" y="2523441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tyson.barrett@usu.edu</a:t>
            </a:r>
            <a:endParaRPr lang="en-US" sz="2800" b="1" dirty="0">
              <a:solidFill>
                <a:schemeClr val="accent5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C5220451-FE73-D34B-8DBD-84604362D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5998" y="476467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166E2-EE55-1846-902C-8B5F84648553}"/>
              </a:ext>
            </a:extLst>
          </p:cNvPr>
          <p:cNvSpPr txBox="1"/>
          <p:nvPr/>
        </p:nvSpPr>
        <p:spPr>
          <a:xfrm>
            <a:off x="2475549" y="4935649"/>
            <a:ext cx="820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Slides at </a:t>
            </a:r>
            <a:r>
              <a:rPr lang="en-US" sz="2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tysonbarrett.com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/teaching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02718-651E-1C4B-89B2-AADA62CF8F93}"/>
              </a:ext>
            </a:extLst>
          </p:cNvPr>
          <p:cNvSpPr txBox="1"/>
          <p:nvPr/>
        </p:nvSpPr>
        <p:spPr>
          <a:xfrm>
            <a:off x="7670918" y="2468937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tysonbarrett.com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9EAC1C3-407E-E44C-8CC7-9FAB343F8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086" y="3377709"/>
            <a:ext cx="732235" cy="836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F45A6E-5B96-4648-9423-E668BAE6DD68}"/>
              </a:ext>
            </a:extLst>
          </p:cNvPr>
          <p:cNvSpPr txBox="1"/>
          <p:nvPr/>
        </p:nvSpPr>
        <p:spPr>
          <a:xfrm>
            <a:off x="1556988" y="3534519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@</a:t>
            </a:r>
            <a:r>
              <a:rPr lang="en-US" sz="2800" b="1" dirty="0" err="1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healthandstats</a:t>
            </a:r>
            <a:endParaRPr lang="en-US" sz="2800" b="1" dirty="0">
              <a:solidFill>
                <a:schemeClr val="accent4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1280D94D-392E-634E-84A9-BAA108A4F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8589" y="226496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606137-F8D8-B94E-B604-AC46718C0DE9}"/>
              </a:ext>
            </a:extLst>
          </p:cNvPr>
          <p:cNvSpPr txBox="1"/>
          <p:nvPr/>
        </p:nvSpPr>
        <p:spPr>
          <a:xfrm>
            <a:off x="6200815" y="352318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github.com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tysonstanley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17B02EC-370A-A640-A7CC-44C796FADB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8580" y="3334370"/>
            <a:ext cx="732235" cy="836840"/>
          </a:xfrm>
          <a:prstGeom prst="rect">
            <a:avLst/>
          </a:prstGeom>
        </p:spPr>
      </p:pic>
      <p:pic>
        <p:nvPicPr>
          <p:cNvPr id="21" name="Picture 20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6BA271DA-ABC5-B643-A4BF-E47D83646B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</p:spTree>
    <p:extLst>
      <p:ext uri="{BB962C8B-B14F-4D97-AF65-F5344CB8AC3E}">
        <p14:creationId xmlns:p14="http://schemas.microsoft.com/office/powerpoint/2010/main" val="28194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B0A43299-9455-5747-BB1B-52EBBCAB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0C5DB-7BE9-E641-99B7-18C73FA5D06B}"/>
              </a:ext>
            </a:extLst>
          </p:cNvPr>
          <p:cNvSpPr txBox="1"/>
          <p:nvPr/>
        </p:nvSpPr>
        <p:spPr>
          <a:xfrm>
            <a:off x="5875866" y="3918987"/>
            <a:ext cx="436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SPSS, Jamovi,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JASP</a:t>
            </a:r>
          </a:p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SAS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35D12-0FCD-A341-93D1-DF1E1561A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64" y="3429000"/>
            <a:ext cx="3025110" cy="2918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1E3EC4-1556-6440-83D7-08A5EE34D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47" y="595714"/>
            <a:ext cx="4608744" cy="2784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3C6CB-D321-3340-8858-E70F87CA0F9D}"/>
              </a:ext>
            </a:extLst>
          </p:cNvPr>
          <p:cNvSpPr/>
          <p:nvPr/>
        </p:nvSpPr>
        <p:spPr>
          <a:xfrm>
            <a:off x="5875866" y="1445901"/>
            <a:ext cx="5202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Microsoft Excel </a:t>
            </a:r>
            <a:r>
              <a:rPr lang="en-US" sz="28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</a:t>
            </a:r>
            <a:r>
              <a:rPr lang="en-US" sz="36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Google Sheets</a:t>
            </a:r>
          </a:p>
        </p:txBody>
      </p:sp>
    </p:spTree>
    <p:extLst>
      <p:ext uri="{BB962C8B-B14F-4D97-AF65-F5344CB8AC3E}">
        <p14:creationId xmlns:p14="http://schemas.microsoft.com/office/powerpoint/2010/main" val="37916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Data in Spreadsheets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BEAB3-26D8-DB4D-B50B-B4C4D8621A49}"/>
              </a:ext>
            </a:extLst>
          </p:cNvPr>
          <p:cNvSpPr txBox="1"/>
          <p:nvPr/>
        </p:nvSpPr>
        <p:spPr>
          <a:xfrm>
            <a:off x="296316" y="1749011"/>
            <a:ext cx="676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A million ways to make your life harder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1B4B34-F515-C145-9C47-3E26F3F32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49576"/>
              </p:ext>
            </p:extLst>
          </p:nvPr>
        </p:nvGraphicFramePr>
        <p:xfrm>
          <a:off x="2047044" y="2763499"/>
          <a:ext cx="809791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47">
                  <a:extLst>
                    <a:ext uri="{9D8B030D-6E8A-4147-A177-3AD203B41FA5}">
                      <a16:colId xmlns:a16="http://schemas.microsoft.com/office/drawing/2014/main" val="1496917282"/>
                    </a:ext>
                  </a:extLst>
                </a:gridCol>
                <a:gridCol w="2598964">
                  <a:extLst>
                    <a:ext uri="{9D8B030D-6E8A-4147-A177-3AD203B41FA5}">
                      <a16:colId xmlns:a16="http://schemas.microsoft.com/office/drawing/2014/main" val="3071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</a:t>
                      </a:r>
                    </a:p>
                  </a:txBody>
                  <a:tcPr>
                    <a:solidFill>
                      <a:srgbClr val="E7B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 Modified</a:t>
                      </a:r>
                    </a:p>
                  </a:txBody>
                  <a:tcPr>
                    <a:solidFill>
                      <a:srgbClr val="E7B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8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dataFINAL_v5_comments.xlsx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02/09/2019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dataFINAL_FINAL_v2.xlsx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02/28/2019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4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dataFINAL_FINAL_FINAL.xlsx</a:t>
                      </a:r>
                      <a:endParaRPr lang="en-US" sz="2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DEB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02/20/2019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dataForAnalysis.xlsx</a:t>
                      </a:r>
                      <a:endParaRPr lang="en-US" sz="2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DE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12/01/2018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5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data_Jim_FINAL.xlsx</a:t>
                      </a:r>
                      <a:endParaRPr lang="en-US" sz="2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DE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12/15/2018</a:t>
                      </a:r>
                    </a:p>
                  </a:txBody>
                  <a:tcPr>
                    <a:solidFill>
                      <a:srgbClr val="FDE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8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CC41F6-F6D1-6047-8528-ADB08529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79166"/>
              </p:ext>
            </p:extLst>
          </p:nvPr>
        </p:nvGraphicFramePr>
        <p:xfrm>
          <a:off x="2047044" y="2763499"/>
          <a:ext cx="809791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47">
                  <a:extLst>
                    <a:ext uri="{9D8B030D-6E8A-4147-A177-3AD203B41FA5}">
                      <a16:colId xmlns:a16="http://schemas.microsoft.com/office/drawing/2014/main" val="1496917282"/>
                    </a:ext>
                  </a:extLst>
                </a:gridCol>
                <a:gridCol w="2598964">
                  <a:extLst>
                    <a:ext uri="{9D8B030D-6E8A-4147-A177-3AD203B41FA5}">
                      <a16:colId xmlns:a16="http://schemas.microsoft.com/office/drawing/2014/main" val="3071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 Modified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8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dataFINAL_v5_comments.xlsx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02/09/2019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dataFINAL_FINAL_v2.xlsx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02/28/2019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4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dataFINAL_FINAL_FINAL.xlsx</a:t>
                      </a:r>
                      <a:endParaRPr lang="en-US" sz="2400" dirty="0">
                        <a:solidFill>
                          <a:srgbClr val="FDEBE4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02/20/2019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dataForAnalysis.xlsx</a:t>
                      </a:r>
                      <a:endParaRPr lang="en-US" sz="2400" dirty="0">
                        <a:solidFill>
                          <a:srgbClr val="FDEBE4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12/01/2018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5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data_Jim_FINAL.xlsx</a:t>
                      </a:r>
                      <a:endParaRPr lang="en-US" sz="2400" dirty="0">
                        <a:solidFill>
                          <a:srgbClr val="FDEBE4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12/15/2018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862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Data in Spreadsheets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BEAB3-26D8-DB4D-B50B-B4C4D8621A49}"/>
              </a:ext>
            </a:extLst>
          </p:cNvPr>
          <p:cNvSpPr txBox="1"/>
          <p:nvPr/>
        </p:nvSpPr>
        <p:spPr>
          <a:xfrm>
            <a:off x="296316" y="1749011"/>
            <a:ext cx="676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A million ways to make your life harder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C5674-806D-8F4D-84D3-805F3DA87048}"/>
              </a:ext>
            </a:extLst>
          </p:cNvPr>
          <p:cNvSpPr/>
          <p:nvPr/>
        </p:nvSpPr>
        <p:spPr>
          <a:xfrm>
            <a:off x="2047044" y="2763499"/>
            <a:ext cx="8097911" cy="2743200"/>
          </a:xfrm>
          <a:prstGeom prst="rect">
            <a:avLst/>
          </a:prstGeom>
          <a:solidFill>
            <a:srgbClr val="FDEB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70117-8646-7E4F-95C3-042E9A21C88C}"/>
              </a:ext>
            </a:extLst>
          </p:cNvPr>
          <p:cNvSpPr txBox="1"/>
          <p:nvPr/>
        </p:nvSpPr>
        <p:spPr>
          <a:xfrm>
            <a:off x="5862320" y="3941442"/>
            <a:ext cx="596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Dates and things that look like 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1BAEB-C264-A349-972D-C4A78AF88F6B}"/>
              </a:ext>
            </a:extLst>
          </p:cNvPr>
          <p:cNvSpPr txBox="1"/>
          <p:nvPr/>
        </p:nvSpPr>
        <p:spPr>
          <a:xfrm>
            <a:off x="3205428" y="3040132"/>
            <a:ext cx="4451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Copy-and-Pasting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78452-7DE2-EE41-AA2A-F8C549CD0E43}"/>
              </a:ext>
            </a:extLst>
          </p:cNvPr>
          <p:cNvSpPr txBox="1"/>
          <p:nvPr/>
        </p:nvSpPr>
        <p:spPr>
          <a:xfrm>
            <a:off x="2878230" y="5750338"/>
            <a:ext cx="59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Hiding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D9A25-71C6-8547-8168-EA0B7575891C}"/>
              </a:ext>
            </a:extLst>
          </p:cNvPr>
          <p:cNvSpPr txBox="1"/>
          <p:nvPr/>
        </p:nvSpPr>
        <p:spPr>
          <a:xfrm>
            <a:off x="476762" y="4181852"/>
            <a:ext cx="596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Book Antiqua" panose="02040602050305030304" pitchFamily="18" charset="0"/>
              </a:rPr>
              <a:t>Color coding without indicators</a:t>
            </a:r>
          </a:p>
        </p:txBody>
      </p:sp>
    </p:spTree>
    <p:extLst>
      <p:ext uri="{BB962C8B-B14F-4D97-AF65-F5344CB8AC3E}">
        <p14:creationId xmlns:p14="http://schemas.microsoft.com/office/powerpoint/2010/main" val="6300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CC41F6-F6D1-6047-8528-ADB085290FD0}"/>
              </a:ext>
            </a:extLst>
          </p:cNvPr>
          <p:cNvGraphicFramePr>
            <a:graphicFrameLocks noGrp="1"/>
          </p:cNvGraphicFramePr>
          <p:nvPr/>
        </p:nvGraphicFramePr>
        <p:xfrm>
          <a:off x="2047044" y="2763499"/>
          <a:ext cx="809791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947">
                  <a:extLst>
                    <a:ext uri="{9D8B030D-6E8A-4147-A177-3AD203B41FA5}">
                      <a16:colId xmlns:a16="http://schemas.microsoft.com/office/drawing/2014/main" val="1496917282"/>
                    </a:ext>
                  </a:extLst>
                </a:gridCol>
                <a:gridCol w="2598964">
                  <a:extLst>
                    <a:ext uri="{9D8B030D-6E8A-4147-A177-3AD203B41FA5}">
                      <a16:colId xmlns:a16="http://schemas.microsoft.com/office/drawing/2014/main" val="3071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File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 Modified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8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dataFINAL_v5_comments.xlsx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02/09/2019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dataFINAL_FINAL_v2.xlsx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02/28/2019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4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dataFINAL_FINAL_FINAL.xlsx</a:t>
                      </a:r>
                      <a:endParaRPr lang="en-US" sz="2400" dirty="0">
                        <a:solidFill>
                          <a:srgbClr val="FDEBE4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02/20/2019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dataForAnalysis.xlsx</a:t>
                      </a:r>
                      <a:endParaRPr lang="en-US" sz="2400" dirty="0">
                        <a:solidFill>
                          <a:srgbClr val="FDEBE4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12/01/2018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5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data_Jim_FINAL.xlsx</a:t>
                      </a:r>
                      <a:endParaRPr lang="en-US" sz="2400" dirty="0">
                        <a:solidFill>
                          <a:srgbClr val="FDEBE4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AD5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DEBE4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12/15/2018</a:t>
                      </a:r>
                    </a:p>
                  </a:txBody>
                  <a:tcPr>
                    <a:solidFill>
                      <a:srgbClr val="FAD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862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Data in Spreadsheets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BEAB3-26D8-DB4D-B50B-B4C4D8621A49}"/>
              </a:ext>
            </a:extLst>
          </p:cNvPr>
          <p:cNvSpPr txBox="1"/>
          <p:nvPr/>
        </p:nvSpPr>
        <p:spPr>
          <a:xfrm>
            <a:off x="296316" y="1749011"/>
            <a:ext cx="676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A million ways to make your life harder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C5674-806D-8F4D-84D3-805F3DA87048}"/>
              </a:ext>
            </a:extLst>
          </p:cNvPr>
          <p:cNvSpPr/>
          <p:nvPr/>
        </p:nvSpPr>
        <p:spPr>
          <a:xfrm>
            <a:off x="2047044" y="2763499"/>
            <a:ext cx="8097911" cy="2743200"/>
          </a:xfrm>
          <a:prstGeom prst="rect">
            <a:avLst/>
          </a:prstGeom>
          <a:solidFill>
            <a:srgbClr val="FDEBE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70117-8646-7E4F-95C3-042E9A21C88C}"/>
              </a:ext>
            </a:extLst>
          </p:cNvPr>
          <p:cNvSpPr txBox="1"/>
          <p:nvPr/>
        </p:nvSpPr>
        <p:spPr>
          <a:xfrm>
            <a:off x="5862320" y="3941442"/>
            <a:ext cx="596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Dates and things that look like 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1BAEB-C264-A349-972D-C4A78AF88F6B}"/>
              </a:ext>
            </a:extLst>
          </p:cNvPr>
          <p:cNvSpPr txBox="1"/>
          <p:nvPr/>
        </p:nvSpPr>
        <p:spPr>
          <a:xfrm>
            <a:off x="3205428" y="3040132"/>
            <a:ext cx="4451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Copy-and-Pasting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78452-7DE2-EE41-AA2A-F8C549CD0E43}"/>
              </a:ext>
            </a:extLst>
          </p:cNvPr>
          <p:cNvSpPr txBox="1"/>
          <p:nvPr/>
        </p:nvSpPr>
        <p:spPr>
          <a:xfrm>
            <a:off x="2878230" y="5750338"/>
            <a:ext cx="59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Hiding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D9A25-71C6-8547-8168-EA0B7575891C}"/>
              </a:ext>
            </a:extLst>
          </p:cNvPr>
          <p:cNvSpPr txBox="1"/>
          <p:nvPr/>
        </p:nvSpPr>
        <p:spPr>
          <a:xfrm>
            <a:off x="476762" y="4181852"/>
            <a:ext cx="596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Book Antiqua" panose="02040602050305030304" pitchFamily="18" charset="0"/>
              </a:rPr>
              <a:t>Color coding without indicators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DC49F-0A15-B647-8488-84C6FFFD7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455" y="245787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Data in Spreadsheets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BEAB3-26D8-DB4D-B50B-B4C4D8621A49}"/>
              </a:ext>
            </a:extLst>
          </p:cNvPr>
          <p:cNvSpPr txBox="1"/>
          <p:nvPr/>
        </p:nvSpPr>
        <p:spPr>
          <a:xfrm>
            <a:off x="296316" y="1976830"/>
            <a:ext cx="379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Some Basic Principles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70117-8646-7E4F-95C3-042E9A21C88C}"/>
              </a:ext>
            </a:extLst>
          </p:cNvPr>
          <p:cNvSpPr txBox="1"/>
          <p:nvPr/>
        </p:nvSpPr>
        <p:spPr>
          <a:xfrm>
            <a:off x="1271936" y="4184394"/>
            <a:ext cx="59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Don’t leave any cells empty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1BAEB-C264-A349-972D-C4A78AF88F6B}"/>
              </a:ext>
            </a:extLst>
          </p:cNvPr>
          <p:cNvSpPr txBox="1"/>
          <p:nvPr/>
        </p:nvSpPr>
        <p:spPr>
          <a:xfrm>
            <a:off x="1271937" y="28442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Be consistent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78452-7DE2-EE41-AA2A-F8C549CD0E43}"/>
              </a:ext>
            </a:extLst>
          </p:cNvPr>
          <p:cNvSpPr txBox="1"/>
          <p:nvPr/>
        </p:nvSpPr>
        <p:spPr>
          <a:xfrm>
            <a:off x="1271936" y="4851447"/>
            <a:ext cx="59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Put just one thing in a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D9A25-71C6-8547-8168-EA0B7575891C}"/>
              </a:ext>
            </a:extLst>
          </p:cNvPr>
          <p:cNvSpPr txBox="1"/>
          <p:nvPr/>
        </p:nvSpPr>
        <p:spPr>
          <a:xfrm>
            <a:off x="1271936" y="3517341"/>
            <a:ext cx="627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ook Antiqua" panose="02040602050305030304" pitchFamily="18" charset="0"/>
              </a:rPr>
              <a:t>Write dates like YYYY-MM-DD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FF28F-B3F8-2D47-9D11-F5220496534C}"/>
              </a:ext>
            </a:extLst>
          </p:cNvPr>
          <p:cNvSpPr txBox="1"/>
          <p:nvPr/>
        </p:nvSpPr>
        <p:spPr>
          <a:xfrm>
            <a:off x="296316" y="13813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Broman et al., 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E22DD-EA4C-2A43-84BA-7608DAE0F0CF}"/>
              </a:ext>
            </a:extLst>
          </p:cNvPr>
          <p:cNvSpPr txBox="1"/>
          <p:nvPr/>
        </p:nvSpPr>
        <p:spPr>
          <a:xfrm>
            <a:off x="1271936" y="5518500"/>
            <a:ext cx="6053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Organize data as a single rectangle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2D737-03BE-C044-B832-7B321EDEAAFA}"/>
              </a:ext>
            </a:extLst>
          </p:cNvPr>
          <p:cNvSpPr txBox="1"/>
          <p:nvPr/>
        </p:nvSpPr>
        <p:spPr>
          <a:xfrm>
            <a:off x="7772401" y="2649669"/>
            <a:ext cx="363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Create a data dictionary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FC9E4-A1BB-0E4A-8124-AA3217F0C3FC}"/>
              </a:ext>
            </a:extLst>
          </p:cNvPr>
          <p:cNvSpPr txBox="1"/>
          <p:nvPr/>
        </p:nvSpPr>
        <p:spPr>
          <a:xfrm>
            <a:off x="7772400" y="3868436"/>
            <a:ext cx="363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</a:rPr>
              <a:t>Don’t use color as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279EC-13A9-7648-BDF1-9A791A3EBADE}"/>
              </a:ext>
            </a:extLst>
          </p:cNvPr>
          <p:cNvSpPr txBox="1"/>
          <p:nvPr/>
        </p:nvSpPr>
        <p:spPr>
          <a:xfrm>
            <a:off x="7772400" y="5087203"/>
            <a:ext cx="386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ook Antiqua" panose="02040602050305030304" pitchFamily="18" charset="0"/>
              </a:rPr>
              <a:t>Don’t include calculations in raw data</a:t>
            </a:r>
          </a:p>
        </p:txBody>
      </p:sp>
    </p:spTree>
    <p:extLst>
      <p:ext uri="{BB962C8B-B14F-4D97-AF65-F5344CB8AC3E}">
        <p14:creationId xmlns:p14="http://schemas.microsoft.com/office/powerpoint/2010/main" val="147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Data in Spreadsheets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BEAB3-26D8-DB4D-B50B-B4C4D8621A49}"/>
              </a:ext>
            </a:extLst>
          </p:cNvPr>
          <p:cNvSpPr txBox="1"/>
          <p:nvPr/>
        </p:nvSpPr>
        <p:spPr>
          <a:xfrm>
            <a:off x="296316" y="1976830"/>
            <a:ext cx="379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Some Basic Principles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70117-8646-7E4F-95C3-042E9A21C88C}"/>
              </a:ext>
            </a:extLst>
          </p:cNvPr>
          <p:cNvSpPr txBox="1"/>
          <p:nvPr/>
        </p:nvSpPr>
        <p:spPr>
          <a:xfrm>
            <a:off x="1271936" y="4184394"/>
            <a:ext cx="59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Don’t leave any cells empty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1BAEB-C264-A349-972D-C4A78AF88F6B}"/>
              </a:ext>
            </a:extLst>
          </p:cNvPr>
          <p:cNvSpPr txBox="1"/>
          <p:nvPr/>
        </p:nvSpPr>
        <p:spPr>
          <a:xfrm>
            <a:off x="1271937" y="28442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Be consistent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78452-7DE2-EE41-AA2A-F8C549CD0E43}"/>
              </a:ext>
            </a:extLst>
          </p:cNvPr>
          <p:cNvSpPr txBox="1"/>
          <p:nvPr/>
        </p:nvSpPr>
        <p:spPr>
          <a:xfrm>
            <a:off x="1271936" y="4851447"/>
            <a:ext cx="59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Put just one thing in a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D9A25-71C6-8547-8168-EA0B7575891C}"/>
              </a:ext>
            </a:extLst>
          </p:cNvPr>
          <p:cNvSpPr txBox="1"/>
          <p:nvPr/>
        </p:nvSpPr>
        <p:spPr>
          <a:xfrm>
            <a:off x="1271936" y="3517341"/>
            <a:ext cx="627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Write dates like YYYY-MM-DD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FF28F-B3F8-2D47-9D11-F5220496534C}"/>
              </a:ext>
            </a:extLst>
          </p:cNvPr>
          <p:cNvSpPr txBox="1"/>
          <p:nvPr/>
        </p:nvSpPr>
        <p:spPr>
          <a:xfrm>
            <a:off x="296316" y="13813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Broman et al., 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E22DD-EA4C-2A43-84BA-7608DAE0F0CF}"/>
              </a:ext>
            </a:extLst>
          </p:cNvPr>
          <p:cNvSpPr txBox="1"/>
          <p:nvPr/>
        </p:nvSpPr>
        <p:spPr>
          <a:xfrm>
            <a:off x="1271936" y="5518500"/>
            <a:ext cx="6053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Organize data as a single rectangle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2D737-03BE-C044-B832-7B321EDEAAFA}"/>
              </a:ext>
            </a:extLst>
          </p:cNvPr>
          <p:cNvSpPr txBox="1"/>
          <p:nvPr/>
        </p:nvSpPr>
        <p:spPr>
          <a:xfrm>
            <a:off x="7772401" y="2649669"/>
            <a:ext cx="363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Create a data dictionary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FC9E4-A1BB-0E4A-8124-AA3217F0C3FC}"/>
              </a:ext>
            </a:extLst>
          </p:cNvPr>
          <p:cNvSpPr txBox="1"/>
          <p:nvPr/>
        </p:nvSpPr>
        <p:spPr>
          <a:xfrm>
            <a:off x="7772400" y="3868436"/>
            <a:ext cx="363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Don’t use color as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279EC-13A9-7648-BDF1-9A791A3EBADE}"/>
              </a:ext>
            </a:extLst>
          </p:cNvPr>
          <p:cNvSpPr txBox="1"/>
          <p:nvPr/>
        </p:nvSpPr>
        <p:spPr>
          <a:xfrm>
            <a:off x="7772400" y="5087203"/>
            <a:ext cx="386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EBE4"/>
                </a:solidFill>
                <a:latin typeface="Book Antiqua" panose="02040602050305030304" pitchFamily="18" charset="0"/>
              </a:rPr>
              <a:t>Don’t include calculations in raw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D496D-0BF1-034F-850C-CD599BB3D2D9}"/>
              </a:ext>
            </a:extLst>
          </p:cNvPr>
          <p:cNvSpPr txBox="1"/>
          <p:nvPr/>
        </p:nvSpPr>
        <p:spPr>
          <a:xfrm>
            <a:off x="244678" y="3037828"/>
            <a:ext cx="11702644" cy="2585323"/>
          </a:xfrm>
          <a:prstGeom prst="rect">
            <a:avLst/>
          </a:prstGeom>
          <a:solidFill>
            <a:srgbClr val="FDEB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These are ways to be </a:t>
            </a:r>
          </a:p>
          <a:p>
            <a:pPr algn="ctr"/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kind to your future self and </a:t>
            </a:r>
          </a:p>
          <a:p>
            <a:pPr algn="ctr"/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obtain data balance!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Avoid Headaches!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78CB1-A78E-4F4D-A715-61363A6E3423}"/>
              </a:ext>
            </a:extLst>
          </p:cNvPr>
          <p:cNvSpPr txBox="1"/>
          <p:nvPr/>
        </p:nvSpPr>
        <p:spPr>
          <a:xfrm>
            <a:off x="296316" y="1462464"/>
            <a:ext cx="10495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Have a consistent folder structure for where </a:t>
            </a:r>
          </a:p>
          <a:p>
            <a:r>
              <a:rPr lang="en-US" sz="3600" b="1" dirty="0">
                <a:solidFill>
                  <a:schemeClr val="accent5"/>
                </a:solidFill>
                <a:latin typeface="Book Antiqua" panose="02040602050305030304" pitchFamily="18" charset="0"/>
              </a:rPr>
              <a:t>Spreadsheet analyses </a:t>
            </a:r>
            <a:r>
              <a:rPr lang="en-US" sz="3600" b="1" dirty="0">
                <a:latin typeface="Book Antiqua" panose="02040602050305030304" pitchFamily="18" charset="0"/>
              </a:rPr>
              <a:t>are vs </a:t>
            </a:r>
            <a:r>
              <a:rPr lang="en-US" sz="36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Spreadsheet data </a:t>
            </a:r>
            <a:r>
              <a:rPr lang="en-US" sz="3600" b="1" dirty="0">
                <a:latin typeface="Book Antiqua" panose="02040602050305030304" pitchFamily="18" charset="0"/>
              </a:rPr>
              <a:t>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88007-C039-F245-BDA9-B6F93628511F}"/>
              </a:ext>
            </a:extLst>
          </p:cNvPr>
          <p:cNvSpPr/>
          <p:nvPr/>
        </p:nvSpPr>
        <p:spPr>
          <a:xfrm>
            <a:off x="3078480" y="2866808"/>
            <a:ext cx="1422400" cy="33409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Project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235EA-6763-2048-B481-9003CCE397D6}"/>
              </a:ext>
            </a:extLst>
          </p:cNvPr>
          <p:cNvSpPr/>
          <p:nvPr/>
        </p:nvSpPr>
        <p:spPr>
          <a:xfrm>
            <a:off x="5127346" y="2865473"/>
            <a:ext cx="1578253" cy="10105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8A0C82-94AC-544C-80A4-D127AD6FFE65}"/>
              </a:ext>
            </a:extLst>
          </p:cNvPr>
          <p:cNvSpPr/>
          <p:nvPr/>
        </p:nvSpPr>
        <p:spPr>
          <a:xfrm>
            <a:off x="5127346" y="4031999"/>
            <a:ext cx="1578254" cy="10105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Analyses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E61BB-C74F-9E42-8946-F156718CC3C3}"/>
              </a:ext>
            </a:extLst>
          </p:cNvPr>
          <p:cNvSpPr/>
          <p:nvPr/>
        </p:nvSpPr>
        <p:spPr>
          <a:xfrm>
            <a:off x="5127346" y="5198525"/>
            <a:ext cx="1578254" cy="10105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Manuscripts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92D2AB-AE09-0442-A5D9-32482A3C86F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500880" y="3370757"/>
            <a:ext cx="62646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1F0A5E-8F50-824B-8294-E78B0AC5929C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4500880" y="4537283"/>
            <a:ext cx="626466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538707-9803-454A-AFEB-872916B3D163}"/>
              </a:ext>
            </a:extLst>
          </p:cNvPr>
          <p:cNvCxnSpPr>
            <a:cxnSpLocks/>
          </p:cNvCxnSpPr>
          <p:nvPr/>
        </p:nvCxnSpPr>
        <p:spPr>
          <a:xfrm flipV="1">
            <a:off x="4500880" y="5703808"/>
            <a:ext cx="626466" cy="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CB2FB5-3C9A-1841-B80E-B4B52C956052}"/>
              </a:ext>
            </a:extLst>
          </p:cNvPr>
          <p:cNvSpPr txBox="1"/>
          <p:nvPr/>
        </p:nvSpPr>
        <p:spPr>
          <a:xfrm>
            <a:off x="6834225" y="3078368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raw_data.csv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cleaned_data.csv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64D60-B5C3-F649-BB1F-77C10A0099FF}"/>
              </a:ext>
            </a:extLst>
          </p:cNvPr>
          <p:cNvSpPr txBox="1"/>
          <p:nvPr/>
        </p:nvSpPr>
        <p:spPr>
          <a:xfrm>
            <a:off x="6834225" y="4195208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descriptives.xlsx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regressions.Rmd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B7CCB-A3EC-EC44-9BC4-C4667D32D5A1}"/>
              </a:ext>
            </a:extLst>
          </p:cNvPr>
          <p:cNvSpPr txBox="1"/>
          <p:nvPr/>
        </p:nvSpPr>
        <p:spPr>
          <a:xfrm>
            <a:off x="6834225" y="541142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to_submit.docx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writeup.Rmd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BE4"/>
            </a:gs>
            <a:gs pos="25000">
              <a:srgbClr val="FAD5C6"/>
            </a:gs>
            <a:gs pos="91000">
              <a:schemeClr val="accent6">
                <a:lumMod val="40000"/>
                <a:lumOff val="60000"/>
              </a:schemeClr>
            </a:gs>
            <a:gs pos="99000">
              <a:schemeClr val="accent6">
                <a:lumMod val="40000"/>
                <a:lumOff val="6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4ED5A2-D431-C747-8933-9E6A09C508D9}"/>
              </a:ext>
            </a:extLst>
          </p:cNvPr>
          <p:cNvSpPr txBox="1"/>
          <p:nvPr/>
        </p:nvSpPr>
        <p:spPr>
          <a:xfrm>
            <a:off x="0" y="645351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Datapalooza</a:t>
            </a:r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C2066-C3EF-134E-AA62-934F7C4CCDBD}"/>
              </a:ext>
            </a:extLst>
          </p:cNvPr>
          <p:cNvSpPr txBox="1"/>
          <p:nvPr/>
        </p:nvSpPr>
        <p:spPr>
          <a:xfrm>
            <a:off x="296316" y="402087"/>
            <a:ext cx="10270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  <a:ea typeface="Fira Code" panose="020B0509050000020004" pitchFamily="49" charset="0"/>
                <a:cs typeface="Arial" panose="020B0604020202020204" pitchFamily="34" charset="0"/>
              </a:rPr>
              <a:t>A Grammar of Data</a:t>
            </a:r>
            <a:endParaRPr lang="en-US" sz="5400" b="1" i="1" dirty="0">
              <a:solidFill>
                <a:schemeClr val="accent4">
                  <a:lumMod val="75000"/>
                </a:schemeClr>
              </a:solidFill>
              <a:latin typeface="Book Antiqua" panose="02040602050305030304" pitchFamily="18" charset="0"/>
              <a:ea typeface="Fira Code" panose="020B05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0C5DB-7BE9-E641-99B7-18C73FA5D06B}"/>
              </a:ext>
            </a:extLst>
          </p:cNvPr>
          <p:cNvSpPr txBox="1"/>
          <p:nvPr/>
        </p:nvSpPr>
        <p:spPr>
          <a:xfrm>
            <a:off x="296316" y="13813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Wickham, SQL, </a:t>
            </a:r>
            <a:r>
              <a:rPr lang="en-US" b="1" dirty="0" err="1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dplyr</a:t>
            </a:r>
            <a:endParaRPr lang="en-US" b="1" dirty="0">
              <a:solidFill>
                <a:schemeClr val="accent5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6" name="Picture 5" descr="A picture containing outdoor, water, rock, sitting&#10;&#10;Description automatically generated">
            <a:extLst>
              <a:ext uri="{FF2B5EF4-FFF2-40B4-BE49-F238E27FC236}">
                <a16:creationId xmlns:a16="http://schemas.microsoft.com/office/drawing/2014/main" id="{E3376E21-625A-D347-A1F5-9786F7D8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29" y="-77592"/>
            <a:ext cx="1415771" cy="2123658"/>
          </a:xfrm>
          <a:prstGeom prst="rect">
            <a:avLst/>
          </a:prstGeom>
          <a:effectLst>
            <a:softEdge rad="482600"/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FA817-D567-7045-B9F1-4146C71A7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51230"/>
              </p:ext>
            </p:extLst>
          </p:nvPr>
        </p:nvGraphicFramePr>
        <p:xfrm>
          <a:off x="296316" y="1945656"/>
          <a:ext cx="1136736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803">
                  <a:extLst>
                    <a:ext uri="{9D8B030D-6E8A-4147-A177-3AD203B41FA5}">
                      <a16:colId xmlns:a16="http://schemas.microsoft.com/office/drawing/2014/main" val="1374774697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3903658056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184905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Term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Definition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Synonyms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data wrangling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obtaining and cleaning data to get ready for analyses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data cleaning, data manipulating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selecting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grabbing columns (”variables”) and leaving others out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b="0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 Antiqua" panose="02040602050305030304" pitchFamily="18" charset="0"/>
                        </a:rPr>
                        <a:t>filtering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latin typeface="Book Antiqua" panose="02040602050305030304" pitchFamily="18" charset="0"/>
                        </a:rPr>
                        <a:t>grabbing rows (“observations”) and leaving others out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b="0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mutating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creating a new variable and adjusting an existing one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transform, recoding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summarizing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reducing the amount of data using summary information (e.g. means, medians, etc.)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aggregating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8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pivoting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Reformatting the data to make it longer or wider (not changing any values in the data)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reshaping, elongating, widening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7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tidying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Creating a data set that has: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All columns are variables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All rows are observations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err="1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rectangulating</a:t>
                      </a:r>
                      <a:r>
                        <a:rPr lang="en-US" sz="1700" b="0" dirty="0">
                          <a:solidFill>
                            <a:srgbClr val="FDEBE4"/>
                          </a:solidFill>
                          <a:latin typeface="Book Antiqua" panose="02040602050305030304" pitchFamily="18" charset="0"/>
                        </a:rPr>
                        <a:t>, cleaning, pivoting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3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6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771</Words>
  <Application>Microsoft Macintosh PowerPoint</Application>
  <PresentationFormat>Widescreen</PresentationFormat>
  <Paragraphs>180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Consolas</vt:lpstr>
      <vt:lpstr>Fira Code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175</cp:revision>
  <dcterms:created xsi:type="dcterms:W3CDTF">2019-12-13T21:57:51Z</dcterms:created>
  <dcterms:modified xsi:type="dcterms:W3CDTF">2020-02-21T22:46:43Z</dcterms:modified>
</cp:coreProperties>
</file>